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6" r:id="rId4"/>
    <p:sldId id="269" r:id="rId5"/>
    <p:sldId id="270" r:id="rId6"/>
    <p:sldId id="271" r:id="rId7"/>
    <p:sldId id="264" r:id="rId8"/>
    <p:sldId id="272" r:id="rId9"/>
    <p:sldId id="273" r:id="rId10"/>
    <p:sldId id="274" r:id="rId11"/>
    <p:sldId id="275" r:id="rId12"/>
    <p:sldId id="267" r:id="rId13"/>
    <p:sldId id="278" r:id="rId14"/>
    <p:sldId id="276" r:id="rId15"/>
    <p:sldId id="263" r:id="rId16"/>
    <p:sldId id="260" r:id="rId17"/>
    <p:sldId id="282" r:id="rId18"/>
    <p:sldId id="283" r:id="rId19"/>
    <p:sldId id="281" r:id="rId20"/>
    <p:sldId id="277" r:id="rId21"/>
    <p:sldId id="284" r:id="rId22"/>
    <p:sldId id="285" r:id="rId23"/>
    <p:sldId id="286" r:id="rId24"/>
    <p:sldId id="27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44" autoAdjust="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3909210-08B5-4DD0-A219-360A45BEB113}" type="datetimeFigureOut">
              <a:rPr lang="cs-CZ" smtClean="0"/>
              <a:t>09.11.2019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8CFE5BC-FBE7-440E-BD3E-7EF9C0ACDE7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15616" y="3501008"/>
            <a:ext cx="7056784" cy="1152128"/>
          </a:xfrm>
        </p:spPr>
        <p:txBody>
          <a:bodyPr>
            <a:normAutofit/>
          </a:bodyPr>
          <a:lstStyle/>
          <a:p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Dalibor Papoušek</a:t>
            </a:r>
          </a:p>
          <a:p>
            <a:r>
              <a:rPr lang="cs-CZ" sz="2400" b="1" smtClean="0">
                <a:solidFill>
                  <a:schemeClr val="tx1"/>
                </a:solidFill>
                <a:latin typeface="Sylfaen" panose="010A0502050306030303" pitchFamily="18" charset="0"/>
              </a:rPr>
              <a:t>Masarykova univerzita, Ústav religionistiky</a:t>
            </a:r>
            <a:endParaRPr lang="cs-CZ" sz="2400" b="1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600" b="1" smtClean="0">
                <a:latin typeface="Sylfaen" panose="010A0502050306030303" pitchFamily="18" charset="0"/>
              </a:rPr>
              <a:t>Cortés a Moctezuma: Křesťanský impakt na americký kontinent</a:t>
            </a:r>
            <a:endParaRPr lang="cs-CZ" sz="3600" b="1">
              <a:latin typeface="Sylfaen" panose="010A050205030603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4" t="5589" b="10329"/>
          <a:stretch/>
        </p:blipFill>
        <p:spPr>
          <a:xfrm>
            <a:off x="3707904" y="4653136"/>
            <a:ext cx="1806065" cy="185178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561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67544" y="5025374"/>
            <a:ext cx="4068393" cy="1461939"/>
          </a:xfrm>
        </p:spPr>
        <p:txBody>
          <a:bodyPr wrap="square">
            <a:spAutoFit/>
          </a:bodyPr>
          <a:lstStyle/>
          <a:p>
            <a:pPr algn="l"/>
            <a:r>
              <a:rPr lang="cs-CZ" sz="1800" b="1" smtClean="0">
                <a:solidFill>
                  <a:schemeClr val="tx1"/>
                </a:solidFill>
                <a:latin typeface="Sylfaen" panose="010A0502050306030303" pitchFamily="18" charset="0"/>
              </a:rPr>
              <a:t>Instalace Moctezumy do funkce </a:t>
            </a:r>
            <a:r>
              <a:rPr lang="cs-CZ" sz="1800" b="1" i="1" smtClean="0">
                <a:solidFill>
                  <a:schemeClr val="tx1"/>
                </a:solidFill>
                <a:latin typeface="Sylfaen" panose="010A0502050306030303" pitchFamily="18" charset="0"/>
              </a:rPr>
              <a:t>tlatoaniho</a:t>
            </a:r>
            <a:r>
              <a:rPr lang="cs-CZ" sz="1800" b="1" smtClean="0">
                <a:solidFill>
                  <a:schemeClr val="tx1"/>
                </a:solidFill>
                <a:latin typeface="Sylfaen" panose="010A0502050306030303" pitchFamily="18" charset="0"/>
              </a:rPr>
              <a:t>  (1503)</a:t>
            </a:r>
          </a:p>
          <a:p>
            <a:pPr algn="l"/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Jeden z vládců trojspolku Moctezumovi předává obřadní čelenku. </a:t>
            </a: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Kodex Durán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 (Biblioteca Nacional, Madrid).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3816425" cy="438629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53" y="548680"/>
            <a:ext cx="2789990" cy="438629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644008" y="5013176"/>
            <a:ext cx="43204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b="1">
                <a:latin typeface="Sylfaen" panose="010A0502050306030303" pitchFamily="18" charset="0"/>
              </a:rPr>
              <a:t>S</a:t>
            </a:r>
            <a:r>
              <a:rPr lang="cs-CZ" b="1" smtClean="0">
                <a:latin typeface="Sylfaen" panose="010A0502050306030303" pitchFamily="18" charset="0"/>
              </a:rPr>
              <a:t>hození Moctezumy ze zdi královského paláce  (1520)</a:t>
            </a:r>
          </a:p>
          <a:p>
            <a:r>
              <a:rPr lang="cs-CZ" sz="1600" smtClean="0">
                <a:latin typeface="Sylfaen" panose="010A0502050306030303" pitchFamily="18" charset="0"/>
              </a:rPr>
              <a:t>Moctezuma zemřel za nejasných okolností ve španělském zajetí. Scéna zachycuje shození jeho mrtvoly do vodního kanálu. </a:t>
            </a:r>
            <a:r>
              <a:rPr lang="cs-CZ" sz="1600" i="1" smtClean="0">
                <a:latin typeface="Sylfaen" panose="010A0502050306030303" pitchFamily="18" charset="0"/>
              </a:rPr>
              <a:t>Florentský kodex</a:t>
            </a:r>
            <a:r>
              <a:rPr lang="cs-CZ" sz="1600" smtClean="0">
                <a:latin typeface="Sylfaen" panose="010A0502050306030303" pitchFamily="18" charset="0"/>
              </a:rPr>
              <a:t> (Biblioteca Medicea Laurenziana, Florencie).</a:t>
            </a:r>
            <a:endParaRPr lang="cs-CZ" sz="1600">
              <a:latin typeface="Sylfaen" panose="010A05020503060303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27842" y="242300"/>
            <a:ext cx="2071401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2007, s. 202.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356584" y="242299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2007, s. </a:t>
            </a:r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195.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0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01338" y="402487"/>
            <a:ext cx="8275118" cy="3028691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tIns="90000" bIns="90000" anchor="ctr">
            <a:spAutoFit/>
          </a:bodyPr>
          <a:lstStyle/>
          <a:p>
            <a:pPr algn="l"/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Malinche (ca 1496/1501 – ca 1529/1551)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Nazývaná též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Malinalli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Malintzin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Doña Marina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Pocházela z oblasti Mexického zalivu; nahuaského původu, z aristokratických kruhů.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 mládí byla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prodána jako otrokyně chontalským Mayům, kteří ji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posléze (1519) darovali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Španělům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Stala se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Cortésovou tlumočnicí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a milenkou.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Až po pádu Aztécké říše porodila Cortésovi syna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Martína Cortése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 (1522). 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9" y="3617739"/>
            <a:ext cx="5667589" cy="278317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6372200" y="3617739"/>
            <a:ext cx="26642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Setkání Cortése s</a:t>
            </a:r>
            <a:r>
              <a:rPr lang="cs-CZ" sz="2000"/>
              <a:t> </a:t>
            </a:r>
            <a:r>
              <a:rPr lang="cs-CZ" sz="2000" b="1" smtClean="0">
                <a:latin typeface="Sylfaen" panose="010A0502050306030303" pitchFamily="18" charset="0"/>
              </a:rPr>
              <a:t>Malinche</a:t>
            </a:r>
          </a:p>
          <a:p>
            <a:r>
              <a:rPr lang="cs-CZ" smtClean="0">
                <a:latin typeface="Sylfaen" panose="010A0502050306030303" pitchFamily="18" charset="0"/>
              </a:rPr>
              <a:t>Kresba zachycuje klíčový moment conquisty, neboť její role tlumočnice byla pro průběh Cortésova tažení zásadní. </a:t>
            </a:r>
            <a:r>
              <a:rPr lang="cs-CZ" i="1" smtClean="0">
                <a:latin typeface="Sylfaen" panose="010A0502050306030303" pitchFamily="18" charset="0"/>
              </a:rPr>
              <a:t>Kodex Durán</a:t>
            </a:r>
            <a:r>
              <a:rPr lang="cs-CZ" smtClean="0">
                <a:latin typeface="Sylfaen" panose="010A0502050306030303" pitchFamily="18" charset="0"/>
              </a:rPr>
              <a:t> (Biblioteca Nacional, Madrid).</a:t>
            </a:r>
            <a:endParaRPr lang="cs-CZ">
              <a:latin typeface="Sylfaen" panose="010A05020503060303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12767" y="6400912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2007, s. 201.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65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731265" y="1988840"/>
            <a:ext cx="5237602" cy="576064"/>
          </a:xfrm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763688" y="5661248"/>
            <a:ext cx="5668856" cy="720080"/>
          </a:xfrm>
        </p:spPr>
        <p:txBody>
          <a:bodyPr>
            <a:noAutofit/>
          </a:bodyPr>
          <a:lstStyle/>
          <a:p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Malinche mezi Moctezumou a Cortésem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Lienzo de Tlaxcala</a:t>
            </a:r>
            <a:endParaRPr lang="cs-CZ" sz="1800" i="1"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548680"/>
            <a:ext cx="5748821" cy="505790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4937578" y="271681"/>
            <a:ext cx="2507417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Todorov 1996, s. 124, obr. 5a.</a:t>
            </a:r>
            <a:endParaRPr lang="cs-CZ" sz="1200">
              <a:solidFill>
                <a:schemeClr val="bg2">
                  <a:lumMod val="2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5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22567"/>
              </p:ext>
            </p:extLst>
          </p:nvPr>
        </p:nvGraphicFramePr>
        <p:xfrm>
          <a:off x="755576" y="692696"/>
          <a:ext cx="7632848" cy="49253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16424">
                  <a:extLst>
                    <a:ext uri="{9D8B030D-6E8A-4147-A177-3AD203B41FA5}">
                      <a16:colId xmlns="" xmlns:a16="http://schemas.microsoft.com/office/drawing/2014/main" val="3091034327"/>
                    </a:ext>
                  </a:extLst>
                </a:gridCol>
                <a:gridCol w="3816424">
                  <a:extLst>
                    <a:ext uri="{9D8B030D-6E8A-4147-A177-3AD203B41FA5}">
                      <a16:colId xmlns="" xmlns:a16="http://schemas.microsoft.com/office/drawing/2014/main" val="3977463827"/>
                    </a:ext>
                  </a:extLst>
                </a:gridCol>
              </a:tblGrid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latin typeface="Sylfaen" panose="010A0502050306030303" pitchFamily="18" charset="0"/>
                        </a:rPr>
                        <a:t>Moctezuma</a:t>
                      </a:r>
                      <a:endParaRPr lang="cs-CZ" sz="2400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err="1" smtClean="0">
                          <a:latin typeface="Sylfaen" panose="010A0502050306030303" pitchFamily="18" charset="0"/>
                        </a:rPr>
                        <a:t>Cortés</a:t>
                      </a:r>
                      <a:endParaRPr lang="cs-CZ" sz="2400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4017824548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komunikace lidí se světem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komunikace lidí s lidmi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336643043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cyklické pojetí času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lineární pojetí času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52374547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sbírané informace naplňují tradici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sbírané informace mění svět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59988270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orální tradice (</a:t>
                      </a:r>
                      <a:r>
                        <a:rPr lang="cs-CZ" i="1" dirty="0" err="1" smtClean="0">
                          <a:latin typeface="Sylfaen" panose="010A0502050306030303" pitchFamily="18" charset="0"/>
                        </a:rPr>
                        <a:t>huehuetlatolli</a:t>
                      </a:r>
                      <a:r>
                        <a:rPr lang="cs-CZ" i="0" dirty="0" smtClean="0">
                          <a:latin typeface="Sylfaen" panose="010A0502050306030303" pitchFamily="18" charset="0"/>
                        </a:rPr>
                        <a:t>)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znalost písma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360285998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řád a rituál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improvizace a iniciativa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080269128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věštění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strategie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446523955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pravdomluvnost a etiketa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manipulace a předstírání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137282652"/>
                  </a:ext>
                </a:extLst>
              </a:tr>
              <a:tr h="547261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rétor (</a:t>
                      </a:r>
                      <a:r>
                        <a:rPr lang="cs-CZ" i="1" dirty="0" err="1" smtClean="0">
                          <a:latin typeface="Sylfaen" panose="010A0502050306030303" pitchFamily="18" charset="0"/>
                        </a:rPr>
                        <a:t>tlatoani</a:t>
                      </a:r>
                      <a:r>
                        <a:rPr lang="cs-CZ" i="0" dirty="0" smtClean="0">
                          <a:latin typeface="Sylfaen" panose="010A0502050306030303" pitchFamily="18" charset="0"/>
                        </a:rPr>
                        <a:t>)</a:t>
                      </a:r>
                      <a:r>
                        <a:rPr lang="cs-CZ" baseline="0" dirty="0" smtClean="0">
                          <a:latin typeface="Sylfaen" panose="010A0502050306030303" pitchFamily="18" charset="0"/>
                        </a:rPr>
                        <a:t> a mudrc (</a:t>
                      </a:r>
                      <a:r>
                        <a:rPr lang="cs-CZ" i="1" baseline="0" dirty="0" err="1" smtClean="0">
                          <a:latin typeface="Sylfaen" panose="010A0502050306030303" pitchFamily="18" charset="0"/>
                        </a:rPr>
                        <a:t>tlamatini</a:t>
                      </a:r>
                      <a:r>
                        <a:rPr lang="cs-CZ" baseline="0" dirty="0" smtClean="0">
                          <a:latin typeface="Sylfaen" panose="010A0502050306030303" pitchFamily="18" charset="0"/>
                        </a:rPr>
                        <a:t>)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Sylfaen" panose="010A0502050306030303" pitchFamily="18" charset="0"/>
                        </a:rPr>
                        <a:t>Machiavelli v praxi</a:t>
                      </a:r>
                      <a:endParaRPr lang="cs-CZ" dirty="0">
                        <a:latin typeface="Sylfaen" panose="010A0502050306030303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9068070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58296" y="5917931"/>
            <a:ext cx="762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b="1" dirty="0" smtClean="0">
                <a:latin typeface="Sylfaen" panose="010A0502050306030303" pitchFamily="18" charset="0"/>
              </a:rPr>
              <a:t>Pojetí komunikace u </a:t>
            </a:r>
            <a:r>
              <a:rPr lang="cs-CZ" sz="2400" b="1" dirty="0" err="1" smtClean="0">
                <a:latin typeface="Sylfaen" panose="010A0502050306030303" pitchFamily="18" charset="0"/>
              </a:rPr>
              <a:t>Moctezumy</a:t>
            </a:r>
            <a:r>
              <a:rPr lang="cs-CZ" sz="2400" b="1" dirty="0" smtClean="0">
                <a:latin typeface="Sylfaen" panose="010A0502050306030303" pitchFamily="18" charset="0"/>
              </a:rPr>
              <a:t> </a:t>
            </a:r>
            <a:r>
              <a:rPr lang="cs-CZ" sz="2400" b="1" smtClean="0">
                <a:latin typeface="Sylfaen" panose="010A0502050306030303" pitchFamily="18" charset="0"/>
              </a:rPr>
              <a:t>a Cortése (Todorov 1996)</a:t>
            </a:r>
            <a:endParaRPr lang="cs-CZ" sz="2400" b="1" dirty="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92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67544" y="4509120"/>
            <a:ext cx="5015503" cy="2016224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  <a:latin typeface="Sylfaen" panose="010A0502050306030303" pitchFamily="18" charset="0"/>
              </a:rPr>
              <a:t>Lidské oběti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v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chrámu na vrcholu pyramidy</a:t>
            </a:r>
            <a:endParaRPr lang="cs-CZ" sz="2000" b="1" dirty="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>
              <a:spcBef>
                <a:spcPts val="0"/>
              </a:spcBef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Oběť byla položena zády na obětní kámen. Kněz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rozřízl napjaté tělo oběti pod posledním žebrem, vnořil ruku do útrob a rychlým pohybem vytrhl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její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srdce, které nabídl božstvu. </a:t>
            </a:r>
          </a:p>
          <a:p>
            <a:pPr algn="l">
              <a:spcBef>
                <a:spcPts val="0"/>
              </a:spcBef>
              <a:spcAft>
                <a:spcPts val="1200"/>
              </a:spcAft>
            </a:pP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Codex </a:t>
            </a:r>
            <a:r>
              <a:rPr lang="cs-CZ" sz="1800" i="1" noProof="1" smtClean="0">
                <a:solidFill>
                  <a:schemeClr val="tx1"/>
                </a:solidFill>
                <a:latin typeface="Sylfaen" panose="010A0502050306030303" pitchFamily="18" charset="0"/>
              </a:rPr>
              <a:t>Maglibechiano</a:t>
            </a:r>
            <a:r>
              <a:rPr lang="cs-CZ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(</a:t>
            </a:r>
            <a:r>
              <a:rPr lang="cs-CZ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Biblioteca</a:t>
            </a:r>
            <a:r>
              <a:rPr lang="cs-CZ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Nazionale</a:t>
            </a:r>
            <a:r>
              <a:rPr lang="cs-CZ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Sylfaen" panose="010A0502050306030303" pitchFamily="18" charset="0"/>
              </a:rPr>
              <a:t>Centrale</a:t>
            </a:r>
            <a:r>
              <a:rPr lang="cs-CZ" sz="1800" dirty="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Florencie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).</a:t>
            </a:r>
            <a:endParaRPr lang="cs-CZ" sz="180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3613"/>
            <a:ext cx="5015503" cy="382353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27" y="818511"/>
            <a:ext cx="2880320" cy="30937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3211271" y="176614"/>
            <a:ext cx="2271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Sheppoardová 1993, s. 86.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17324" y="541512"/>
            <a:ext cx="2029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M</a:t>
            </a:r>
            <a:r>
              <a:rPr lang="de-DE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ü</a:t>
            </a:r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ller – Taube 1993. 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012160" y="6525344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847007" y="4277147"/>
            <a:ext cx="30963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Bůh Tonatiuh („Slunce“)</a:t>
            </a:r>
          </a:p>
          <a:p>
            <a:r>
              <a:rPr lang="cs-CZ" smtClean="0">
                <a:latin typeface="Sylfaen" panose="010A0502050306030303" pitchFamily="18" charset="0"/>
              </a:rPr>
              <a:t>Má orlí péřovou pokrývku hlavy a solární disk na štítě i náhrdelníku. </a:t>
            </a:r>
          </a:p>
          <a:p>
            <a:r>
              <a:rPr lang="cs-CZ" i="1" smtClean="0">
                <a:latin typeface="Sylfaen" panose="010A0502050306030303" pitchFamily="18" charset="0"/>
              </a:rPr>
              <a:t>Codex </a:t>
            </a:r>
            <a:r>
              <a:rPr lang="cs-CZ" i="1">
                <a:latin typeface="Sylfaen" panose="010A0502050306030303" pitchFamily="18" charset="0"/>
              </a:rPr>
              <a:t>Borgia</a:t>
            </a:r>
            <a:r>
              <a:rPr lang="cs-CZ">
                <a:latin typeface="Sylfaen" panose="010A0502050306030303" pitchFamily="18" charset="0"/>
              </a:rPr>
              <a:t> (</a:t>
            </a:r>
            <a:r>
              <a:rPr lang="la-Latn">
                <a:latin typeface="Sylfaen" panose="010A0502050306030303" pitchFamily="18" charset="0"/>
              </a:rPr>
              <a:t>Bibliotheca Apostolica Vaticana</a:t>
            </a:r>
            <a:r>
              <a:rPr lang="cs-CZ">
                <a:latin typeface="Sylfaen" panose="010A0502050306030303" pitchFamily="18" charset="0"/>
              </a:rPr>
              <a:t>, </a:t>
            </a:r>
            <a:r>
              <a:rPr lang="cs-CZ">
                <a:latin typeface="Sylfaen" panose="010A0502050306030303" pitchFamily="18" charset="0"/>
              </a:rPr>
              <a:t>Vatikán</a:t>
            </a:r>
            <a:r>
              <a:rPr lang="cs-CZ" smtClean="0">
                <a:latin typeface="Sylfaen" panose="010A0502050306030303" pitchFamily="18" charset="0"/>
              </a:rPr>
              <a:t>).</a:t>
            </a:r>
            <a:endParaRPr lang="cs-CZ" i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8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619672" y="1988840"/>
            <a:ext cx="5603936" cy="664096"/>
          </a:xfrm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922694" y="5805264"/>
            <a:ext cx="5675944" cy="648072"/>
          </a:xfrm>
        </p:spPr>
        <p:txBody>
          <a:bodyPr>
            <a:noAutofit/>
          </a:bodyPr>
          <a:lstStyle/>
          <a:p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Sluneční kámen (</a:t>
            </a:r>
            <a:r>
              <a:rPr lang="cs-CZ" sz="2000" b="1" i="1" smtClean="0">
                <a:solidFill>
                  <a:schemeClr val="tx1"/>
                </a:solidFill>
                <a:latin typeface="Sylfaen" panose="010A0502050306030303" pitchFamily="18" charset="0"/>
              </a:rPr>
              <a:t>Piedra del Sol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), 1479</a:t>
            </a:r>
            <a:b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(Museo Nacional de Antropología, Ciudad de México)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504" y="366983"/>
            <a:ext cx="5675944" cy="53268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TextovéPole 3"/>
          <p:cNvSpPr txBox="1"/>
          <p:nvPr/>
        </p:nvSpPr>
        <p:spPr>
          <a:xfrm>
            <a:off x="8604448" y="3592258"/>
            <a:ext cx="369332" cy="206723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Longhenová 1998, s. 70.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366983"/>
            <a:ext cx="2376264" cy="57092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>
                <a:latin typeface="Sylfaen" panose="010A0502050306030303" pitchFamily="18" charset="0"/>
              </a:rPr>
              <a:t>Tzv</a:t>
            </a:r>
            <a:r>
              <a:rPr lang="cs-CZ">
                <a:latin typeface="Sylfaen" panose="010A0502050306030303" pitchFamily="18" charset="0"/>
              </a:rPr>
              <a:t>. </a:t>
            </a:r>
            <a:r>
              <a:rPr lang="cs-CZ" smtClean="0">
                <a:latin typeface="Sylfaen" panose="010A0502050306030303" pitchFamily="18" charset="0"/>
              </a:rPr>
              <a:t>Sluneční </a:t>
            </a:r>
            <a:r>
              <a:rPr lang="cs-CZ">
                <a:latin typeface="Sylfaen" panose="010A0502050306030303" pitchFamily="18" charset="0"/>
              </a:rPr>
              <a:t>kámen (průměr 3,51 m; váha 24,5 tuny) nechal zhotovit </a:t>
            </a:r>
            <a:r>
              <a:rPr lang="cs-CZ">
                <a:latin typeface="Sylfaen" panose="010A0502050306030303" pitchFamily="18" charset="0"/>
              </a:rPr>
              <a:t>pro </a:t>
            </a:r>
            <a:r>
              <a:rPr lang="cs-CZ" smtClean="0">
                <a:latin typeface="Sylfaen" panose="010A0502050306030303" pitchFamily="18" charset="0"/>
              </a:rPr>
              <a:t>Velký chrám(</a:t>
            </a:r>
            <a:r>
              <a:rPr lang="cs-CZ" i="1" smtClean="0">
                <a:latin typeface="Sylfaen" panose="010A0502050306030303" pitchFamily="18" charset="0"/>
              </a:rPr>
              <a:t>Templo Mayor) </a:t>
            </a:r>
            <a:r>
              <a:rPr lang="cs-CZ">
                <a:latin typeface="Sylfaen" panose="010A0502050306030303" pitchFamily="18" charset="0"/>
              </a:rPr>
              <a:t>v Tenochtitlánu šestý tlatoani </a:t>
            </a:r>
            <a:r>
              <a:rPr lang="cs-CZ">
                <a:latin typeface="Sylfaen" panose="010A0502050306030303" pitchFamily="18" charset="0"/>
              </a:rPr>
              <a:t>Axayacatl </a:t>
            </a:r>
            <a:r>
              <a:rPr lang="cs-CZ" smtClean="0">
                <a:latin typeface="Sylfaen" panose="010A0502050306030303" pitchFamily="18" charset="0"/>
              </a:rPr>
              <a:t>v</a:t>
            </a:r>
            <a:r>
              <a:rPr lang="cs-CZ">
                <a:latin typeface="Sylfaen" panose="010A0502050306030303" pitchFamily="18" charset="0"/>
              </a:rPr>
              <a:t> </a:t>
            </a:r>
            <a:r>
              <a:rPr lang="cs-CZ" smtClean="0">
                <a:latin typeface="Sylfaen" panose="010A0502050306030303" pitchFamily="18" charset="0"/>
              </a:rPr>
              <a:t>roce </a:t>
            </a:r>
            <a:r>
              <a:rPr lang="cs-CZ">
                <a:latin typeface="Sylfaen" panose="010A0502050306030303" pitchFamily="18" charset="0"/>
              </a:rPr>
              <a:t>1479</a:t>
            </a:r>
            <a:r>
              <a:rPr lang="cs-CZ">
                <a:latin typeface="Sylfaen" panose="010A0502050306030303" pitchFamily="18" charset="0"/>
              </a:rPr>
              <a:t>. </a:t>
            </a:r>
            <a:endParaRPr lang="cs-CZ" smtClean="0">
              <a:latin typeface="Sylfaen" panose="010A0502050306030303" pitchFamily="18" charset="0"/>
            </a:endParaRPr>
          </a:p>
          <a:p>
            <a:r>
              <a:rPr lang="cs-CZ" smtClean="0">
                <a:latin typeface="Sylfaen" panose="010A0502050306030303" pitchFamily="18" charset="0"/>
              </a:rPr>
              <a:t>Poté</a:t>
            </a:r>
            <a:r>
              <a:rPr lang="cs-CZ">
                <a:latin typeface="Sylfaen" panose="010A0502050306030303" pitchFamily="18" charset="0"/>
              </a:rPr>
              <a:t>, </a:t>
            </a:r>
            <a:r>
              <a:rPr lang="cs-CZ">
                <a:latin typeface="Sylfaen" panose="010A0502050306030303" pitchFamily="18" charset="0"/>
              </a:rPr>
              <a:t>co </a:t>
            </a:r>
            <a:r>
              <a:rPr lang="cs-CZ">
                <a:latin typeface="Sylfaen" panose="010A0502050306030303" pitchFamily="18" charset="0"/>
              </a:rPr>
              <a:t>arcibiskup Alonso de Montúfar </a:t>
            </a:r>
            <a:r>
              <a:rPr lang="cs-CZ" smtClean="0">
                <a:latin typeface="Sylfaen" panose="010A0502050306030303" pitchFamily="18" charset="0"/>
              </a:rPr>
              <a:t>nechal </a:t>
            </a:r>
            <a:r>
              <a:rPr lang="cs-CZ">
                <a:latin typeface="Sylfaen" panose="010A0502050306030303" pitchFamily="18" charset="0"/>
              </a:rPr>
              <a:t>kámen záhy po conquistě z </a:t>
            </a:r>
            <a:r>
              <a:rPr lang="cs-CZ">
                <a:latin typeface="Sylfaen" panose="010A0502050306030303" pitchFamily="18" charset="0"/>
              </a:rPr>
              <a:t>piety </a:t>
            </a:r>
            <a:r>
              <a:rPr lang="cs-CZ" smtClean="0">
                <a:latin typeface="Sylfaen" panose="010A0502050306030303" pitchFamily="18" charset="0"/>
              </a:rPr>
              <a:t>k</a:t>
            </a:r>
            <a:r>
              <a:rPr lang="cs-CZ">
                <a:latin typeface="Sylfaen" panose="010A0502050306030303" pitchFamily="18" charset="0"/>
              </a:rPr>
              <a:t> </a:t>
            </a:r>
            <a:r>
              <a:rPr lang="cs-CZ" smtClean="0">
                <a:latin typeface="Sylfaen" panose="010A0502050306030303" pitchFamily="18" charset="0"/>
              </a:rPr>
              <a:t>lidským </a:t>
            </a:r>
            <a:r>
              <a:rPr lang="cs-CZ">
                <a:latin typeface="Sylfaen" panose="010A0502050306030303" pitchFamily="18" charset="0"/>
              </a:rPr>
              <a:t>obětem „</a:t>
            </a:r>
            <a:r>
              <a:rPr lang="cs-CZ">
                <a:latin typeface="Sylfaen" panose="010A0502050306030303" pitchFamily="18" charset="0"/>
              </a:rPr>
              <a:t>pohřbít</a:t>
            </a:r>
            <a:r>
              <a:rPr lang="cs-CZ" smtClean="0">
                <a:latin typeface="Sylfaen" panose="010A0502050306030303" pitchFamily="18" charset="0"/>
              </a:rPr>
              <a:t>“, </a:t>
            </a:r>
            <a:r>
              <a:rPr lang="cs-CZ">
                <a:latin typeface="Sylfaen" panose="010A0502050306030303" pitchFamily="18" charset="0"/>
              </a:rPr>
              <a:t>byl znovuobjeven </a:t>
            </a:r>
            <a:r>
              <a:rPr lang="cs-CZ">
                <a:latin typeface="Sylfaen" panose="010A0502050306030303" pitchFamily="18" charset="0"/>
              </a:rPr>
              <a:t>až </a:t>
            </a:r>
            <a:r>
              <a:rPr lang="cs-CZ" smtClean="0">
                <a:latin typeface="Sylfaen" panose="010A0502050306030303" pitchFamily="18" charset="0"/>
              </a:rPr>
              <a:t>v</a:t>
            </a:r>
            <a:r>
              <a:rPr lang="cs-CZ">
                <a:latin typeface="Sylfaen" panose="010A0502050306030303" pitchFamily="18" charset="0"/>
              </a:rPr>
              <a:t> </a:t>
            </a:r>
            <a:r>
              <a:rPr lang="cs-CZ" smtClean="0">
                <a:latin typeface="Sylfaen" panose="010A0502050306030303" pitchFamily="18" charset="0"/>
              </a:rPr>
              <a:t>roce </a:t>
            </a:r>
            <a:r>
              <a:rPr lang="cs-CZ">
                <a:latin typeface="Sylfaen" panose="010A0502050306030303" pitchFamily="18" charset="0"/>
              </a:rPr>
              <a:t>1790 a v roce 1885 přemístěn do Museo Nacional </a:t>
            </a:r>
            <a:r>
              <a:rPr lang="cs-CZ">
                <a:latin typeface="Sylfaen" panose="010A0502050306030303" pitchFamily="18" charset="0"/>
              </a:rPr>
              <a:t>de </a:t>
            </a:r>
            <a:r>
              <a:rPr lang="cs-CZ" smtClean="0">
                <a:latin typeface="Sylfaen" panose="010A0502050306030303" pitchFamily="18" charset="0"/>
              </a:rPr>
              <a:t>Antropología </a:t>
            </a:r>
            <a:r>
              <a:rPr lang="cs-CZ">
                <a:latin typeface="Sylfaen" panose="010A0502050306030303" pitchFamily="18" charset="0"/>
              </a:rPr>
              <a:t>e </a:t>
            </a:r>
            <a:r>
              <a:rPr lang="cs-CZ" smtClean="0">
                <a:latin typeface="Sylfaen" panose="010A0502050306030303" pitchFamily="18" charset="0"/>
              </a:rPr>
              <a:t>Historia.</a:t>
            </a:r>
            <a:endParaRPr lang="cs-CZ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0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20570" y="4797152"/>
            <a:ext cx="6400800" cy="1600200"/>
          </a:xfrm>
        </p:spPr>
        <p:txBody>
          <a:bodyPr/>
          <a:lstStyle/>
          <a:p>
            <a:r>
              <a:rPr lang="cs-CZ" smtClean="0"/>
              <a:t>Sluneční kámen (</a:t>
            </a:r>
            <a:r>
              <a:rPr lang="cs-CZ" i="1" smtClean="0"/>
              <a:t>Piedra del Sol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863584" y="5805264"/>
            <a:ext cx="5812872" cy="720080"/>
          </a:xfrm>
        </p:spPr>
        <p:txBody>
          <a:bodyPr>
            <a:noAutofit/>
          </a:bodyPr>
          <a:lstStyle/>
          <a:p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Sluneční kámen (</a:t>
            </a:r>
            <a:r>
              <a:rPr lang="cs-CZ" sz="2000" b="1" i="1">
                <a:solidFill>
                  <a:schemeClr val="tx1"/>
                </a:solidFill>
                <a:latin typeface="Sylfaen" panose="010A0502050306030303" pitchFamily="18" charset="0"/>
              </a:rPr>
              <a:t>Piedra del Sol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), 1479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/>
            </a:r>
            <a:b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(Museo Nacional de Antropología, Ciudad de México)</a:t>
            </a:r>
            <a:endParaRPr lang="cs-CZ" sz="1800" b="1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84" y="372817"/>
            <a:ext cx="5812872" cy="535831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676456" y="3221467"/>
            <a:ext cx="369332" cy="25096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</a:t>
            </a:r>
            <a:r>
              <a:rPr lang="cs-CZ" sz="1200" i="1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Aztekenkalender</a:t>
            </a:r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 1995, obálka.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372817"/>
            <a:ext cx="2448272" cy="5909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>
                <a:latin typeface="Sylfaen" panose="010A0502050306030303" pitchFamily="18" charset="0"/>
              </a:rPr>
              <a:t>Ve dvou ústředních kruzích </a:t>
            </a:r>
            <a:r>
              <a:rPr lang="cs-CZ" sz="1600">
                <a:latin typeface="Sylfaen" panose="010A0502050306030303" pitchFamily="18" charset="0"/>
              </a:rPr>
              <a:t>je </a:t>
            </a:r>
            <a:r>
              <a:rPr lang="cs-CZ" sz="1600" smtClean="0">
                <a:latin typeface="Sylfaen" panose="010A0502050306030303" pitchFamily="18" charset="0"/>
              </a:rPr>
              <a:t>znázorněn bůh </a:t>
            </a:r>
            <a:r>
              <a:rPr lang="cs-CZ" sz="1600">
                <a:latin typeface="Sylfaen" panose="010A0502050306030303" pitchFamily="18" charset="0"/>
              </a:rPr>
              <a:t>slunce Tonatiuh s jazykem v podobě pazourkového obětního nože (</a:t>
            </a:r>
            <a:r>
              <a:rPr lang="cs-CZ" sz="1600" i="1">
                <a:latin typeface="Sylfaen" panose="010A0502050306030303" pitchFamily="18" charset="0"/>
              </a:rPr>
              <a:t>tecpatl</a:t>
            </a:r>
            <a:r>
              <a:rPr lang="cs-CZ" sz="1600">
                <a:latin typeface="Sylfaen" panose="010A0502050306030303" pitchFamily="18" charset="0"/>
              </a:rPr>
              <a:t>) a dvěma pařáty po stranách</a:t>
            </a:r>
            <a:r>
              <a:rPr lang="cs-CZ" sz="1600">
                <a:latin typeface="Sylfaen" panose="010A0502050306030303" pitchFamily="18" charset="0"/>
              </a:rPr>
              <a:t>. </a:t>
            </a:r>
            <a:endParaRPr lang="cs-CZ" sz="1600" smtClean="0">
              <a:latin typeface="Sylfaen" panose="010A0502050306030303" pitchFamily="18" charset="0"/>
            </a:endParaRPr>
          </a:p>
          <a:p>
            <a:pPr>
              <a:spcAft>
                <a:spcPts val="600"/>
              </a:spcAft>
            </a:pPr>
            <a:r>
              <a:rPr lang="cs-CZ" sz="1600" smtClean="0">
                <a:latin typeface="Sylfaen" panose="010A0502050306030303" pitchFamily="18" charset="0"/>
              </a:rPr>
              <a:t>Třetí </a:t>
            </a:r>
            <a:r>
              <a:rPr lang="cs-CZ" sz="1600">
                <a:latin typeface="Sylfaen" panose="010A0502050306030303" pitchFamily="18" charset="0"/>
              </a:rPr>
              <a:t>kruh nese znamení dvaceti dnů měsíční periody posvátného kalendářového sledu (</a:t>
            </a:r>
            <a:r>
              <a:rPr lang="cs-CZ" sz="1600" i="1">
                <a:latin typeface="Sylfaen" panose="010A0502050306030303" pitchFamily="18" charset="0"/>
              </a:rPr>
              <a:t>tonalpohualli</a:t>
            </a:r>
            <a:r>
              <a:rPr lang="cs-CZ" sz="1600">
                <a:latin typeface="Sylfaen" panose="010A0502050306030303" pitchFamily="18" charset="0"/>
              </a:rPr>
              <a:t>). Je obklopen dalším </a:t>
            </a:r>
            <a:r>
              <a:rPr lang="cs-CZ" sz="1600">
                <a:latin typeface="Sylfaen" panose="010A0502050306030303" pitchFamily="18" charset="0"/>
              </a:rPr>
              <a:t>kruhem </a:t>
            </a:r>
            <a:r>
              <a:rPr lang="cs-CZ" sz="1600" smtClean="0">
                <a:latin typeface="Sylfaen" panose="010A0502050306030303" pitchFamily="18" charset="0"/>
              </a:rPr>
              <a:t>s</a:t>
            </a:r>
            <a:r>
              <a:rPr lang="cs-CZ" sz="1600">
                <a:latin typeface="Sylfaen" panose="010A0502050306030303" pitchFamily="18" charset="0"/>
              </a:rPr>
              <a:t> </a:t>
            </a:r>
            <a:r>
              <a:rPr lang="cs-CZ" sz="1600" smtClean="0">
                <a:latin typeface="Sylfaen" panose="010A0502050306030303" pitchFamily="18" charset="0"/>
              </a:rPr>
              <a:t>přečnívajícími </a:t>
            </a:r>
            <a:r>
              <a:rPr lang="cs-CZ" sz="1600">
                <a:latin typeface="Sylfaen" panose="010A0502050306030303" pitchFamily="18" charset="0"/>
              </a:rPr>
              <a:t>slunečními paprsky.</a:t>
            </a:r>
          </a:p>
          <a:p>
            <a:r>
              <a:rPr lang="cs-CZ" sz="1600">
                <a:latin typeface="Sylfaen" panose="010A0502050306030303" pitchFamily="18" charset="0"/>
              </a:rPr>
              <a:t>Vnější kruh tvoří dva ohniví hadi (</a:t>
            </a:r>
            <a:r>
              <a:rPr lang="cs-CZ" sz="1600" i="1">
                <a:latin typeface="Sylfaen" panose="010A0502050306030303" pitchFamily="18" charset="0"/>
              </a:rPr>
              <a:t>xiuhcóatl</a:t>
            </a:r>
            <a:r>
              <a:rPr lang="cs-CZ" sz="1600">
                <a:latin typeface="Sylfaen" panose="010A0502050306030303" pitchFamily="18" charset="0"/>
              </a:rPr>
              <a:t>), </a:t>
            </a:r>
            <a:r>
              <a:rPr lang="cs-CZ" sz="1600" smtClean="0">
                <a:latin typeface="Sylfaen" panose="010A0502050306030303" pitchFamily="18" charset="0"/>
              </a:rPr>
              <a:t>z</a:t>
            </a:r>
            <a:r>
              <a:rPr lang="cs-CZ" sz="1600">
                <a:latin typeface="Sylfaen" panose="010A0502050306030303" pitchFamily="18" charset="0"/>
              </a:rPr>
              <a:t> </a:t>
            </a:r>
            <a:r>
              <a:rPr lang="cs-CZ" sz="1600" smtClean="0">
                <a:latin typeface="Sylfaen" panose="010A0502050306030303" pitchFamily="18" charset="0"/>
              </a:rPr>
              <a:t>jejichž </a:t>
            </a:r>
            <a:r>
              <a:rPr lang="cs-CZ" sz="1600">
                <a:latin typeface="Sylfaen" panose="010A0502050306030303" pitchFamily="18" charset="0"/>
              </a:rPr>
              <a:t>chřtánů (dole) vystupují Quetzalcóatl jako denní Slunce (Tonatiuh, vpravo) a Tezcatlipoca jako noční slunce (Xiuhtecuhtli, vlevo).</a:t>
            </a:r>
            <a:endParaRPr lang="cs-CZ" sz="1600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144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280920" cy="4608512"/>
          </a:xfr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Když Moctezuma vyslechl mladého vyslance </a:t>
            </a:r>
            <a:r>
              <a:rPr lang="en-US" sz="180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svého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synovce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, řekl mu: „Buď vítán a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 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já ti děkuji za to, co jsi pro mne vykonal. Byl bych pochopitelně mnohem raději, kdybys mi mohl říci, stejně jako poprvé, o jejich odjezdu, ale takový už je můj osud – pán všech věcí </a:t>
            </a:r>
            <a:r>
              <a:rPr lang="en-US" sz="1800" smtClean="0">
                <a:solidFill>
                  <a:srgbClr val="FF0000"/>
                </a:solidFill>
                <a:latin typeface="Sylfaen" panose="010A0502050306030303" pitchFamily="18" charset="0"/>
              </a:rPr>
              <a:t>[Ometeotl</a:t>
            </a:r>
            <a:r>
              <a:rPr lang="cs-CZ" sz="1800" smtClean="0">
                <a:solidFill>
                  <a:srgbClr val="FF0000"/>
                </a:solidFill>
                <a:latin typeface="Sylfaen" panose="010A0502050306030303" pitchFamily="18" charset="0"/>
              </a:rPr>
              <a:t> / Quetzalcóatl</a:t>
            </a:r>
            <a:r>
              <a:rPr lang="en-US" sz="1800" smtClean="0">
                <a:solidFill>
                  <a:srgbClr val="FF0000"/>
                </a:solidFill>
                <a:latin typeface="Sylfaen" panose="010A0502050306030303" pitchFamily="18" charset="0"/>
              </a:rPr>
              <a:t>]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 se obr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á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til proti mn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ě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, je to jeho v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ů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le a je jasn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á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, nemohu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se jí vyhýbat.“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Pak mluvil dál a jeho hlas se chvěl slzami: „Proto se na tebe obracím s prosbou. Jakmile bohové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Španělé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přijdou a zabijí mne – a já vím, že mne zahubí – ujmi se mých šesti dcer.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...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]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Chci tě ještě varovat, chci ti říci ještě jednu věc: Je zcela nepochybné, že všichni budeme zabiti a zničeni těmito bohy a že ti, co přežijí, budou jejich otroky a poddanými. Budou vládnout našemu království a já jsem poslední král tohoto národa v této zemi.“</a:t>
            </a:r>
          </a:p>
          <a:p>
            <a:pPr algn="l"/>
            <a:endParaRPr lang="en-US" sz="18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r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Diego de Durán, </a:t>
            </a: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Historia de las Indias de Nueva  España e Islas de la Tierra Firme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(Dějiny Indií Nového Španělska a ostrovů Pevné země); 1581.</a:t>
            </a:r>
          </a:p>
          <a:p>
            <a:pPr algn="r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(Kašpar 1990, s. 56)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3269" y="5589240"/>
            <a:ext cx="8280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mtClean="0">
                <a:latin typeface="Sylfaen" panose="010A0502050306030303" pitchFamily="18" charset="0"/>
              </a:rPr>
              <a:t>Moctezumova rozmluva s vlastním synovcem, který byl vyslán ke Cortésovi těsně před jeho vstupem do Tenochtitlánu</a:t>
            </a:r>
            <a:endParaRPr lang="cs-CZ" sz="2000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2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5760640"/>
          </a:xfr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Když Motecuhzoma skončil s předáváním náhrdelníků, Cortés se zeptal: „Jsi to ty? Opravdu jsi to ty, Motecuhzoma?“ Motecuhzoma mu na to odpověděl: „Ano, jsem to já.“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A ihned vstal, aby ho přivítal, přiblížil se k němu, uklonil se a s lehkou úklonou ho oslovil: „Pane náš </a:t>
            </a:r>
            <a:r>
              <a:rPr lang="en-US" sz="1800" smtClean="0">
                <a:solidFill>
                  <a:srgbClr val="FF0000"/>
                </a:solidFill>
                <a:latin typeface="Sylfaen" panose="010A0502050306030303" pitchFamily="18" charset="0"/>
              </a:rPr>
              <a:t>[</a:t>
            </a:r>
            <a:r>
              <a:rPr lang="cs-CZ" sz="1800" smtClean="0">
                <a:solidFill>
                  <a:srgbClr val="FF0000"/>
                </a:solidFill>
                <a:latin typeface="Sylfaen" panose="010A0502050306030303" pitchFamily="18" charset="0"/>
              </a:rPr>
              <a:t>Ce Acatl Topiltzin / Quetzalcóatl</a:t>
            </a:r>
            <a:r>
              <a:rPr lang="en-US" sz="1800" smtClean="0">
                <a:solidFill>
                  <a:srgbClr val="FF0000"/>
                </a:solidFill>
                <a:latin typeface="Sylfaen" panose="010A0502050306030303" pitchFamily="18" charset="0"/>
              </a:rPr>
              <a:t>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, jsi unavený, znavený jsi přišel do země. Přijel jsi do města Mexika. Přišel jsi zasednout na trůn. Jen krátce ti ho opatrovali, hlídali ti, co zde byli tvými zástupci: králové Izcoatzin, Motecuhomatzin Starý, Axayácatl, Tízoc, Ahuítzol. Ach, jen krátce čekali na tebe, vládli Mexiku. Svými bedry, pod svým pláštěm chránili poddaný lid.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Uvidí to, dozvědí se o tom, co zanechali svým pozůstalým? O, kéž by aspoň jeden z nich mohl vidět to, co já teď vidím! To, co já teď vidím: já, poslední z našich pozůstalých vládců. Ne, není to sen, nejsem ospalý: nevidím to ve snu, nesním. Už jsem tě viděl, mé oči viděly tvou tvář! Pět, deset dní jsem prožil v úzkosti, ponořen v Oblasti záhad. A ty jsi přišel mezi oblaky a mlhou. To je to, co nám řekli králové, kteří město spravovali, vládli tvému městu: Že když sem přijedeš, měl by ses usadit na svém stolci, na svém trůnu.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Nuže, teď se to stalo: přišel jsi, jsi hodně unavený, nebyla to snadná cesta. Přišel jsi do země: pojď a odpočiň si; ujmi se svých královských domů. Ať si odpočine tvé tělo. Vstupte, pánové, do své země!“</a:t>
            </a:r>
          </a:p>
          <a:p>
            <a:pPr algn="l"/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r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Sahagúnovi informátoři, </a:t>
            </a: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Florentský kodex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, kniha XII, kap. 16; ca 1555.</a:t>
            </a:r>
          </a:p>
          <a:p>
            <a:pPr algn="r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(Léon-Portilla 2013, s. 95-96; srov. Slavík 1969, s. 169-170) </a:t>
            </a:r>
          </a:p>
          <a:p>
            <a:pPr algn="l"/>
            <a:endParaRPr lang="cs-CZ" sz="180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616530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>
                <a:latin typeface="Sylfaen" panose="010A0502050306030303" pitchFamily="18" charset="0"/>
              </a:rPr>
              <a:t>Moctezumova </a:t>
            </a:r>
            <a:r>
              <a:rPr lang="cs-CZ" sz="2000" b="1" smtClean="0">
                <a:latin typeface="Sylfaen" panose="010A0502050306030303" pitchFamily="18" charset="0"/>
              </a:rPr>
              <a:t>řeč ke Cortésovi při jejich prvním setkání v Tenochtitlánu </a:t>
            </a:r>
            <a:endParaRPr lang="cs-CZ" sz="2000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11635" y="332656"/>
            <a:ext cx="8608414" cy="5544616"/>
          </a:xfr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„Již mnoho dnů je nám známo ze zápisu našich předků 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[</a:t>
            </a:r>
            <a:r>
              <a:rPr lang="cs-CZ" sz="1600" i="1" smtClean="0">
                <a:solidFill>
                  <a:srgbClr val="FF0000"/>
                </a:solidFill>
                <a:latin typeface="Sylfaen" panose="010A0502050306030303" pitchFamily="18" charset="0"/>
              </a:rPr>
              <a:t>huehuetlatolli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že já 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[Mocte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z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uma]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 a všichni, kdo obýváme tuto zemi, odtud nepocházíme, nýbrž že jsme cizinci, kteří sem přišli z velmi vzdálených končin </a:t>
            </a:r>
            <a:r>
              <a:rPr lang="en-US" sz="1600" smtClean="0">
                <a:solidFill>
                  <a:srgbClr val="C00000"/>
                </a:solidFill>
                <a:latin typeface="Sylfaen" panose="010A0502050306030303" pitchFamily="18" charset="0"/>
              </a:rPr>
              <a:t>[</a:t>
            </a:r>
            <a:r>
              <a:rPr lang="cs-CZ" sz="1600" smtClean="0">
                <a:solidFill>
                  <a:srgbClr val="C00000"/>
                </a:solidFill>
                <a:latin typeface="Sylfaen" panose="010A0502050306030303" pitchFamily="18" charset="0"/>
              </a:rPr>
              <a:t>Aztlánu</a:t>
            </a:r>
            <a:r>
              <a:rPr lang="en-US" sz="1600" smtClean="0">
                <a:solidFill>
                  <a:srgbClr val="C00000"/>
                </a:solidFill>
                <a:latin typeface="Sylfaen" panose="010A0502050306030303" pitchFamily="18" charset="0"/>
              </a:rPr>
              <a:t>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. Víme také, že sem naše pokolení přivedl Pán 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[</a:t>
            </a:r>
            <a:r>
              <a:rPr lang="cs-CZ" sz="1600" smtClean="0">
                <a:solidFill>
                  <a:srgbClr val="FF0000"/>
                </a:solidFill>
                <a:latin typeface="Sylfaen" panose="010A0502050306030303" pitchFamily="18" charset="0"/>
              </a:rPr>
              <a:t>Huitzilopochtli / Quetzalcóatl</a:t>
            </a:r>
            <a:r>
              <a:rPr lang="en-US" sz="1600" smtClean="0">
                <a:solidFill>
                  <a:srgbClr val="C00000"/>
                </a:solidFill>
                <a:latin typeface="Sylfaen" panose="010A0502050306030303" pitchFamily="18" charset="0"/>
              </a:rPr>
              <a:t>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jemuž jsme byli všichni poddáni a který se vrátil do svého světa. A když 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[</a:t>
            </a:r>
            <a:r>
              <a:rPr lang="cs-CZ" sz="1600" smtClean="0">
                <a:solidFill>
                  <a:srgbClr val="FF0000"/>
                </a:solidFill>
                <a:latin typeface="Sylfaen" panose="010A0502050306030303" pitchFamily="18" charset="0"/>
              </a:rPr>
              <a:t>Ce Acatl Topiltzin / Quetzalcóatl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 přišel po dlouhé době zpět, uplynulo tolik času, že všichni, kteří zde byli zůstali, se oženili s ženami z této země a měli spolu mnoho potomků a vystavěli si obydlí, kde přebývali. A když je chtěl s sebou odvést, nechtěli jít ani jej nechtěli přijmout za svého Pána. A tak odešel. A my jsme vždy věřili, že jeho potomci se vrátí a podrobí si tuto zemi a nás přijmou za své poddané. A soudě podle toho, odkud dle svých slov přicházíš, tedy z míst, kde slunce vychází, a podle věcí, jež vyprávíš o tom velikém pánovi či králi, 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co v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á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s sem v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y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slal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věříme a máme  za jisté, že je to  náš pradávný Pán 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[Ometeotl</a:t>
            </a:r>
            <a:r>
              <a:rPr lang="cs-CZ" sz="1600" smtClean="0">
                <a:solidFill>
                  <a:srgbClr val="FF0000"/>
                </a:solidFill>
                <a:latin typeface="Sylfaen" panose="010A0502050306030303" pitchFamily="18" charset="0"/>
              </a:rPr>
              <a:t> / Quetzalcóatl</a:t>
            </a:r>
            <a:r>
              <a:rPr lang="en-US" sz="1600" smtClean="0">
                <a:solidFill>
                  <a:srgbClr val="FF0000"/>
                </a:solidFill>
                <a:latin typeface="Sylfaen" panose="010A0502050306030303" pitchFamily="18" charset="0"/>
              </a:rPr>
              <a:t>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, zvláště když pravíš, že o nás má p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o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vědomí již dlouhou dobu. Proto si buď jist, že tě budeme poslušni a budeme tě uznávat za našeho vládce namísto Velkého Pána, o němž hovoříš, a že v našich slovech není falše ni zrady.“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...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]</a:t>
            </a:r>
            <a:endParaRPr lang="cs-CZ" sz="16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Já 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Cortés</a:t>
            </a:r>
            <a:r>
              <a:rPr lang="en-US" sz="1600" smtClean="0">
                <a:solidFill>
                  <a:schemeClr val="tx1"/>
                </a:solidFill>
                <a:latin typeface="Sylfaen" panose="010A0502050306030303" pitchFamily="18" charset="0"/>
              </a:rPr>
              <a:t>]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 jsem jej v odpověď na jeho slova ujistil o všem, co jsem pokládal za vhodné, zvláště pokud jde o utvrzení víry, že Vaše Veličenstvo je Pánem, jehož očekávají.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cs-CZ" sz="16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r">
              <a:spcBef>
                <a:spcPts val="0"/>
              </a:spcBef>
            </a:pP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Druhý dopis Hernána Cortése císaři Karlu V.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;</a:t>
            </a:r>
            <a:r>
              <a:rPr lang="cs-CZ" sz="1600" i="1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30. 10. 1520. </a:t>
            </a:r>
          </a:p>
          <a:p>
            <a:pPr algn="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smtClean="0">
                <a:solidFill>
                  <a:schemeClr val="tx1"/>
                </a:solidFill>
                <a:latin typeface="Sylfaen" panose="010A0502050306030303" pitchFamily="18" charset="0"/>
              </a:rPr>
              <a:t>(Cortés 2000, s. 52-54, srov. Todorov 1996, s. 142-143)</a:t>
            </a:r>
            <a:endParaRPr lang="cs-CZ" sz="16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1635" y="6093296"/>
            <a:ext cx="8473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>
                <a:latin typeface="Sylfaen" panose="010A0502050306030303" pitchFamily="18" charset="0"/>
              </a:rPr>
              <a:t>Moctezumova </a:t>
            </a:r>
            <a:r>
              <a:rPr lang="cs-CZ" sz="2000" b="1">
                <a:latin typeface="Sylfaen" panose="010A0502050306030303" pitchFamily="18" charset="0"/>
              </a:rPr>
              <a:t>promluva </a:t>
            </a:r>
            <a:r>
              <a:rPr lang="cs-CZ" sz="2000" b="1" smtClean="0">
                <a:latin typeface="Sylfaen" panose="010A0502050306030303" pitchFamily="18" charset="0"/>
              </a:rPr>
              <a:t>při přijetí Cortése  ve vlastním paláci v Tenochtitlánu</a:t>
            </a:r>
            <a:endParaRPr lang="cs-CZ" sz="2000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475656" y="3609400"/>
            <a:ext cx="6192688" cy="2348796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tIns="90000" bIns="90000" anchor="ctr">
            <a:spAutoFit/>
          </a:bodyPr>
          <a:lstStyle/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Průběh conquisty Mexika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Medailony protagonistů conquisty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Rozdíly v komunikaci a pojetí války</a:t>
            </a:r>
          </a:p>
          <a:p>
            <a:pPr marL="342900" indent="-342900" algn="l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cs-CZ" sz="2800" b="1" smtClean="0">
                <a:solidFill>
                  <a:schemeClr val="tx1"/>
                </a:solidFill>
                <a:latin typeface="Sylfaen" panose="010A0502050306030303" pitchFamily="18" charset="0"/>
              </a:rPr>
              <a:t>Hernán Cortés jako Quetzalcóatl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107504" y="1484784"/>
            <a:ext cx="8928992" cy="1470025"/>
          </a:xfrm>
        </p:spPr>
        <p:txBody>
          <a:bodyPr/>
          <a:lstStyle/>
          <a:p>
            <a:r>
              <a:rPr lang="cs-CZ" b="1" smtClean="0">
                <a:latin typeface="Sylfaen" panose="010A0502050306030303" pitchFamily="18" charset="0"/>
              </a:rPr>
              <a:t>Osnova</a:t>
            </a:r>
            <a:endParaRPr lang="cs-CZ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4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699792" y="3692725"/>
            <a:ext cx="3816424" cy="2859158"/>
          </a:xfrm>
        </p:spPr>
        <p:txBody>
          <a:bodyPr>
            <a:normAutofit fontScale="32500" lnSpcReduction="20000"/>
          </a:bodyPr>
          <a:lstStyle/>
          <a:p>
            <a:r>
              <a:rPr lang="cs-CZ" sz="5500" b="1" smtClean="0">
                <a:solidFill>
                  <a:schemeClr val="tx1"/>
                </a:solidFill>
                <a:latin typeface="Sylfaen" panose="010A0502050306030303" pitchFamily="18" charset="0"/>
              </a:rPr>
              <a:t>Transfigurace </a:t>
            </a:r>
            <a:r>
              <a:rPr lang="cs-CZ" sz="5500" b="1" smtClean="0">
                <a:solidFill>
                  <a:schemeClr val="tx1"/>
                </a:solidFill>
                <a:latin typeface="Sylfaen" panose="010A0502050306030303" pitchFamily="18" charset="0"/>
              </a:rPr>
              <a:t>Quetzalcóatla („Opeřeného hada“)</a:t>
            </a:r>
            <a:endParaRPr lang="cs-CZ" sz="5500" b="1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/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Podle toltécké tradice byl Quetzalcóatl ztotožněn s vladařem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nazývaným </a:t>
            </a:r>
            <a:r>
              <a:rPr lang="cs-CZ" sz="4300" b="1">
                <a:solidFill>
                  <a:schemeClr val="tx1"/>
                </a:solidFill>
                <a:latin typeface="Sylfaen" panose="010A0502050306030303" pitchFamily="18" charset="0"/>
              </a:rPr>
              <a:t>Ce Acatl Topiltzin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 („Jeden Třtina Náš Pán“), s nímž se pojí legenda o jeho odchodu na východ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a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očekávaném 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návratu, který nastane právě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v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roce </a:t>
            </a:r>
            <a:r>
              <a:rPr lang="cs-CZ" sz="43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 („jeden třtina“), kdy Topiltzin Quetzalcóatl převezme zpět svou moc. Moctezuma se patrně cítil osobně propojen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s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osudem 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Topiltzina Quetzalcóatla, neboť se zřejmě narodil v témže roce – </a:t>
            </a:r>
            <a:r>
              <a:rPr lang="cs-CZ" sz="43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, tj. </a:t>
            </a:r>
            <a:r>
              <a:rPr lang="cs-CZ" sz="4300" b="1" smtClean="0">
                <a:solidFill>
                  <a:schemeClr val="tx1"/>
                </a:solidFill>
                <a:latin typeface="Sylfaen" panose="010A0502050306030303" pitchFamily="18" charset="0"/>
              </a:rPr>
              <a:t>1467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a Cortés se v Mexiku objevil přesně po uplynutí 52-letého cyklu aztéckého kalendáře – opět 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v</a:t>
            </a:r>
            <a:r>
              <a:rPr lang="cs-CZ" sz="1100">
                <a:latin typeface="Sylfaen" panose="010A0502050306030303" pitchFamily="18" charset="0"/>
              </a:rPr>
              <a:t> </a:t>
            </a:r>
            <a:r>
              <a:rPr lang="cs-CZ" sz="4300" smtClean="0">
                <a:solidFill>
                  <a:schemeClr val="tx1"/>
                </a:solidFill>
                <a:latin typeface="Sylfaen" panose="010A0502050306030303" pitchFamily="18" charset="0"/>
              </a:rPr>
              <a:t>roce </a:t>
            </a:r>
            <a:r>
              <a:rPr lang="cs-CZ" sz="43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, tj. </a:t>
            </a:r>
            <a:r>
              <a:rPr lang="cs-CZ" sz="4300" b="1">
                <a:solidFill>
                  <a:schemeClr val="tx1"/>
                </a:solidFill>
                <a:latin typeface="Sylfaen" panose="010A0502050306030303" pitchFamily="18" charset="0"/>
              </a:rPr>
              <a:t>1519</a:t>
            </a:r>
            <a:r>
              <a:rPr lang="cs-CZ" sz="430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1" y="623893"/>
            <a:ext cx="2073940" cy="2952328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697" y="3692725"/>
            <a:ext cx="2018813" cy="2503937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1" y="4127948"/>
            <a:ext cx="2090390" cy="20038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3893"/>
            <a:ext cx="2940803" cy="255002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700" y="280355"/>
            <a:ext cx="2018813" cy="289356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10" name="TextovéPole 9"/>
          <p:cNvSpPr txBox="1"/>
          <p:nvPr/>
        </p:nvSpPr>
        <p:spPr>
          <a:xfrm>
            <a:off x="330168" y="6196662"/>
            <a:ext cx="229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Tlahuizcalpantecuhtli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24268" y="3627871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latin typeface="Sylfaen" panose="010A0502050306030303" pitchFamily="18" charset="0"/>
              </a:rPr>
              <a:t>É</a:t>
            </a:r>
            <a:r>
              <a:rPr lang="cs-CZ" b="1" smtClean="0">
                <a:latin typeface="Sylfaen" panose="010A0502050306030303" pitchFamily="18" charset="0"/>
              </a:rPr>
              <a:t>hecatl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055182" y="3199792"/>
            <a:ext cx="309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Mictlantecuhtli / Quetzalcóatl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87707" y="3211925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latin typeface="Sylfaen" panose="010A0502050306030303" pitchFamily="18" charset="0"/>
              </a:rPr>
              <a:t>É</a:t>
            </a:r>
            <a:r>
              <a:rPr lang="cs-CZ" b="1" smtClean="0">
                <a:latin typeface="Sylfaen" panose="010A0502050306030303" pitchFamily="18" charset="0"/>
              </a:rPr>
              <a:t>hecatl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917921" y="6196662"/>
            <a:ext cx="14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Quetzalcóatl</a:t>
            </a:r>
            <a:endParaRPr lang="cs-CZ" b="1"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644510" y="3668029"/>
            <a:ext cx="369332" cy="1929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Gonzáles 1993, s. 145.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83514" y="34347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197.</a:t>
            </a:r>
            <a:endParaRPr lang="cs-CZ" sz="1200">
              <a:solidFill>
                <a:schemeClr val="bg2">
                  <a:lumMod val="2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840944" y="343469"/>
            <a:ext cx="3756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118; Miller </a:t>
            </a:r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– Taube 1993, s. 85.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477" y="4127948"/>
            <a:ext cx="369332" cy="192937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172.</a:t>
            </a:r>
            <a:endParaRPr lang="cs-CZ" sz="1200">
              <a:solidFill>
                <a:schemeClr val="bg2">
                  <a:lumMod val="2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83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5544616"/>
          </a:xfr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A tu náš Cortés prostřednictvím tlumočnice doni Mariny řekl Montezumovi: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„Vaše Veličenstvo, jste velký pán a zasloužíte  si být ještě větším; pohled na vaše město nás potěšil, a když už jsme tady, v tom vašem chrámu, prosím vás, abyste nám laskavě ukázal vaše bohy čili </a:t>
            </a: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teotly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.“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... Montezuma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řekl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,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abychom vstoupili do jedné vížky a do místnosti podobné sálu, kde pod střížkami z nádherných prken stály dva jakési oltáře a na každém oltáři socha vysokého a tlustého obra; jedna z nich, ta po pravici, byla, jak nám pověděli, socha </a:t>
            </a:r>
            <a:r>
              <a:rPr lang="cs-CZ" sz="1800" b="1" smtClean="0">
                <a:solidFill>
                  <a:schemeClr val="tx1"/>
                </a:solidFill>
                <a:latin typeface="Sylfaen" panose="010A0502050306030303" pitchFamily="18" charset="0"/>
              </a:rPr>
              <a:t>Hutzilopochtliho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, jejich boha války; měla velice širokou tvář a obličej, oči pitvorné a děsné; lepidle, které v tét zemi dělají z nějakých kořínků, měla na celém těle přilepeno tolik drahokamů, zlata, perel a perliček, že jich bylo plné celé tělo, i hlava; trup měl opásán jakýmisi velkými hady ze zlata a drahokamů; v jedné ruce držela luk a v druhé několik šípů. 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[...]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Huitzilopochtli měl na krku několik tváří Indiánů a jejich srdcí, první ze stříbra a druhá ze zlata, se spoustou modrých drahokamů; bylo tam několik nádob s kadidlem, totiž s kopálovou pryskyřicí, a na nich tři srdce Indiánů, kteří byli toho dne obětováni; ta se teď pálila a dýmem z pryskyřice konali oběť. Stěny i podlaha té svatyně byly tak zkropeny a začerněny zaschlou krví, že všechno strašně páchlo.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Na druhé straně, po levici, stála, jak jsme viděli, velká socha, vysoká jako socha Huitzilopochtliho; měla obličej jako medvěd a svítící oči, udělané ze zrcadélek zvaných </a:t>
            </a:r>
            <a:r>
              <a:rPr lang="cs-CZ" sz="1800" i="1">
                <a:solidFill>
                  <a:schemeClr val="tx1"/>
                </a:solidFill>
                <a:latin typeface="Sylfaen" panose="010A0502050306030303" pitchFamily="18" charset="0"/>
              </a:rPr>
              <a:t>tezcatly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, a na těle přilepené skvělé drahokamy stejně jako jejich Huitzilopochtli, neboť</a:t>
            </a:r>
            <a:endParaRPr lang="cs-CZ" sz="1800" smtClean="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42971" y="616530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smtClean="0">
                <a:latin typeface="Sylfaen" panose="010A0502050306030303" pitchFamily="18" charset="0"/>
              </a:rPr>
              <a:t>Cortésova návštěva aztéckého chrámu (I-II)</a:t>
            </a:r>
            <a:endParaRPr lang="cs-CZ" sz="2000" b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80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332655"/>
            <a:ext cx="8640960" cy="6192689"/>
          </a:xfrm>
          <a:solidFill>
            <a:srgbClr val="00B0F0"/>
          </a:solidFill>
          <a:ln w="1905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oba, jak nám řekli, byli bratři a tenhle </a:t>
            </a:r>
            <a:r>
              <a:rPr lang="cs-CZ" sz="1800" b="1" smtClean="0">
                <a:solidFill>
                  <a:schemeClr val="tx1"/>
                </a:solidFill>
                <a:latin typeface="Sylfaen" panose="010A0502050306030303" pitchFamily="18" charset="0"/>
              </a:rPr>
              <a:t>Tezcatlipoca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byl bohem pekla a staral se o duše Mexičanů; na těle měl připásány postavičky malých ďáblíků s hadovitými ocasy; na stěnách bylo tolik zaschlé krve, i podlaha jí byla tak zkropena, že to ani na jatkách v Kastílii tak nepáchne. Předložili mu pět srdcí Indiánů obětovaných v ten den. </a:t>
            </a:r>
            <a:endParaRPr lang="en-US" sz="18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[...]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A náš kapitán řekl prostřednictvím tlumočníka, jako by se vysmíval: 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„Pane Montezumo, nevím, jak je možné, že tak veliký pán a moudrý muž, jako je Vaše Veličenstvo, se nedomyslel, že vaše modly nejsou žádní bohové, nýbrž zloduši, zvaní ďáblové; aby to Vaše Veličenstvo poznalo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[...]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, prokažte mi laskavost: dovolte, abychm na vrchol této věže dali kříž, a v jedné části těchto svatyní. kde sídlí váš Huitzilopochtli a Tezcatlipoca, vystavíme stranou obraz Panny Marie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[...]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 a uvidíte, jak se tyhle modly, které vás oklamaly, budou bát!“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Montezuma odvětil dost dotčeně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[...]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: „Pane Malinche 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[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Cortési</a:t>
            </a:r>
            <a:r>
              <a:rPr lang="en-US" sz="1800" smtClean="0">
                <a:solidFill>
                  <a:schemeClr val="tx1"/>
                </a:solidFill>
                <a:latin typeface="Sylfaen" panose="010A0502050306030303" pitchFamily="18" charset="0"/>
              </a:rPr>
              <a:t>]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, kdybych byl věděl, že vyslovíš takovou urážku, jakou jsi teď vyřkl, byl bych ti své bohy neukázal. My je pokládáme za velice hodné, dávají nám zdraví, vodu, dobrou a časnou setbu a vítězství, kdykoli chceme, a musíme je uctívat a obětovat jim; žádám vás, abyste je dalšími slovy neuráželi.“</a:t>
            </a:r>
          </a:p>
          <a:p>
            <a:pPr algn="l">
              <a:spcBef>
                <a:spcPts val="0"/>
              </a:spcBef>
            </a:pPr>
            <a:endParaRPr lang="cs-CZ" sz="18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r">
              <a:spcBef>
                <a:spcPts val="0"/>
              </a:spcBef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Bernal Díaz del Castillo, </a:t>
            </a: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Historia verdadera de la conquista de la Nueva España 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(Pravdivá historie o dobývání Nového Španělska), kap. 92; 1568.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(Díaz del Castillo I, s. 273-274).</a:t>
            </a:r>
          </a:p>
        </p:txBody>
      </p:sp>
    </p:spTree>
    <p:extLst>
      <p:ext uri="{BB962C8B-B14F-4D97-AF65-F5344CB8AC3E}">
        <p14:creationId xmlns:p14="http://schemas.microsoft.com/office/powerpoint/2010/main" val="3198902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67544" y="4674618"/>
            <a:ext cx="3740138" cy="2043806"/>
          </a:xfrm>
        </p:spPr>
        <p:txBody>
          <a:bodyPr tIns="90000" bIns="90000" anchor="ctr" anchorCtr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Bůh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Huitzilopochtli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(„Kolibřík jihu“)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algn="l">
              <a:spcBef>
                <a:spcPts val="0"/>
              </a:spcBef>
            </a:pP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Původní kmenový bůh Aztéků spojovaný se sluncem a ohněm.</a:t>
            </a:r>
          </a:p>
          <a:p>
            <a:pPr algn="l">
              <a:spcBef>
                <a:spcPts val="0"/>
              </a:spcBef>
            </a:pPr>
            <a:r>
              <a:rPr lang="cs-CZ" sz="1800" i="1" smtClean="0">
                <a:solidFill>
                  <a:schemeClr val="tx1"/>
                </a:solidFill>
                <a:latin typeface="Sylfaen" panose="010A0502050306030303" pitchFamily="18" charset="0"/>
              </a:rPr>
              <a:t>Codex </a:t>
            </a:r>
            <a:r>
              <a:rPr lang="cs-CZ" sz="1800" i="1">
                <a:solidFill>
                  <a:schemeClr val="tx1"/>
                </a:solidFill>
                <a:latin typeface="Sylfaen" panose="010A0502050306030303" pitchFamily="18" charset="0"/>
              </a:rPr>
              <a:t>Borbonicus 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34 (Bibliothèque d</a:t>
            </a:r>
            <a:r>
              <a:rPr lang="en-US" sz="1800">
                <a:solidFill>
                  <a:schemeClr val="tx1"/>
                </a:solidFill>
                <a:latin typeface="Sylfaen" panose="010A0502050306030303" pitchFamily="18" charset="0"/>
              </a:rPr>
              <a:t>’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Assemblée nationale, </a:t>
            </a:r>
            <a:r>
              <a:rPr lang="cs-CZ" sz="1800">
                <a:solidFill>
                  <a:schemeClr val="tx1"/>
                </a:solidFill>
                <a:latin typeface="Sylfaen" panose="010A0502050306030303" pitchFamily="18" charset="0"/>
              </a:rPr>
              <a:t>Paříž</a:t>
            </a: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).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3740138" cy="406406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79" y="620687"/>
            <a:ext cx="4270751" cy="4064063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142449" y="343689"/>
            <a:ext cx="2060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Gonzáles 1993, s. 183</a:t>
            </a:r>
            <a:r>
              <a:rPr lang="cs-CZ" sz="120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. 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72000" y="4736173"/>
            <a:ext cx="4134230" cy="1982251"/>
          </a:xfrm>
          <a:prstGeom prst="rect">
            <a:avLst/>
          </a:prstGeom>
          <a:noFill/>
        </p:spPr>
        <p:txBody>
          <a:bodyPr wrap="square" tIns="90000" bIns="90000" rtlCol="0" anchor="ctr" anchorCtr="0">
            <a:spAutoFit/>
          </a:bodyPr>
          <a:lstStyle/>
          <a:p>
            <a:pPr algn="ctr"/>
            <a:r>
              <a:rPr lang="cs-CZ" sz="2000" b="1" smtClean="0">
                <a:latin typeface="Sylfaen" panose="010A0502050306030303" pitchFamily="18" charset="0"/>
              </a:rPr>
              <a:t>Bůh Tezcatlipoca</a:t>
            </a:r>
          </a:p>
          <a:p>
            <a:pPr algn="ctr"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(„Dýmající zrcadlo“)</a:t>
            </a:r>
          </a:p>
          <a:p>
            <a:r>
              <a:rPr lang="cs-CZ" smtClean="0">
                <a:latin typeface="Sylfaen" panose="010A0502050306030303" pitchFamily="18" charset="0"/>
              </a:rPr>
              <a:t>Proměnlivý </a:t>
            </a:r>
            <a:r>
              <a:rPr lang="cs-CZ">
                <a:latin typeface="Sylfaen" panose="010A0502050306030303" pitchFamily="18" charset="0"/>
              </a:rPr>
              <a:t>bůh noci </a:t>
            </a:r>
            <a:r>
              <a:rPr lang="cs-CZ">
                <a:latin typeface="Sylfaen" panose="010A0502050306030303" pitchFamily="18" charset="0"/>
              </a:rPr>
              <a:t>a </a:t>
            </a:r>
            <a:r>
              <a:rPr lang="cs-CZ" smtClean="0">
                <a:latin typeface="Sylfaen" panose="010A0502050306030303" pitchFamily="18" charset="0"/>
              </a:rPr>
              <a:t>temnot. Jeho </a:t>
            </a:r>
            <a:r>
              <a:rPr lang="cs-CZ">
                <a:latin typeface="Sylfaen" panose="010A0502050306030303" pitchFamily="18" charset="0"/>
              </a:rPr>
              <a:t>atributem je černé </a:t>
            </a:r>
            <a:r>
              <a:rPr lang="cs-CZ">
                <a:latin typeface="Sylfaen" panose="010A0502050306030303" pitchFamily="18" charset="0"/>
              </a:rPr>
              <a:t>obsidiánové </a:t>
            </a:r>
            <a:r>
              <a:rPr lang="cs-CZ" smtClean="0">
                <a:latin typeface="Sylfaen" panose="010A0502050306030303" pitchFamily="18" charset="0"/>
              </a:rPr>
              <a:t>zrcadlo.</a:t>
            </a:r>
          </a:p>
          <a:p>
            <a:r>
              <a:rPr lang="cs-CZ" i="1">
                <a:latin typeface="Sylfaen" panose="010A0502050306030303" pitchFamily="18" charset="0"/>
              </a:rPr>
              <a:t>Codex Borgia</a:t>
            </a:r>
            <a:r>
              <a:rPr lang="cs-CZ">
                <a:latin typeface="Sylfaen" panose="010A0502050306030303" pitchFamily="18" charset="0"/>
              </a:rPr>
              <a:t> (</a:t>
            </a:r>
            <a:r>
              <a:rPr lang="la-Latn">
                <a:latin typeface="Sylfaen" panose="010A0502050306030303" pitchFamily="18" charset="0"/>
              </a:rPr>
              <a:t>Bibliotheca Apostolica Vaticana</a:t>
            </a:r>
            <a:r>
              <a:rPr lang="cs-CZ">
                <a:latin typeface="Sylfaen" panose="010A0502050306030303" pitchFamily="18" charset="0"/>
              </a:rPr>
              <a:t>, </a:t>
            </a:r>
            <a:r>
              <a:rPr lang="cs-CZ">
                <a:latin typeface="Sylfaen" panose="010A0502050306030303" pitchFamily="18" charset="0"/>
              </a:rPr>
              <a:t>Vatikán</a:t>
            </a:r>
            <a:r>
              <a:rPr lang="cs-CZ" smtClean="0">
                <a:latin typeface="Sylfaen" panose="010A0502050306030303" pitchFamily="18" charset="0"/>
              </a:rPr>
              <a:t>).</a:t>
            </a:r>
            <a:endParaRPr lang="cs-CZ" i="1">
              <a:latin typeface="Sylfaen" panose="010A050205030603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84523" y="343689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Zdroj: Gonzáles 1993, s. 168.</a:t>
            </a:r>
            <a:endParaRPr lang="cs-CZ" sz="1200">
              <a:solidFill>
                <a:schemeClr val="bg2">
                  <a:lumMod val="2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94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79512" y="3140968"/>
            <a:ext cx="8784976" cy="3600400"/>
          </a:xfrm>
        </p:spPr>
        <p:txBody>
          <a:bodyPr anchor="ctr">
            <a:noAutofit/>
          </a:bodyPr>
          <a:lstStyle/>
          <a:p>
            <a:pPr algn="l">
              <a:spcBef>
                <a:spcPts val="0"/>
              </a:spcBef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Použité zdroje: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Cortés, Hernán (2000):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Druhý a třetí dopis o dobytí Tenochtitlánu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(Capricorn 3), Praha: Argo.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Díaz del Castillo, Bernal (1980):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Pravdivá historie dobývání Mexika 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I-II, (Živá díla minulosti 89), Praha: Odeon.</a:t>
            </a:r>
            <a:endParaRPr lang="cs-CZ" sz="13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Domenici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Davide (2008):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Aztékové: Poklady starobylých civilizací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Praha: Euromedia Group – Knižní klub.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González 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Torrres, Yolotl 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(1993): </a:t>
            </a:r>
            <a:r>
              <a:rPr lang="cs-CZ" sz="1300" i="1">
                <a:solidFill>
                  <a:schemeClr val="tx1"/>
                </a:solidFill>
                <a:latin typeface="Sylfaen" panose="010A0502050306030303" pitchFamily="18" charset="0"/>
              </a:rPr>
              <a:t>Diccionario de Mitología y Religión de Mesoamérica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, México: Ediciones Larousse.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Hordern, Nicholas (1987): „Bůh, zlato a sláva“, in: Nicholas Hordern – Simon Dresner – Martin Hillman,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Nový svět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Praha: Albatros, 4-181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León-Portilla, Miguel (2013):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Conquista pohledem poražených: Vyprávění indiánů o dobytí Mexika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Červený Kostelec: Pavel Mervart.</a:t>
            </a:r>
            <a:endParaRPr lang="cs-CZ" sz="13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lvl="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Longhenová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, Maria 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(1998): </a:t>
            </a:r>
            <a:r>
              <a:rPr lang="cs-CZ" sz="1300" i="1">
                <a:solidFill>
                  <a:schemeClr val="tx1"/>
                </a:solidFill>
                <a:latin typeface="Sylfaen" panose="010A0502050306030303" pitchFamily="18" charset="0"/>
              </a:rPr>
              <a:t>Mexiko: Dějiny a kultura Mayů, Aztéků a dalších předkolumbovských národů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, Praha: REBO Productions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Miller, Mary – Karl Taube 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(1993): </a:t>
            </a:r>
            <a:r>
              <a:rPr lang="cs-CZ" sz="1300" i="1">
                <a:solidFill>
                  <a:schemeClr val="tx1"/>
                </a:solidFill>
                <a:latin typeface="Sylfaen" panose="010A0502050306030303" pitchFamily="18" charset="0"/>
              </a:rPr>
              <a:t>An Illustrated Dictionary of The Gods and Symbols of Ancient Mexico and the Maya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, London: Thames </a:t>
            </a:r>
            <a:r>
              <a:rPr lang="en-US" sz="1300">
                <a:solidFill>
                  <a:schemeClr val="tx1"/>
                </a:solidFill>
                <a:latin typeface="Sylfaen" panose="010A0502050306030303" pitchFamily="18" charset="0"/>
              </a:rPr>
              <a:t>&amp;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 Hudson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Prescott, William Hickling (1956):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Dějiny dobytí Mexika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Praha: Orbis.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Sheppoardová, Barbara (1993):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Aztékové: Říše krve a lesku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Bratislava: Gemini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Slavík, Ivan (1969): </a:t>
            </a:r>
            <a:r>
              <a:rPr lang="cs-CZ" sz="1300" i="1" smtClean="0">
                <a:solidFill>
                  <a:schemeClr val="tx1"/>
                </a:solidFill>
                <a:latin typeface="Sylfaen" panose="010A0502050306030303" pitchFamily="18" charset="0"/>
              </a:rPr>
              <a:t>Sláva a pád Tenočtitlanu: Dobytí Mexika očima poražených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, (Živá díla minulosti 59), Praha: Odeon. </a:t>
            </a:r>
            <a:endParaRPr lang="cs-CZ" sz="13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285750" indent="-285750" algn="l">
              <a:spcBef>
                <a:spcPts val="0"/>
              </a:spcBef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Todorov, Tzvetan (1996): </a:t>
            </a:r>
            <a:r>
              <a:rPr lang="cs-CZ" sz="1300" i="1">
                <a:solidFill>
                  <a:schemeClr val="tx1"/>
                </a:solidFill>
                <a:latin typeface="Sylfaen" panose="010A0502050306030303" pitchFamily="18" charset="0"/>
              </a:rPr>
              <a:t>Dobytí Ameriky: Problém druhého</a:t>
            </a:r>
            <a:r>
              <a:rPr lang="cs-CZ" sz="1300">
                <a:solidFill>
                  <a:schemeClr val="tx1"/>
                </a:solidFill>
                <a:latin typeface="Sylfaen" panose="010A0502050306030303" pitchFamily="18" charset="0"/>
              </a:rPr>
              <a:t>, Praha: Mladá fronta</a:t>
            </a:r>
            <a:r>
              <a:rPr lang="cs-CZ" sz="13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latin typeface="Sylfaen" panose="010A0502050306030303" pitchFamily="18" charset="0"/>
              </a:rPr>
              <a:t>Bibliografie</a:t>
            </a:r>
            <a:endParaRPr lang="cs-CZ">
              <a:latin typeface="Sylfaen" panose="010A0502050306030303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404664"/>
            <a:ext cx="8712968" cy="7540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Doporučená literatura: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smtClean="0">
                <a:latin typeface="Sylfaen" panose="010A0502050306030303" pitchFamily="18" charset="0"/>
              </a:rPr>
              <a:t>Todorov, Tzvetan (1996): </a:t>
            </a:r>
            <a:r>
              <a:rPr lang="cs-CZ" i="1" smtClean="0">
                <a:latin typeface="Sylfaen" panose="010A0502050306030303" pitchFamily="18" charset="0"/>
              </a:rPr>
              <a:t>Dobytí Ameriky: Problém druhého</a:t>
            </a:r>
            <a:r>
              <a:rPr lang="cs-CZ" smtClean="0">
                <a:latin typeface="Sylfaen" panose="010A0502050306030303" pitchFamily="18" charset="0"/>
              </a:rPr>
              <a:t>, Praha: Mladá fronta.</a:t>
            </a:r>
            <a:endParaRPr lang="cs-CZ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9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320570" y="4797152"/>
            <a:ext cx="6400800" cy="1600200"/>
          </a:xfrm>
        </p:spPr>
        <p:txBody>
          <a:bodyPr/>
          <a:lstStyle/>
          <a:p>
            <a:r>
              <a:rPr lang="cs-CZ" smtClean="0"/>
              <a:t>Sluneční kámen (</a:t>
            </a:r>
            <a:r>
              <a:rPr lang="cs-CZ" i="1" smtClean="0"/>
              <a:t>Piedra del Sol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2483768" y="5773692"/>
            <a:ext cx="4320481" cy="720080"/>
          </a:xfrm>
        </p:spPr>
        <p:txBody>
          <a:bodyPr>
            <a:noAutofit/>
          </a:bodyPr>
          <a:lstStyle/>
          <a:p>
            <a:r>
              <a:rPr lang="cs-CZ" sz="2400" b="1" smtClean="0">
                <a:solidFill>
                  <a:schemeClr val="tx1"/>
                </a:solidFill>
                <a:latin typeface="Sylfaen" panose="010A0502050306030303" pitchFamily="18" charset="0"/>
              </a:rPr>
              <a:t>Cortésovo tažení do Mexika</a:t>
            </a:r>
            <a:endParaRPr lang="cs-CZ" sz="2400" b="1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3635"/>
            <a:ext cx="5616624" cy="534005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7380312" y="3680811"/>
            <a:ext cx="369332" cy="20928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Prescott 1956, map. příl.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5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923219" cy="307392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4392488" cy="6336704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21. 4. 1519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 dorazil 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Cortés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 k mexickým  břehům (Veracruz) z pověření guvernéra Kuby,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Diega Velásqueze.</a:t>
            </a: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Guvernér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se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pokusil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Cortése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odvolat, ten odmítl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a prohlásil, že postupuje z pověření samotného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krále.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Cortés zahájil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postup do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vnitrozemí, s pomocí domorodé tlumočnice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Malinche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Nejtěžší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boje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svedl s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 Tlaxcaltéky („květinová válka“ s Aztéky), kteří byli nakonec poraženi a stali se Cortésovými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spojenci.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8. 11. 1519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dorazil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do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Tenochtitlánu,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kde byl vlídně přijat 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Moctezumou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, jehož se posléze rozhodl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zajmout.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83858" y="538497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>
                <a:latin typeface="Sylfaen" panose="010A0502050306030303" pitchFamily="18" charset="0"/>
              </a:rPr>
              <a:t>Zdroj: </a:t>
            </a:r>
            <a:r>
              <a:rPr lang="cs-CZ" sz="1200" smtClean="0">
                <a:solidFill>
                  <a:schemeClr val="bg2">
                    <a:lumMod val="25000"/>
                  </a:schemeClr>
                </a:solidFill>
                <a:latin typeface="Sylfaen" panose="010A0502050306030303" pitchFamily="18" charset="0"/>
              </a:rPr>
              <a:t>Domenici</a:t>
            </a:r>
            <a:r>
              <a:rPr lang="cs-CZ" sz="1200" smtClean="0">
                <a:latin typeface="Sylfaen" panose="010A0502050306030303" pitchFamily="18" charset="0"/>
              </a:rPr>
              <a:t> 2007, s. 199.</a:t>
            </a:r>
            <a:endParaRPr lang="cs-CZ" sz="1200">
              <a:latin typeface="Sylfaen" panose="010A0502050306030303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04048" y="4077072"/>
            <a:ext cx="392321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Setkání Cortése s Moctezumovými vyslanci</a:t>
            </a:r>
          </a:p>
          <a:p>
            <a:pPr>
              <a:spcAft>
                <a:spcPts val="600"/>
              </a:spcAft>
            </a:pPr>
            <a:r>
              <a:rPr lang="cs-CZ" smtClean="0">
                <a:latin typeface="Sylfaen" panose="010A0502050306030303" pitchFamily="18" charset="0"/>
              </a:rPr>
              <a:t>Malba na měděném podkladu (18.-19. stol.) podle rytiny A. Solíse z roku 1684 (Museo de América, Madrid).</a:t>
            </a:r>
            <a:endParaRPr lang="cs-CZ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6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716016" y="326790"/>
            <a:ext cx="4176464" cy="6294031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 anchor="ctr">
            <a:spAutoFit/>
          </a:bodyPr>
          <a:lstStyle/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 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Tenochtitlánu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se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Cortés dozvěděl,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že guvernér Kuby vyslal další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španělskou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výpravu pod vedením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Pánfila 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de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Narváez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.</a:t>
            </a:r>
            <a:endParaRPr lang="cs-CZ" sz="2000" smtClean="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Ve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městě ponechal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část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svého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vojska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pod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vedením 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Pedra de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Alvarado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 a vypravil se proti Narváezovi, kterého zajal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a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získal jeho vojsko na svou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stranu.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 Cortésově nepřítomnosti Alvarado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zmasakroval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Aztéky během náboženské slavnosti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a</a:t>
            </a:r>
            <a:r>
              <a:rPr lang="cs-CZ" sz="2000">
                <a:latin typeface="Sylfaen" panose="010A0502050306030303" pitchFamily="18" charset="0"/>
              </a:rPr>
              <a:t> 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situace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se dramaticky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zhoršila.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Cortés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se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vrátil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do Tenochtitlánu, Moctezuma v zajetí umírá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a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 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Španělé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pod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aztéckým útokem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30.</a:t>
            </a:r>
            <a:r>
              <a:rPr lang="cs-CZ" sz="2000">
                <a:latin typeface="Sylfaen" panose="010A0502050306030303" pitchFamily="18" charset="0"/>
              </a:rPr>
              <a:t>  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7.  1520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 opouští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za noci město (</a:t>
            </a:r>
            <a:r>
              <a:rPr lang="cs-CZ" sz="2000" i="1">
                <a:solidFill>
                  <a:schemeClr val="tx1"/>
                </a:solidFill>
                <a:latin typeface="Sylfaen" panose="010A0502050306030303" pitchFamily="18" charset="0"/>
              </a:rPr>
              <a:t>Noche Triste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), polovina španělského vojska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byla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pobita.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" y="399638"/>
            <a:ext cx="4271919" cy="230425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492578" y="122639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2008, s. 203.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843808" y="3144737"/>
            <a:ext cx="1872208" cy="34470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smtClean="0">
                <a:latin typeface="Sylfaen" panose="010A0502050306030303" pitchFamily="18" charset="0"/>
              </a:rPr>
              <a:t>Španělé v</a:t>
            </a:r>
            <a:r>
              <a:rPr lang="cs-CZ"/>
              <a:t> </a:t>
            </a:r>
            <a:r>
              <a:rPr lang="cs-CZ" b="1" smtClean="0">
                <a:latin typeface="Sylfaen" panose="010A0502050306030303" pitchFamily="18" charset="0"/>
              </a:rPr>
              <a:t>aztéckém obklíčení </a:t>
            </a:r>
          </a:p>
          <a:p>
            <a:r>
              <a:rPr lang="cs-CZ" sz="1600" i="1" smtClean="0">
                <a:latin typeface="Sylfaen" panose="010A0502050306030303" pitchFamily="18" charset="0"/>
              </a:rPr>
              <a:t>Kodex Durán</a:t>
            </a:r>
            <a:r>
              <a:rPr lang="cs-CZ" sz="1600" smtClean="0">
                <a:latin typeface="Sylfaen" panose="010A0502050306030303" pitchFamily="18" charset="0"/>
              </a:rPr>
              <a:t> (Biblioteca Nacional, Madrid).</a:t>
            </a:r>
          </a:p>
          <a:p>
            <a:endParaRPr lang="cs-CZ" sz="1600" smtClean="0">
              <a:latin typeface="Sylfaen" panose="010A0502050306030303" pitchFamily="18" charset="0"/>
            </a:endParaRPr>
          </a:p>
          <a:p>
            <a:r>
              <a:rPr lang="cs-CZ" b="1" smtClean="0">
                <a:latin typeface="Sylfaen" panose="010A0502050306030303" pitchFamily="18" charset="0"/>
              </a:rPr>
              <a:t>Bojovník Orlího řádu</a:t>
            </a:r>
          </a:p>
          <a:p>
            <a:r>
              <a:rPr lang="cs-CZ" sz="1600" smtClean="0">
                <a:latin typeface="Sylfaen" panose="010A0502050306030303" pitchFamily="18" charset="0"/>
              </a:rPr>
              <a:t>Keramická plastika</a:t>
            </a:r>
          </a:p>
          <a:p>
            <a:r>
              <a:rPr lang="cs-CZ" sz="1600" smtClean="0">
                <a:latin typeface="Sylfaen" panose="010A0502050306030303" pitchFamily="18" charset="0"/>
              </a:rPr>
              <a:t>(Museo del Templo Mayor, Ciudad de México). </a:t>
            </a:r>
            <a:endParaRPr lang="cs-CZ" sz="1600">
              <a:latin typeface="Sylfaen" panose="010A0502050306030303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8" y="2852936"/>
            <a:ext cx="2468452" cy="342460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76296" y="6314836"/>
            <a:ext cx="2395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Sheppoardová 1993, s. 123.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7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39552" y="355202"/>
            <a:ext cx="3312368" cy="4369942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marL="342000" indent="-342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Cortés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se stáhl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do Tlaxcaly,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kde začal budovat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rychlé brigantiny, aby mohl účinně obléhat Tenochtitlán z 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vody.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000" indent="-342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P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o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několikaměsíčním obléhání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Tenochtitlánu byl aztécký odpor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13. 8. 1521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zlomen.</a:t>
            </a:r>
          </a:p>
          <a:p>
            <a:pPr marL="342000" indent="-342000" algn="l">
              <a:spcBef>
                <a:spcPts val="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Aztécký vůdce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Cuauhtemoc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padl do zajetí.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5202"/>
            <a:ext cx="4453590" cy="607075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8593542" y="4566941"/>
            <a:ext cx="369332" cy="18251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Hordern 1987, s. 78.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5536" y="4872809"/>
            <a:ext cx="36724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Aztécká metropole Tenochtitlán</a:t>
            </a:r>
          </a:p>
          <a:p>
            <a:r>
              <a:rPr lang="cs-CZ" smtClean="0">
                <a:latin typeface="Sylfaen" panose="010A0502050306030303" pitchFamily="18" charset="0"/>
              </a:rPr>
              <a:t>Město bylo obklopeno soustavou slaných a sladkých jezer. Červené linie vyznačují pohyby španělského vojska během conquisty (1519-1521). </a:t>
            </a:r>
            <a:endParaRPr lang="cs-CZ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4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5220072" y="1916832"/>
            <a:ext cx="2656384" cy="664096"/>
          </a:xfrm>
        </p:spPr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283317" y="5229200"/>
            <a:ext cx="3537155" cy="1417811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Hernán Cortés jako mladý muž</a:t>
            </a:r>
            <a:b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</a:br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Portrét od neznámého malíře, první polovina 16. stol. (Museo de América, Madrid).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6502"/>
            <a:ext cx="3405727" cy="4698319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395536" y="260648"/>
            <a:ext cx="4572000" cy="63863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</a:pPr>
            <a:r>
              <a:rPr lang="cs-CZ" sz="2400" b="1">
                <a:latin typeface="Sylfaen" panose="010A0502050306030303" pitchFamily="18" charset="0"/>
              </a:rPr>
              <a:t>Hernán Cortés (1485-1547)</a:t>
            </a:r>
            <a:endParaRPr lang="cs-CZ" sz="24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Pocházel </a:t>
            </a:r>
            <a:r>
              <a:rPr lang="cs-CZ" sz="2000">
                <a:latin typeface="Sylfaen" panose="010A0502050306030303" pitchFamily="18" charset="0"/>
              </a:rPr>
              <a:t>z Medellínu v </a:t>
            </a:r>
            <a:r>
              <a:rPr lang="cs-CZ" sz="2000" smtClean="0">
                <a:latin typeface="Sylfaen" panose="010A0502050306030303" pitchFamily="18" charset="0"/>
              </a:rPr>
              <a:t>Estremaduře.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1494-149 </a:t>
            </a:r>
            <a:r>
              <a:rPr lang="cs-CZ" sz="2000">
                <a:latin typeface="Sylfaen" panose="010A0502050306030303" pitchFamily="18" charset="0"/>
              </a:rPr>
              <a:t>studoval práva na univerzitě v Salamance, studia </a:t>
            </a:r>
            <a:r>
              <a:rPr lang="cs-CZ" sz="2000" smtClean="0">
                <a:latin typeface="Sylfaen" panose="010A0502050306030303" pitchFamily="18" charset="0"/>
              </a:rPr>
              <a:t>nedokončil.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1504 </a:t>
            </a:r>
            <a:r>
              <a:rPr lang="cs-CZ" sz="2000">
                <a:latin typeface="Sylfaen" panose="010A0502050306030303" pitchFamily="18" charset="0"/>
              </a:rPr>
              <a:t>odplul na Espaňolu (Santo Domingo</a:t>
            </a:r>
            <a:r>
              <a:rPr lang="cs-CZ" sz="2000" smtClean="0">
                <a:latin typeface="Sylfaen" panose="010A0502050306030303" pitchFamily="18" charset="0"/>
              </a:rPr>
              <a:t>).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1511 </a:t>
            </a:r>
            <a:r>
              <a:rPr lang="cs-CZ" sz="2000">
                <a:latin typeface="Sylfaen" panose="010A0502050306030303" pitchFamily="18" charset="0"/>
              </a:rPr>
              <a:t>se účastnil dobývání Kuby, poté působil jako písař a soudce v Santiagu de </a:t>
            </a:r>
            <a:r>
              <a:rPr lang="cs-CZ" sz="2000" smtClean="0">
                <a:latin typeface="Sylfaen" panose="010A0502050306030303" pitchFamily="18" charset="0"/>
              </a:rPr>
              <a:t>Cuba.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1519-1521 </a:t>
            </a:r>
            <a:r>
              <a:rPr lang="cs-CZ" sz="2000">
                <a:latin typeface="Sylfaen" panose="010A0502050306030303" pitchFamily="18" charset="0"/>
              </a:rPr>
              <a:t>dobyl říši </a:t>
            </a:r>
            <a:r>
              <a:rPr lang="cs-CZ" sz="2000" smtClean="0">
                <a:latin typeface="Sylfaen" panose="010A0502050306030303" pitchFamily="18" charset="0"/>
              </a:rPr>
              <a:t>Aztéků.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Do </a:t>
            </a:r>
            <a:r>
              <a:rPr lang="cs-CZ" sz="2000">
                <a:latin typeface="Sylfaen" panose="010A0502050306030303" pitchFamily="18" charset="0"/>
              </a:rPr>
              <a:t>1524 byl guvernérem Nového </a:t>
            </a:r>
            <a:r>
              <a:rPr lang="cs-CZ" sz="2000" smtClean="0">
                <a:latin typeface="Sylfaen" panose="010A0502050306030303" pitchFamily="18" charset="0"/>
              </a:rPr>
              <a:t>Španělska.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Po </a:t>
            </a:r>
            <a:r>
              <a:rPr lang="cs-CZ" sz="2000">
                <a:latin typeface="Sylfaen" panose="010A0502050306030303" pitchFamily="18" charset="0"/>
              </a:rPr>
              <a:t>pobytu ve Španělsku (1528-1530) již nebyl v úřadu guvernéra </a:t>
            </a:r>
            <a:r>
              <a:rPr lang="cs-CZ" sz="2000" smtClean="0">
                <a:latin typeface="Sylfaen" panose="010A0502050306030303" pitchFamily="18" charset="0"/>
              </a:rPr>
              <a:t>potvrzen.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1536 </a:t>
            </a:r>
            <a:r>
              <a:rPr lang="cs-CZ" sz="2000">
                <a:latin typeface="Sylfaen" panose="010A0502050306030303" pitchFamily="18" charset="0"/>
              </a:rPr>
              <a:t>objevil Dolní </a:t>
            </a:r>
            <a:r>
              <a:rPr lang="cs-CZ" sz="2000" smtClean="0">
                <a:latin typeface="Sylfaen" panose="010A0502050306030303" pitchFamily="18" charset="0"/>
              </a:rPr>
              <a:t>Kalifornii.</a:t>
            </a:r>
            <a:endParaRPr lang="cs-CZ" sz="2000">
              <a:latin typeface="Sylfaen" panose="010A0502050306030303" pitchFamily="18" charset="0"/>
            </a:endParaRP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latin typeface="Sylfaen" panose="010A0502050306030303" pitchFamily="18" charset="0"/>
              </a:rPr>
              <a:t>Sepsal </a:t>
            </a:r>
            <a:r>
              <a:rPr lang="cs-CZ" sz="2000">
                <a:latin typeface="Sylfaen" panose="010A0502050306030303" pitchFamily="18" charset="0"/>
              </a:rPr>
              <a:t>pět dopisů o dobývání Ameriky adresovaných Karlu V.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697807" y="3309641"/>
            <a:ext cx="369332" cy="182517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Hordern 1987, s. 56.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69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251520" y="5301208"/>
            <a:ext cx="4392488" cy="1308050"/>
          </a:xfrm>
        </p:spPr>
        <p:txBody>
          <a:bodyPr wrap="square">
            <a:spAutoFit/>
          </a:bodyPr>
          <a:lstStyle/>
          <a:p>
            <a:pPr algn="l"/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Mapa Tenochtitlánu</a:t>
            </a:r>
          </a:p>
          <a:p>
            <a:pPr algn="l"/>
            <a:r>
              <a:rPr lang="cs-CZ" sz="1800" smtClean="0">
                <a:solidFill>
                  <a:schemeClr val="tx1"/>
                </a:solidFill>
                <a:latin typeface="Sylfaen" panose="010A0502050306030303" pitchFamily="18" charset="0"/>
              </a:rPr>
              <a:t>Byla zhotovena pod Cortésovým dozorem a přiložena k jeho dopisu Karlu V. (Museo de la Ciudad de México, Ciudad de México).</a:t>
            </a:r>
            <a:endParaRPr lang="cs-CZ" sz="18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3989701" cy="617675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1" y="609655"/>
            <a:ext cx="3898965" cy="4575129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2311213" y="332656"/>
            <a:ext cx="2071401" cy="276999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2007, s. 194.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667151" y="3140968"/>
            <a:ext cx="369332" cy="182518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Hordern 1987, s. 67.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3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3744416" cy="6247864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Moctezuma (Motecuhzoma Xocoyotzin = Mladší, Druhý) (1467-1503-1520)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Narodil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se v roce</a:t>
            </a:r>
            <a:r>
              <a:rPr lang="cs-CZ" sz="2000" b="1">
                <a:solidFill>
                  <a:schemeClr val="tx1"/>
                </a:solidFill>
                <a:latin typeface="Sylfaen" panose="010A0502050306030303" pitchFamily="18" charset="0"/>
              </a:rPr>
              <a:t> Quetzalcóatla </a:t>
            </a:r>
            <a:r>
              <a:rPr lang="cs-CZ" sz="2000" b="1" smtClean="0">
                <a:solidFill>
                  <a:schemeClr val="tx1"/>
                </a:solidFill>
                <a:latin typeface="Sylfaen" panose="010A0502050306030303" pitchFamily="18" charset="0"/>
              </a:rPr>
              <a:t> - </a:t>
            </a:r>
            <a:r>
              <a:rPr lang="cs-CZ" sz="2000" b="1" i="1">
                <a:solidFill>
                  <a:schemeClr val="tx1"/>
                </a:solidFill>
                <a:latin typeface="Sylfaen" panose="010A0502050306030303" pitchFamily="18" charset="0"/>
              </a:rPr>
              <a:t>Ce Acatl </a:t>
            </a:r>
            <a:r>
              <a:rPr lang="cs-CZ" sz="2000" b="1" i="1" smtClean="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(„Jedna Třtina“),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tj. 1467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Po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matce toltéckého původu, proto příklon ke Quetzalcóatlovi, v duchu dobové intelektuální módy oživuje toltécké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tradice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(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malý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chrámek v 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Tule).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Absolvoval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školu vyšší vrstvy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(</a:t>
            </a:r>
            <a:r>
              <a:rPr lang="cs-CZ" sz="2000" i="1" smtClean="0">
                <a:solidFill>
                  <a:schemeClr val="tx1"/>
                </a:solidFill>
                <a:latin typeface="Sylfaen" panose="010A0502050306030303" pitchFamily="18" charset="0"/>
              </a:rPr>
              <a:t>calmécac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),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vynikající řečník (</a:t>
            </a:r>
            <a:r>
              <a:rPr lang="cs-CZ" sz="2000" i="1" smtClean="0">
                <a:solidFill>
                  <a:schemeClr val="tx1"/>
                </a:solidFill>
                <a:latin typeface="Sylfaen" panose="010A0502050306030303" pitchFamily="18" charset="0"/>
              </a:rPr>
              <a:t>tlatoani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), teolog (</a:t>
            </a:r>
            <a:r>
              <a:rPr lang="cs-CZ" sz="2000" i="1" smtClean="0">
                <a:solidFill>
                  <a:schemeClr val="tx1"/>
                </a:solidFill>
                <a:latin typeface="Sylfaen" panose="010A0502050306030303" pitchFamily="18" charset="0"/>
              </a:rPr>
              <a:t>tlamatini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).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Ve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stejném roce jeho narození </a:t>
            </a:r>
            <a:r>
              <a:rPr lang="cs-CZ" sz="2000" i="1">
                <a:solidFill>
                  <a:schemeClr val="tx1"/>
                </a:solidFill>
                <a:latin typeface="Sylfaen" panose="010A0502050306030303" pitchFamily="18" charset="0"/>
              </a:rPr>
              <a:t>Ce Acatl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 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 (1519) se </a:t>
            </a:r>
            <a:r>
              <a:rPr lang="cs-CZ" sz="2000">
                <a:solidFill>
                  <a:schemeClr val="tx1"/>
                </a:solidFill>
                <a:latin typeface="Sylfaen" panose="010A0502050306030303" pitchFamily="18" charset="0"/>
              </a:rPr>
              <a:t>Cortés vylodil a Moctezuma ho ztotožnil s </a:t>
            </a:r>
            <a:r>
              <a:rPr lang="cs-CZ" sz="2000" smtClean="0">
                <a:solidFill>
                  <a:schemeClr val="tx1"/>
                </a:solidFill>
                <a:latin typeface="Sylfaen" panose="010A0502050306030303" pitchFamily="18" charset="0"/>
              </a:rPr>
              <a:t>Quetzalcóatlem.</a:t>
            </a:r>
            <a:endParaRPr lang="cs-CZ" sz="2000">
              <a:solidFill>
                <a:schemeClr val="tx1"/>
              </a:solidFill>
              <a:latin typeface="Sylfaen" panose="010A050205030603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608512" cy="301138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6749070" y="444063"/>
            <a:ext cx="20714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smtClean="0">
                <a:solidFill>
                  <a:schemeClr val="tx2">
                    <a:lumMod val="75000"/>
                  </a:schemeClr>
                </a:solidFill>
                <a:latin typeface="Sylfaen" panose="010A0502050306030303" pitchFamily="18" charset="0"/>
              </a:rPr>
              <a:t>Zdroj: Domenici 2007, s. 201.</a:t>
            </a:r>
            <a:endParaRPr lang="cs-CZ" sz="1200">
              <a:solidFill>
                <a:schemeClr val="tx2">
                  <a:lumMod val="75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11960" y="3933056"/>
            <a:ext cx="460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smtClean="0">
                <a:latin typeface="Sylfaen" panose="010A0502050306030303" pitchFamily="18" charset="0"/>
              </a:rPr>
              <a:t>Moctezuma rozpráví se svými  vyslanci, kteří byli uvítat Španěly</a:t>
            </a:r>
          </a:p>
          <a:p>
            <a:r>
              <a:rPr lang="cs-CZ" i="1" smtClean="0">
                <a:latin typeface="Sylfaen" panose="010A0502050306030303" pitchFamily="18" charset="0"/>
              </a:rPr>
              <a:t>Kodex Durán</a:t>
            </a:r>
            <a:r>
              <a:rPr lang="cs-CZ" smtClean="0">
                <a:latin typeface="Sylfaen" panose="010A0502050306030303" pitchFamily="18" charset="0"/>
              </a:rPr>
              <a:t> (Biblioteca Nacional, Madrid).</a:t>
            </a:r>
            <a:endParaRPr lang="cs-CZ" i="1"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571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5277</TotalTime>
  <Words>2528</Words>
  <Application>Microsoft Office PowerPoint</Application>
  <PresentationFormat>Předvádění na obrazovce (4:3)</PresentationFormat>
  <Paragraphs>186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Jmění</vt:lpstr>
      <vt:lpstr>Cortés a Moctezuma: Křesťanský impakt na americký kontinent</vt:lpstr>
      <vt:lpstr>Osnova</vt:lpstr>
      <vt:lpstr>Cortésovo tažení do Mexika</vt:lpstr>
      <vt:lpstr>Prezentace aplikace PowerPoint</vt:lpstr>
      <vt:lpstr>Prezentace aplikace PowerPoint</vt:lpstr>
      <vt:lpstr>Prezentace aplikace PowerPoint</vt:lpstr>
      <vt:lpstr>Hernán Cortés jako mladý muž Portrét od neznámého malíře, první polovina 16. stol. (Museo de América, Madrid).</vt:lpstr>
      <vt:lpstr>Prezentace aplikace PowerPoint</vt:lpstr>
      <vt:lpstr>Prezentace aplikace PowerPoint</vt:lpstr>
      <vt:lpstr>Prezentace aplikace PowerPoint</vt:lpstr>
      <vt:lpstr>Prezentace aplikace PowerPoint</vt:lpstr>
      <vt:lpstr>Malinche mezi Moctezumou a Cortésem Lienzo de Tlaxcala</vt:lpstr>
      <vt:lpstr>Prezentace aplikace PowerPoint</vt:lpstr>
      <vt:lpstr>Prezentace aplikace PowerPoint</vt:lpstr>
      <vt:lpstr>Sluneční kámen (Piedra del Sol), 1479 (Museo Nacional de Antropología, Ciudad de México)</vt:lpstr>
      <vt:lpstr>Sluneční kámen (Piedra del Sol), 1479 (Museo Nacional de Antropología, Ciudad de México)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Bibliografie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Dobytí Mexika v pohledu aztécké escahtologie</dc:title>
  <dc:creator>Dalibor Papoušek</dc:creator>
  <cp:lastModifiedBy>Dalibor Papoušek</cp:lastModifiedBy>
  <cp:revision>103</cp:revision>
  <dcterms:created xsi:type="dcterms:W3CDTF">2015-06-09T10:26:41Z</dcterms:created>
  <dcterms:modified xsi:type="dcterms:W3CDTF">2019-11-13T00:42:03Z</dcterms:modified>
</cp:coreProperties>
</file>