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9" r:id="rId5"/>
    <p:sldId id="260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70" r:id="rId14"/>
    <p:sldId id="271" r:id="rId15"/>
    <p:sldId id="272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2" r:id="rId25"/>
    <p:sldId id="283" r:id="rId26"/>
    <p:sldId id="286" r:id="rId27"/>
    <p:sldId id="287" r:id="rId28"/>
    <p:sldId id="284" r:id="rId29"/>
    <p:sldId id="280" r:id="rId30"/>
    <p:sldId id="288" r:id="rId31"/>
    <p:sldId id="285" r:id="rId32"/>
    <p:sldId id="279" r:id="rId33"/>
    <p:sldId id="258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62D811F-5121-44E3-884D-C657DF595D9D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7754BA3-A948-4E24-AEB2-55D313D75D3A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2261809"/>
          </a:xfrm>
        </p:spPr>
        <p:txBody>
          <a:bodyPr>
            <a:noAutofit/>
          </a:bodyPr>
          <a:lstStyle/>
          <a:p>
            <a:pPr algn="l"/>
            <a:r>
              <a:rPr lang="cs-CZ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Judaismus</a:t>
            </a:r>
            <a:br>
              <a:rPr lang="cs-CZ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36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Permanentní </a:t>
            </a:r>
            <a:r>
              <a:rPr lang="cs-CZ"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náboženská jinakost křesťanské Evropy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772400" cy="1199704"/>
          </a:xfrm>
        </p:spPr>
        <p:txBody>
          <a:bodyPr/>
          <a:lstStyle/>
          <a:p>
            <a:r>
              <a:rPr lang="cs-CZ" sz="2800" b="1" smtClean="0">
                <a:latin typeface="Cambria" panose="02040503050406030204" pitchFamily="18" charset="0"/>
                <a:ea typeface="Cambria" panose="02040503050406030204" pitchFamily="18" charset="0"/>
              </a:rPr>
              <a:t>Dalibor Papoušek</a:t>
            </a:r>
            <a:r>
              <a:rPr lang="cs-CZ" sz="280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sz="2400" smtClean="0">
                <a:latin typeface="Cambria" panose="02040503050406030204" pitchFamily="18" charset="0"/>
                <a:ea typeface="Cambria" panose="02040503050406030204" pitchFamily="18" charset="0"/>
              </a:rPr>
              <a:t>Masarykova Univerzita, Ústav religionistiky</a:t>
            </a:r>
            <a:endParaRPr lang="cs-CZ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7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57" y="619239"/>
            <a:ext cx="6038158" cy="47525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79512" y="567546"/>
            <a:ext cx="244827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Po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dobytí Toleda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křesťany (1085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pronikly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na Iberský poloostrov bojovné berberské dynastie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Almorávidů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(1061-1147) a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Almohádů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(1121-1269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Část Židů před nimi ustoupila na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území nově dobytá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křesťany, část 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již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sz="2000" smtClean="0"/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této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době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opustila Španělsko a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vydala se do severní Afriky a na Přední východ.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368716" y="5589240"/>
            <a:ext cx="488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Sefardští Židé v době reconquisty</a:t>
            </a:r>
            <a:endParaRPr lang="cs-CZ" sz="240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07866" y="302839"/>
            <a:ext cx="1897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95.</a:t>
            </a:r>
          </a:p>
        </p:txBody>
      </p:sp>
    </p:spTree>
    <p:extLst>
      <p:ext uri="{BB962C8B-B14F-4D97-AF65-F5344CB8AC3E}">
        <p14:creationId xmlns:p14="http://schemas.microsoft.com/office/powerpoint/2010/main" val="1310885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2656"/>
            <a:ext cx="4680520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Maimonides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Moše ben Majmon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(RaMBaM, 1135-1204) – talmudista, filozof a</a:t>
            </a:r>
            <a:r>
              <a:rPr lang="cs-CZ" sz="2400"/>
              <a:t> 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lékař.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Pocházel z Córdoby, po jejím obsazení Almohády (1148) odešel do marockého Fezu, poté do Fustátu v Egyptě.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Halachické dílo </a:t>
            </a:r>
            <a:r>
              <a:rPr lang="cs-CZ" sz="2200" b="1" i="1" smtClean="0">
                <a:latin typeface="Cambria" panose="02040503050406030204" pitchFamily="18" charset="0"/>
                <a:ea typeface="Cambria" panose="02040503050406030204" pitchFamily="18" charset="0"/>
              </a:rPr>
              <a:t>Mišne tora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(Opakování zákona, 1170-1180)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Filozofický spis </a:t>
            </a:r>
            <a:r>
              <a:rPr lang="cs-CZ" sz="2200" b="1" i="1" smtClean="0">
                <a:latin typeface="Cambria" panose="02040503050406030204" pitchFamily="18" charset="0"/>
                <a:ea typeface="Cambria" panose="02040503050406030204" pitchFamily="18" charset="0"/>
              </a:rPr>
              <a:t>Dalálát al-ha</a:t>
            </a:r>
            <a:r>
              <a:rPr lang="en-US" sz="2200" b="1" i="1" smtClean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cs-CZ" sz="2200" b="1" i="1" smtClean="0">
                <a:latin typeface="Cambria" panose="02040503050406030204" pitchFamily="18" charset="0"/>
                <a:ea typeface="Cambria" panose="02040503050406030204" pitchFamily="18" charset="0"/>
              </a:rPr>
              <a:t>írín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(Průvodce zbloudilých, 1190; hebr. 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More nevuchin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, lat. 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Dux neutrorum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Ovlivnil vrcholnou scholastiku (Albert Veliký, Tomáš Akvinský)</a:t>
            </a:r>
            <a:endParaRPr lang="cs-CZ" sz="2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92080" y="4869160"/>
            <a:ext cx="352839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Komentáře k Mišně</a:t>
            </a:r>
            <a:endParaRPr lang="cs-CZ" sz="20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Maimonidův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komentář k Mišně, napsaný arabsky hebrejským písmem. Autograf, Maroko nebo Egypt, 1161-1168.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532440" y="362708"/>
            <a:ext cx="369332" cy="23226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103, obr. 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64" y="362708"/>
            <a:ext cx="3258876" cy="44123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470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002334"/>
            <a:ext cx="309634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Pádem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Granady 2. ledna 1492 byla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završena reconquista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Ferdinand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II. Aragonský a Isabela I. Kastilská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podepsali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31. března 1492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dekret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cs-CZ" sz="2000"/>
              <a:t> 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vypovězení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Židů ze Španělska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, který byl zveřejněn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29. dubna 1492.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Během srpna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1492 opustili poslední Židé Španělsko.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811289" y="802008"/>
            <a:ext cx="1982787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121.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17" y="1124744"/>
            <a:ext cx="5310957" cy="4162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158139" y="5485708"/>
            <a:ext cx="856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3. srpna 1492 vyplul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Kryštof Kolumbus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a 12. října 1492 objevil Ameriku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8139" y="404664"/>
            <a:ext cx="334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Španělsko v roce </a:t>
            </a: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1492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218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9266" y="620688"/>
            <a:ext cx="871296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Aškenázští Židé (</a:t>
            </a:r>
            <a:r>
              <a:rPr lang="cs-CZ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Aškenazim</a:t>
            </a:r>
            <a:r>
              <a:rPr lang="cs-CZ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Aškenáz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– původně jméno biblické postavy,  jednoho z Noemových pravnuků (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Gn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10,3; 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1Pa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1,6);  Jeremjáš tak označuje jedno z nežidovských království (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Jr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51,27). Ve středověku ztotožněno s Německem a posléze i se severní Francií.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Původ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frankoporýnských židovských center  10. století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 legendárně spojován s rodinou Kalonymů z toskánské Luccy. 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Vývoj aškenázské kultury utvářen interakcí se západní  křesťanskou civilizací. 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Vlivem vyhánění (1290 z Anglie, 1306 z Francie) a masových pogromů (první křížová výprava 1096, mor v Německu 1348-1349) se aškenázské osídlení postupně posouvalo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střední a východní Evropy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Z Německa si Aškenázové přinášeli i svůj hovorový jazyk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jidiš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(směs střední horní němčiny, hebrejštiny, aramejštiny a lokálních jazyků oblastí, do nichž Aškenázové přicházeli).</a:t>
            </a:r>
          </a:p>
        </p:txBody>
      </p:sp>
    </p:spTree>
    <p:extLst>
      <p:ext uri="{BB962C8B-B14F-4D97-AF65-F5344CB8AC3E}">
        <p14:creationId xmlns:p14="http://schemas.microsoft.com/office/powerpoint/2010/main" val="1261718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0060"/>
            <a:ext cx="4943856" cy="57378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673084" y="6242828"/>
            <a:ext cx="1982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123.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23528" y="836712"/>
            <a:ext cx="324035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Šíření aškenázské </a:t>
            </a: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kultury</a:t>
            </a:r>
            <a:endParaRPr lang="cs-CZ" sz="2400" i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původních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oblastí se aškenázská kultura postupně rozšířila směrem na východ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– do českých zemí, Uher, Polsko-litevského soustátí a Ruska. </a:t>
            </a:r>
          </a:p>
          <a:p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 19. století tvořili Aškenázové 90% světové židovské populace.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9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0" y="404664"/>
            <a:ext cx="4464496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C00000"/>
              </a:buClr>
              <a:buSzPct val="80000"/>
            </a:pP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Raši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Přední rabínem formativního období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Geršom ben Jehuda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, zvaný Světlo exilu (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Me</a:t>
            </a:r>
            <a:r>
              <a:rPr lang="en-US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or ha-gola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ca 960-1028) a činný v Mohuči. Proslul zejména zákazem mnohoženství a nařízeními na ochranu žen.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Nejvýznamnějším učencem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Šlomo ben Jicchak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RaŠI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, 1040-1105) .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Po studiích v Mohuči a Wormsu, založil ve svém rodišti Troyes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významnou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akademii.  Sepsal rozsáhlé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komentáře k Bibli i Talmudu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, dodnes největší autoritou.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Rašiho žáci opatřili jeho talmudický komentář dalšími dodatky (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tosafot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), odtud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tosafisté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666744" cy="34015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5004048" y="4437112"/>
            <a:ext cx="36667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„Rašiho kaple“</a:t>
            </a:r>
          </a:p>
          <a:p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Tzv. „Rašiho kaple“, přistavěná k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západní zdi mužské části synagogy ve Wormsu v letech 1623-1624. V době vzniku sloužila jako talmudická škola.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40731" y="487704"/>
            <a:ext cx="233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98, obr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83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5183"/>
            <a:ext cx="7926716" cy="46854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051720" y="5307927"/>
            <a:ext cx="640119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Centra aškenázské kultury v 11.-13. století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Severofrancouzská a německá oblast aškenázské kultury s vyznačením působnosti Rašiho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09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620688"/>
            <a:ext cx="4464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C00000"/>
              </a:buClr>
              <a:buSzPct val="80000"/>
            </a:pP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Chasidej Aškenaz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Jako určitý protiklad francouzských tosafistů vzniklo v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německé oblasti (Špýr, Worms, Kolín, Mohuč) pietistické hnutí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chasidej Aškenaz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(„zbožní z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Aškenazu“).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Důraz na mystiku modlitby, askezi a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horlivost ve víře, ochotu k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mučednictví 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(kiduš ha-Šem).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Základní spisem hnutí </a:t>
            </a:r>
            <a:r>
              <a:rPr lang="cs-CZ" sz="2000" b="1" i="1" smtClean="0">
                <a:latin typeface="Cambria" panose="02040503050406030204" pitchFamily="18" charset="0"/>
                <a:ea typeface="Cambria" panose="02040503050406030204" pitchFamily="18" charset="0"/>
              </a:rPr>
              <a:t>Sefer chasidim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(Kniha zbožných).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Hlavní představitelé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Jehuda ben Šmu</a:t>
            </a:r>
            <a:r>
              <a:rPr lang="en-US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el he-Chasid z Řezna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(ca 1150-1217) a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Ele</a:t>
            </a:r>
            <a:r>
              <a:rPr lang="en-US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azar ben Jehuda z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Wormsu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(ca 1165-1230).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4664"/>
            <a:ext cx="2448272" cy="46330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8172400" y="404664"/>
            <a:ext cx="369332" cy="2237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99, obr.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82372" y="5157192"/>
            <a:ext cx="321010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Rituální lázeň</a:t>
            </a:r>
          </a:p>
          <a:p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Rituální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lázeň (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mikve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) ve Wormsu,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postavená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1185/1186.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63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45055"/>
            <a:ext cx="489654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Postavení Židů v křesťanské středověké společnosti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Židé trvale v pozici diskriminované menšiny. Často podřízeni přímo panovníkovi.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Papežská bula </a:t>
            </a:r>
            <a:r>
              <a:rPr lang="cs-CZ" sz="2000" b="1" i="1" smtClean="0">
                <a:latin typeface="Cambria" panose="02040503050406030204" pitchFamily="18" charset="0"/>
                <a:ea typeface="Cambria" panose="02040503050406030204" pitchFamily="18" charset="0"/>
              </a:rPr>
              <a:t>Sicut Judeis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(Kalixt II., 1122) zaručovala Židům právo na život a praktikování vlastního náboženství, současně však zákaz nových synagog.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Židé postupně nesměli vlastnit půdu, vykonávat řemesla, v zásadě pouze obchod a půjčování peněz na úrok.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IV. lateránský koncil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(Innocenc III., 1215)  zdůraznil přísnější segregaci (ghetta, zvláštní oděv, zákaz veřejných úřadů). 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404664"/>
            <a:ext cx="3000701" cy="45231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5271156" y="5085184"/>
            <a:ext cx="376534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Středověká sociální hierarchie</a:t>
            </a:r>
            <a:endParaRPr lang="cs-CZ" sz="20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Židé, odlišení oděvem,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jsou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na nejnižším stupni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sociální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hierarchie.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Ilustrace z německé právnické knihy z 12.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století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587826" y="373667"/>
            <a:ext cx="369332" cy="23226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104, obr. 1.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09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4780"/>
            <a:ext cx="6048672" cy="49254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02781" y="764704"/>
            <a:ext cx="266429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Polská židovská centra ve 14.-16. století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Zatímco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ve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14. století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šířili do Polska židovskou vzdělanost hlavně němečtí rabíni, v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15.-16. století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vyzařoval rabínský vliv zpět do střední Evropy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339752" y="5517232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Polský vliv v Mikulově a Praze reprezentoval na přelomu 16. a 17. století především </a:t>
            </a:r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Jehuda Leva ben </a:t>
            </a:r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Becalel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(15</a:t>
            </a:r>
            <a:r>
              <a:rPr lang="de-DE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2-1609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který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obou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městech zastával funkci vrchního a zemského rabína.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53170" y="153221"/>
            <a:ext cx="1942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 Barnavi 1995, s. 143.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25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6979" y="2183880"/>
            <a:ext cx="43924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Rabínsko-synagogální paradigma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náboženského života.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Židovská vzdělanost založena na výkladech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Bible a Talmudu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Rabínské akademie (budoucí 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ješivot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), důraz na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náboženské právo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halacha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8" y="2682660"/>
            <a:ext cx="3632101" cy="24558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8568054" y="2672824"/>
            <a:ext cx="369332" cy="2237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64, obr. 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331640" y="476672"/>
            <a:ext cx="6397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Utváření raně středověkého judaismu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32039" y="5229200"/>
            <a:ext cx="3632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Rav Aši (371-424) vyučující na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akademii v babylonské Súře. 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1320" y="1414439"/>
            <a:ext cx="8439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Rozvoj v rámci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islámské civilizace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(v 7.-13. století ca 90% Židů ve sféře islámu, více styčných prvků s islámem než s</a:t>
            </a:r>
            <a:r>
              <a:rPr lang="cs-CZ" sz="2200" smtClean="0"/>
              <a:t> 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křesťanstvím).</a:t>
            </a:r>
          </a:p>
        </p:txBody>
      </p:sp>
    </p:spTree>
    <p:extLst>
      <p:ext uri="{BB962C8B-B14F-4D97-AF65-F5344CB8AC3E}">
        <p14:creationId xmlns:p14="http://schemas.microsoft.com/office/powerpoint/2010/main" val="1618807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59832" y="5127394"/>
            <a:ext cx="574558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Jehuda Leva ben Becalel (Rabi L</a:t>
            </a:r>
            <a:r>
              <a:rPr lang="de-DE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öw, MaHaRaL, 1512-1609</a:t>
            </a: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cs-CZ" sz="1600" smtClean="0">
                <a:latin typeface="Cambria" panose="02040503050406030204" pitchFamily="18" charset="0"/>
                <a:ea typeface="Cambria" panose="02040503050406030204" pitchFamily="18" charset="0"/>
              </a:rPr>
              <a:t>Ladislav </a:t>
            </a:r>
            <a:r>
              <a:rPr lang="cs-CZ" sz="1600">
                <a:latin typeface="Cambria" panose="02040503050406030204" pitchFamily="18" charset="0"/>
                <a:ea typeface="Cambria" panose="02040503050406030204" pitchFamily="18" charset="0"/>
              </a:rPr>
              <a:t>Šaloun, </a:t>
            </a:r>
            <a:r>
              <a:rPr lang="cs-CZ" sz="1600" i="1">
                <a:latin typeface="Cambria" panose="02040503050406030204" pitchFamily="18" charset="0"/>
                <a:ea typeface="Cambria" panose="02040503050406030204" pitchFamily="18" charset="0"/>
              </a:rPr>
              <a:t>Pomník rabiho Löwa</a:t>
            </a:r>
            <a:r>
              <a:rPr lang="cs-CZ" sz="1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i="1">
                <a:latin typeface="Cambria" panose="02040503050406030204" pitchFamily="18" charset="0"/>
                <a:ea typeface="Cambria" panose="02040503050406030204" pitchFamily="18" charset="0"/>
              </a:rPr>
              <a:t>na Nové radnici</a:t>
            </a:r>
            <a:r>
              <a:rPr lang="cs-CZ" sz="1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i="1">
                <a:latin typeface="Cambria" panose="02040503050406030204" pitchFamily="18" charset="0"/>
                <a:ea typeface="Cambria" panose="02040503050406030204" pitchFamily="18" charset="0"/>
              </a:rPr>
              <a:t>v Praze</a:t>
            </a:r>
            <a:r>
              <a:rPr lang="cs-CZ" sz="1600">
                <a:latin typeface="Cambria" panose="02040503050406030204" pitchFamily="18" charset="0"/>
                <a:ea typeface="Cambria" panose="02040503050406030204" pitchFamily="18" charset="0"/>
              </a:rPr>
              <a:t>, pískovec, 1911-1913. Magistrát hlavního města Prahy.</a:t>
            </a:r>
            <a:endParaRPr lang="cs-CZ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83527"/>
            <a:ext cx="2754850" cy="44576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79996"/>
            <a:ext cx="2849457" cy="4461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5629234" y="260647"/>
            <a:ext cx="3186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Wittlich 2009, s. 384, obr. 9; 374, obr. 1.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4" y="579996"/>
            <a:ext cx="2805963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Renesanční osobnost zasahující do řady oblastí tradiční židovské vzdělanosti i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soudobé vědy.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Vrcholné dílo </a:t>
            </a:r>
            <a:r>
              <a:rPr lang="cs-CZ" sz="2000" b="1" i="1" smtClean="0">
                <a:latin typeface="Cambria" panose="02040503050406030204" pitchFamily="18" charset="0"/>
                <a:ea typeface="Cambria" panose="02040503050406030204" pitchFamily="18" charset="0"/>
              </a:rPr>
              <a:t>Be</a:t>
            </a:r>
            <a:r>
              <a:rPr lang="en-US" sz="2000" b="1" i="1" smtClean="0">
                <a:latin typeface="Cambria" panose="02040503050406030204" pitchFamily="18" charset="0"/>
                <a:ea typeface="Cambria" panose="02040503050406030204" pitchFamily="18" charset="0"/>
              </a:rPr>
              <a:t>’er ha-gola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(Studna exilu, 1600).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Vypracoval směrnice pro pražské 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Pohřební bratrstvo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2000" i="1" smtClean="0">
                <a:latin typeface="Cambria" panose="02040503050406030204" pitchFamily="18" charset="0"/>
                <a:ea typeface="Cambria" panose="02040503050406030204" pitchFamily="18" charset="0"/>
              </a:rPr>
              <a:t>Chevra kadiša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Druhotně spojen s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legendou o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golemovi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9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9" y="260648"/>
            <a:ext cx="6823286" cy="53696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699793" y="5805264"/>
            <a:ext cx="6247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Doba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počátečního šíření chasidismu, který se většinou rozčlenil podle příslušnosti k jednotlivým dynastiím chasidských vůdců (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cadikim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  <a:p>
            <a:pPr algn="r"/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4" y="764704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Šíření chasidismu v 18.-19. století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18746" y="3746536"/>
            <a:ext cx="369332" cy="189045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163.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67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5067"/>
            <a:ext cx="3413239" cy="39669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2858311" cy="39669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9512" y="4437112"/>
            <a:ext cx="432047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Šneur Zalman z Ljady </a:t>
            </a: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1745-1813)</a:t>
            </a:r>
          </a:p>
          <a:p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akladatel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hnutí lubavičských chasidů,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tzv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 hnutí </a:t>
            </a:r>
            <a:r>
              <a:rPr lang="cs-CZ" b="1" smtClean="0">
                <a:latin typeface="Cambria" panose="02040503050406030204" pitchFamily="18" charset="0"/>
                <a:ea typeface="Cambria" panose="02040503050406030204" pitchFamily="18" charset="0"/>
              </a:rPr>
              <a:t>Chabad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Dnes patří k světově nejrozšířenějším podobám chasidismu. 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16016" y="4437112"/>
            <a:ext cx="41764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Martin Buber (1878-1965)</a:t>
            </a:r>
            <a:endParaRPr lang="cs-CZ" sz="20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Německý židovský filozof,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který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uplatnil chasidské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podněty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ve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vlastní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filozofii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založené na dialogickém principu. Z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jeho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chasidských prací jsou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nejvýznamnější </a:t>
            </a:r>
            <a:r>
              <a:rPr lang="cs-CZ" b="1" i="1">
                <a:latin typeface="Cambria" panose="02040503050406030204" pitchFamily="18" charset="0"/>
                <a:ea typeface="Cambria" panose="02040503050406030204" pitchFamily="18" charset="0"/>
              </a:rPr>
              <a:t>Erzählungen der Chassidim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 (Chasidská vyprávění, 1949).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417287" y="326008"/>
            <a:ext cx="369332" cy="26955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Wehr 1995, přední strana obálky.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29911" y="326008"/>
            <a:ext cx="369332" cy="169322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Pavlát 2007, s. 28.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31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4304"/>
            <a:ext cx="3888432" cy="41206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4716017" y="1174304"/>
            <a:ext cx="3816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Kontroverze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mezi „otcem“ židovského osvícenství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Mosesem Mendelssohnem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(vlevo) a luteránským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pastorem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Johannem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Kasparem Lavaterem (1741-1801). Nad dvojicí stojí Gotthold Ephraim Lessing (1729-1781), německý osvícenec a blízký Mendelssohnův přítel, který nelibě nese Lavaterovo naléhání, aby Mendelssohn konvertoval ke křesťanství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08183" y="400447"/>
            <a:ext cx="4894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Moses Mendelssohn (</a:t>
            </a: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1729-1786</a:t>
            </a: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cs-CZ" sz="24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50651" y="5589240"/>
            <a:ext cx="56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Moritz Daniel Oppenheim,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Lavater a Lessing na návštěvě u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Mosese </a:t>
            </a:r>
            <a:r>
              <a:rPr lang="cs-CZ" i="1" smtClean="0">
                <a:latin typeface="Cambria" panose="02040503050406030204" pitchFamily="18" charset="0"/>
                <a:ea typeface="Cambria" panose="02040503050406030204" pitchFamily="18" charset="0"/>
              </a:rPr>
              <a:t>Mendelssohna.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 Olej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1856.</a:t>
            </a: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21610" y="2972244"/>
            <a:ext cx="369332" cy="23226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172, obr. 1.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44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7236"/>
            <a:ext cx="4953744" cy="57442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323528" y="692694"/>
            <a:ext cx="3024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Dvojakost židovského osvícenství (</a:t>
            </a:r>
            <a:r>
              <a:rPr lang="cs-CZ" sz="2000" i="1">
                <a:latin typeface="Cambria" panose="02040503050406030204" pitchFamily="18" charset="0"/>
                <a:ea typeface="Cambria" panose="02040503050406030204" pitchFamily="18" charset="0"/>
              </a:rPr>
              <a:t>haskala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) ukazuje četnost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konverzí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samotné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Mendelssohnově rodině. Křesťanem byl i jeho patrně nejznámější potomek, hudební skladatel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Felix Mendelssohn Bartholdy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(1809-1847).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645424" y="6150643"/>
            <a:ext cx="2088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Zdroj:Barnavi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1995, s.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173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5901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4664"/>
            <a:ext cx="4742688" cy="587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27289" y="620688"/>
            <a:ext cx="3312368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Šíření haskaly ve </a:t>
            </a: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východní </a:t>
            </a: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Evropě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Na šíření haskaly měly vliv nejen aktivity židovských osvícenců (</a:t>
            </a:r>
            <a:r>
              <a:rPr lang="cs-CZ" sz="2000" i="1">
                <a:latin typeface="Cambria" panose="02040503050406030204" pitchFamily="18" charset="0"/>
                <a:ea typeface="Cambria" panose="02040503050406030204" pitchFamily="18" charset="0"/>
              </a:rPr>
              <a:t>maskilim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), ale také reformní kroky vlád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Rusku šlo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především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reformy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cara Alexandra II., které zahájil krátce po nástupu na trůn v roce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1855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95612" y="6276636"/>
            <a:ext cx="2415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176, obr.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53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4" y="620688"/>
            <a:ext cx="3024336" cy="35855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36" y="620688"/>
            <a:ext cx="3043192" cy="35855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9512" y="4509120"/>
            <a:ext cx="432048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Israel Jacobson (</a:t>
            </a: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1768-1828</a:t>
            </a:r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roce 1810 založil první reformovanou synagogu (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Tempel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) v německém Seesenu.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5620" y="4509120"/>
            <a:ext cx="43512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Abraham Geiger (</a:t>
            </a: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1810-1874</a:t>
            </a:r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Obhájce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reformního judaismu a významný představitel vědy o židovství (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Wissenschaft des Judentums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). Působil ve Vratislavi, Frankfurtu nad Mohanem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Berlíně.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77450" y="575332"/>
            <a:ext cx="369332" cy="197233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Katlewski 2002, s. 29. 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12828" y="564173"/>
            <a:ext cx="369332" cy="193867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Katlewski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2002, s. 72.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81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580"/>
            <a:ext cx="4620070" cy="59046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51520" y="476672"/>
            <a:ext cx="36004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Ortodoxní a reformovaná synagoga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Nahoře: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Ortodoxní synagoga s podiem (</a:t>
            </a:r>
            <a:r>
              <a:rPr lang="cs-CZ" sz="2000" i="1">
                <a:latin typeface="Cambria" panose="02040503050406030204" pitchFamily="18" charset="0"/>
                <a:ea typeface="Cambria" panose="02040503050406030204" pitchFamily="18" charset="0"/>
              </a:rPr>
              <a:t>bima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) uprostřed a sedadly po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stranách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cs-CZ" sz="2000" b="1" smtClean="0">
                <a:latin typeface="Cambria" panose="02040503050406030204" pitchFamily="18" charset="0"/>
                <a:ea typeface="Cambria" panose="02040503050406030204" pitchFamily="18" charset="0"/>
              </a:rPr>
              <a:t>Dole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V reformované synagoze je podium posunuto před svatostánek (</a:t>
            </a:r>
            <a:r>
              <a:rPr lang="cs-CZ" sz="2000" i="1">
                <a:latin typeface="Cambria" panose="02040503050406030204" pitchFamily="18" charset="0"/>
                <a:ea typeface="Cambria" panose="02040503050406030204" pitchFamily="18" charset="0"/>
              </a:rPr>
              <a:t>aron ha-kodeš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) a sedadla umístěna jako v křesťanském kostele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Nad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vstupem je v obou synagogách znázorněna ženská galerie na sloupech. V reformní synagoze na ní mohou být umístěny varhany.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19354" y="6172236"/>
            <a:ext cx="181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 Fiedler 1992, s.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30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32" y="399646"/>
            <a:ext cx="3070084" cy="38164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9645"/>
            <a:ext cx="2845381" cy="38164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62042" y="4305335"/>
            <a:ext cx="446449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Ruský car Alexandr II. (1818-1881)</a:t>
            </a:r>
            <a:endParaRPr lang="cs-CZ" sz="20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Atentát v roce 1881, kterému Alexandr II. podlehl, vyvolal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vlnu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pogromů,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jež urychlily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nejen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emigraci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ruských Židů do USA, ale také podnítily formování sionismu.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88024" y="4309603"/>
            <a:ext cx="40324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Theodor Herzl (1860-1904)</a:t>
            </a:r>
            <a:endParaRPr lang="cs-CZ" sz="20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Zakladatel politického sionismu a Světové sionistické organizace. Pod bezprostředním vlivem Dreyfusovy aféry ve Francii (1895) vydal knihu </a:t>
            </a:r>
            <a:r>
              <a:rPr lang="cs-CZ" b="1" i="1">
                <a:latin typeface="Cambria" panose="02040503050406030204" pitchFamily="18" charset="0"/>
                <a:ea typeface="Cambria" panose="02040503050406030204" pitchFamily="18" charset="0"/>
              </a:rPr>
              <a:t>Der Judenstaat</a:t>
            </a:r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(Židovský stát,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1896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58282" y="399646"/>
            <a:ext cx="369332" cy="169322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Pavlát 2007, s. 32.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34235" y="399645"/>
            <a:ext cx="369332" cy="23226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176, obr. 3.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43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32149"/>
            <a:ext cx="3564636" cy="37978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89419"/>
            <a:ext cx="2664296" cy="40832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022778" y="4673597"/>
            <a:ext cx="40324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Rothschild</a:t>
            </a:r>
          </a:p>
          <a:p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Rothschild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francouzská antisemitská karikatura od C. Leandrea,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1898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93401" y="450919"/>
            <a:ext cx="2415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186, obr.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32040" y="4869160"/>
            <a:ext cx="410445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Marx</a:t>
            </a:r>
          </a:p>
          <a:p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Karel Marx – moderní Mojžíš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sestupující z hory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Proletariát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novými deskami zákona“ (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Kapitálem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Komunistickým manifestem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Pohlednice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Paříž,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1918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177005" y="578259"/>
            <a:ext cx="369332" cy="23226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197, obr. 5.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9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7" y="544966"/>
            <a:ext cx="7383730" cy="45402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95146" y="5229200"/>
            <a:ext cx="665839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Židé v době muslimské expanze (7.-8. století)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ané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šíření islámu, v jehož civilizačním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rámci</a:t>
            </a:r>
          </a:p>
          <a:p>
            <a:pPr algn="r"/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se utvářel sefardský judaismus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37417" y="544966"/>
            <a:ext cx="369332" cy="1805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81.</a:t>
            </a:r>
          </a:p>
        </p:txBody>
      </p:sp>
    </p:spTree>
    <p:extLst>
      <p:ext uri="{BB962C8B-B14F-4D97-AF65-F5344CB8AC3E}">
        <p14:creationId xmlns:p14="http://schemas.microsoft.com/office/powerpoint/2010/main" val="3119517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583813" cy="59046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395537" y="764704"/>
            <a:ext cx="33843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Vyhlášení nezávislosti Státu Izrael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Vyhlášení nezávislosti Státu Izrael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14. května 1948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. Uprostřed stojí David Ben-Gurion (1886-1973), který se stal prvním ministerským předsedou nového státu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Nad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předsednickým stolem je vedle Davidovy hvězdy umístěn obraz zakladatele sionismu Theodora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Herzla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935007" y="6327328"/>
            <a:ext cx="1860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Kochav 1995, s.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97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568952" cy="38853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63948" y="4437112"/>
            <a:ext cx="885698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Moderní židovská demografie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Zásadní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proměny světové populace Židů v důsledku historických událostí, které vedly k mimořádným migracím mezi kontinenty: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pogromy v Rusku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(1881),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holocaust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(1939),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vznik Izraele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(1948) a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rozpad východního bloku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(1991).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909694" y="199673"/>
            <a:ext cx="1982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194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99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35112"/>
            <a:ext cx="5457948" cy="54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9512" y="548680"/>
            <a:ext cx="30243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smtClean="0">
                <a:latin typeface="Cambria" panose="02040503050406030204" pitchFamily="18" charset="0"/>
                <a:ea typeface="Cambria" panose="02040503050406030204" pitchFamily="18" charset="0"/>
              </a:rPr>
              <a:t>Bund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(Všeobecný židovský dělnický svaz Litvy, Polska a Ruska): autonomistická židovská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strana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založená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1897 jako první socialistická dělnická strana v Rusku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cs-CZ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b="1" smtClean="0"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Trotzjuden</a:t>
            </a:r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“: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Židé,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jejichž identita je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založena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na vzdoru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vůči antisemitismu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solidaritě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utiskovanými. </a:t>
            </a:r>
          </a:p>
          <a:p>
            <a:pPr>
              <a:spcAft>
                <a:spcPts val="600"/>
              </a:spcAft>
            </a:pPr>
            <a:r>
              <a:rPr lang="cs-CZ" b="1" smtClean="0">
                <a:latin typeface="Cambria" panose="02040503050406030204" pitchFamily="18" charset="0"/>
                <a:ea typeface="Cambria" panose="02040503050406030204" pitchFamily="18" charset="0"/>
              </a:rPr>
              <a:t>Tešuva</a:t>
            </a:r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hnutí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americké kontrakultury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sdružující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nadšené navrátilce, kteří vyrostli v sekulárních rodinách a na protest se obracejí k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ortodoxnímu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judaismu.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395044" y="6093296"/>
            <a:ext cx="443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Hlavní typy </a:t>
            </a: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židovských </a:t>
            </a: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identit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972298" y="247828"/>
            <a:ext cx="183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Hamar 2008, s. </a:t>
            </a:r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05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1" y="260648"/>
            <a:ext cx="864096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Bibliografie</a:t>
            </a:r>
          </a:p>
          <a:p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Doporučená literatura: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b="1" smtClean="0">
                <a:latin typeface="Cambria" panose="02040503050406030204" pitchFamily="18" charset="0"/>
                <a:ea typeface="Cambria" panose="02040503050406030204" pitchFamily="18" charset="0"/>
              </a:rPr>
              <a:t>Brenner, Michael (2014): </a:t>
            </a:r>
            <a:r>
              <a:rPr lang="cs-CZ" b="1" i="1" smtClean="0">
                <a:latin typeface="Cambria" panose="02040503050406030204" pitchFamily="18" charset="0"/>
                <a:ea typeface="Cambria" panose="02040503050406030204" pitchFamily="18" charset="0"/>
              </a:rPr>
              <a:t>Malé dějiny Židů</a:t>
            </a:r>
            <a:r>
              <a:rPr lang="cs-CZ" b="1" smtClean="0">
                <a:latin typeface="Cambria" panose="02040503050406030204" pitchFamily="18" charset="0"/>
                <a:ea typeface="Cambria" panose="02040503050406030204" pitchFamily="18" charset="0"/>
              </a:rPr>
              <a:t>, Praha – Litomyšl: Paseka.</a:t>
            </a:r>
          </a:p>
          <a:p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Použité </a:t>
            </a:r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zdroje: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Barnavi,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Eli, ed. (1995):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Atlas univerzálních dějin židovského národa od časů biblických praotců do současnosti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Praha: Victoria Publishing.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Fiedler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Jiří (1992):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Židovské památky v Čechách a na Moravě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Praha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Sefer.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Hamar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Eleonóra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(2008):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Vyprávěná židovství: O narativní konstrukci druhogeneračních židovských identit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Praha: Sociologické nakladatelství.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Kochav,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Sara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(1995):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Izrael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Praha: Rebo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Productions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Lange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Nicholas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de (1996):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Svět Židů: Kulturní atlas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Praha: Knižní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klub.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Nosek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Bedřich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(2003): „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Talmud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“,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in: Helena Pavlincová – Břetislav Horyna (eds.),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Judaismus, křesťanství, islám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Olomouc: Nakladatelství Olomouc, s.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202-204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Pavlát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Leo, ed. (2007):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Židé: Dějiny a kultura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Praha: Židovské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muzeum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Wehr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Gerhard (1995):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Buber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Olomouc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Votobia.</a:t>
            </a:r>
            <a:endParaRPr lang="cs-CZ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Wittlich,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Petr 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(2009):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„Šalounův pomník Maharalovi“, in: Alexandr Putík (ed.), </a:t>
            </a:r>
            <a:r>
              <a:rPr lang="cs-CZ" i="1">
                <a:latin typeface="Cambria" panose="02040503050406030204" pitchFamily="18" charset="0"/>
                <a:ea typeface="Cambria" panose="02040503050406030204" pitchFamily="18" charset="0"/>
              </a:rPr>
              <a:t>Cesta života: Rabi Jehuda Leva ben Becalel (kol. 1525-1609)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, Praha: Academia – Židovské muzeum v Praze, s. 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376-385</a:t>
            </a:r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0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8" y="620688"/>
            <a:ext cx="7896869" cy="46085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625588" y="5445224"/>
            <a:ext cx="78968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Centra židovské vzdělanosti v 8.-11. století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Vliv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palestinských a babylonských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center</a:t>
            </a:r>
          </a:p>
          <a:p>
            <a:pPr algn="r"/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na vývoj sefardského judaismu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cs-CZ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522457" y="620688"/>
            <a:ext cx="369332" cy="1805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cs-CZ" sz="1200" smtClean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Zdroj: Barnavi 1995, s. 87.</a:t>
            </a:r>
          </a:p>
        </p:txBody>
      </p:sp>
    </p:spTree>
    <p:extLst>
      <p:ext uri="{BB962C8B-B14F-4D97-AF65-F5344CB8AC3E}">
        <p14:creationId xmlns:p14="http://schemas.microsoft.com/office/powerpoint/2010/main" val="379284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2655"/>
            <a:ext cx="5239434" cy="60018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80598" y="764704"/>
            <a:ext cx="309634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Mojžíšův chvalozpěv (</a:t>
            </a:r>
            <a:r>
              <a:rPr lang="cs-CZ" sz="24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Dt</a:t>
            </a:r>
            <a:r>
              <a:rPr lang="cs-CZ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32)</a:t>
            </a:r>
            <a:endParaRPr lang="cs-CZ" sz="240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Stránka z Bible babylonské nebo perské provenience, 11. či 12. století. </a:t>
            </a:r>
            <a:endParaRPr lang="cs-CZ" sz="200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hebrejských rukopisech tohoto období se začíná objevovat, napřed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cs-CZ" sz="2000"/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muslimských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zemích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sz="2000"/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pak 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ve Španělsku 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cs-CZ" sz="2000"/>
              <a:t> </a:t>
            </a:r>
            <a:r>
              <a:rPr lang="cs-CZ" sz="2000" smtClean="0">
                <a:latin typeface="Cambria" panose="02040503050406030204" pitchFamily="18" charset="0"/>
                <a:ea typeface="Cambria" panose="02040503050406030204" pitchFamily="18" charset="0"/>
              </a:rPr>
              <a:t>Německu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2000" b="1">
                <a:latin typeface="Cambria" panose="02040503050406030204" pitchFamily="18" charset="0"/>
                <a:ea typeface="Cambria" panose="02040503050406030204" pitchFamily="18" charset="0"/>
              </a:rPr>
              <a:t>šesticípá hvězda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 zvaná „Šalomounova pečeť“ nebo „štít Davidův“ (</a:t>
            </a:r>
            <a:r>
              <a:rPr lang="cs-CZ" sz="2000" i="1">
                <a:latin typeface="Cambria" panose="02040503050406030204" pitchFamily="18" charset="0"/>
                <a:ea typeface="Cambria" panose="02040503050406030204" pitchFamily="18" charset="0"/>
              </a:rPr>
              <a:t>magen David</a:t>
            </a:r>
            <a:r>
              <a:rPr lang="cs-CZ" sz="200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473261" y="6346207"/>
            <a:ext cx="233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86, obr. 1.</a:t>
            </a:r>
          </a:p>
        </p:txBody>
      </p:sp>
    </p:spTree>
    <p:extLst>
      <p:ext uri="{BB962C8B-B14F-4D97-AF65-F5344CB8AC3E}">
        <p14:creationId xmlns:p14="http://schemas.microsoft.com/office/powerpoint/2010/main" val="129342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228683"/>
              </p:ext>
            </p:extLst>
          </p:nvPr>
        </p:nvGraphicFramePr>
        <p:xfrm>
          <a:off x="1067780" y="836712"/>
          <a:ext cx="7008440" cy="2608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4220"/>
                <a:gridCol w="3504220"/>
              </a:tblGrid>
              <a:tr h="869355">
                <a:tc>
                  <a:txBody>
                    <a:bodyPr/>
                    <a:lstStyle/>
                    <a:p>
                      <a:pPr algn="ctr"/>
                      <a:r>
                        <a:rPr lang="cs-CZ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Jeruzalémský</a:t>
                      </a:r>
                      <a:r>
                        <a:rPr lang="cs-CZ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talmud</a:t>
                      </a:r>
                    </a:p>
                    <a:p>
                      <a:pPr algn="ctr"/>
                      <a:r>
                        <a:rPr lang="cs-CZ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cs-CZ" sz="2400" b="1" i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Talmud Jerušalmi</a:t>
                      </a:r>
                      <a:r>
                        <a:rPr lang="cs-CZ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cs-CZ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Babylonský talmud</a:t>
                      </a:r>
                    </a:p>
                    <a:p>
                      <a:pPr algn="ctr"/>
                      <a:r>
                        <a:rPr lang="cs-CZ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cs-CZ" sz="2400" b="1" i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Talmud Bavli</a:t>
                      </a:r>
                      <a:r>
                        <a:rPr lang="cs-CZ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cs-CZ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69355">
                <a:tc gridSpan="2">
                  <a:txBody>
                    <a:bodyPr/>
                    <a:lstStyle/>
                    <a:p>
                      <a:pPr algn="ctr"/>
                      <a:r>
                        <a:rPr lang="cs-CZ" sz="2400" b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Mišna</a:t>
                      </a:r>
                      <a:endParaRPr lang="cs-CZ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355">
                <a:tc>
                  <a:txBody>
                    <a:bodyPr/>
                    <a:lstStyle/>
                    <a:p>
                      <a:pPr algn="ctr"/>
                      <a:r>
                        <a:rPr lang="cs-CZ" sz="2400" b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palestinská gemara</a:t>
                      </a:r>
                      <a:endParaRPr lang="cs-CZ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babylonská gemara</a:t>
                      </a:r>
                      <a:endParaRPr lang="cs-CZ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06364" y="3645024"/>
            <a:ext cx="87581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Základní struktura Talmudu</a:t>
            </a:r>
          </a:p>
          <a:p>
            <a:pPr>
              <a:spcAft>
                <a:spcPts val="600"/>
              </a:spcAft>
            </a:pP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Palestinský </a:t>
            </a:r>
            <a:r>
              <a:rPr lang="cs-CZ" sz="2200" b="1">
                <a:latin typeface="Cambria" panose="02040503050406030204" pitchFamily="18" charset="0"/>
                <a:ea typeface="Cambria" panose="02040503050406030204" pitchFamily="18" charset="0"/>
              </a:rPr>
              <a:t>či Jeruzalémský talmud</a:t>
            </a:r>
            <a:r>
              <a:rPr lang="cs-CZ" sz="2200">
                <a:latin typeface="Cambria" panose="02040503050406030204" pitchFamily="18" charset="0"/>
                <a:ea typeface="Cambria" panose="02040503050406030204" pitchFamily="18" charset="0"/>
              </a:rPr>
              <a:t> byl uzavřen již koncem 5.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století (kratší </a:t>
            </a:r>
            <a:r>
              <a:rPr lang="cs-CZ" sz="2200">
                <a:latin typeface="Cambria" panose="02040503050406030204" pitchFamily="18" charset="0"/>
                <a:ea typeface="Cambria" panose="02040503050406030204" pitchFamily="18" charset="0"/>
              </a:rPr>
              <a:t>a méně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uspořádaný). Má pouze poradní platnost.</a:t>
            </a:r>
          </a:p>
          <a:p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Babylonský talmud </a:t>
            </a:r>
            <a:r>
              <a:rPr lang="cs-CZ" sz="2200">
                <a:latin typeface="Cambria" panose="02040503050406030204" pitchFamily="18" charset="0"/>
                <a:ea typeface="Cambria" panose="02040503050406030204" pitchFamily="18" charset="0"/>
              </a:rPr>
              <a:t>byl ukončen na přelomu 6. a 7.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století (úplnější a uspořádanější). Stal se závazným textem pro náboženskou praxi. </a:t>
            </a:r>
            <a:endParaRPr lang="cs-CZ" sz="2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53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4" descr="001-Judaismus-SLovnik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214313"/>
            <a:ext cx="4025900" cy="63404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79512" y="548680"/>
            <a:ext cx="446449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>
              <a:spcBef>
                <a:spcPct val="0"/>
              </a:spcBef>
              <a:spcAft>
                <a:spcPts val="1200"/>
              </a:spcAft>
            </a:pP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Stránka Talmudu (</a:t>
            </a:r>
            <a:r>
              <a:rPr lang="cs-CZ" sz="2400" b="1" i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Megila </a:t>
            </a: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25a)</a:t>
            </a:r>
            <a:endParaRPr lang="cs-CZ" altLang="cs-CZ" sz="2400" b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22300" indent="-514350">
              <a:spcAft>
                <a:spcPts val="600"/>
              </a:spcAft>
              <a:buFont typeface="Wingdings 3" pitchFamily="18" charset="2"/>
              <a:buAutoNum type="arabicParenBoth"/>
            </a:pP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číslo folia (25a)</a:t>
            </a:r>
          </a:p>
          <a:p>
            <a:pPr marL="622300" indent="-514350">
              <a:spcAft>
                <a:spcPts val="600"/>
              </a:spcAft>
              <a:buFont typeface="Wingdings 3" pitchFamily="18" charset="2"/>
              <a:buAutoNum type="arabicParenBoth"/>
            </a:pP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název traktátu, číslo a název kapitoly (</a:t>
            </a:r>
            <a:r>
              <a:rPr lang="cs-CZ" alt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Megila</a:t>
            </a: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, 3. kap., Ha-kore omed)</a:t>
            </a:r>
          </a:p>
          <a:p>
            <a:pPr marL="622300" indent="-514350">
              <a:spcAft>
                <a:spcPts val="600"/>
              </a:spcAft>
              <a:buFont typeface="Wingdings 3" pitchFamily="18" charset="2"/>
              <a:buAutoNum type="arabicParenBoth"/>
            </a:pP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vlastní text Talmudu</a:t>
            </a:r>
          </a:p>
          <a:p>
            <a:pPr marL="622300" indent="-514350">
              <a:spcAft>
                <a:spcPts val="600"/>
              </a:spcAft>
              <a:buFont typeface="Wingdings 3" pitchFamily="18" charset="2"/>
              <a:buAutoNum type="arabicParenBoth"/>
            </a:pP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označení Gemary zkratkou </a:t>
            </a:r>
            <a:r>
              <a:rPr lang="cs-CZ" alt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Gm</a:t>
            </a: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(4a) a Mišny zkratkou </a:t>
            </a:r>
            <a:r>
              <a:rPr lang="cs-CZ" alt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Matni</a:t>
            </a: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(4b)</a:t>
            </a:r>
          </a:p>
          <a:p>
            <a:pPr marL="622300" indent="-514350">
              <a:spcAft>
                <a:spcPts val="600"/>
              </a:spcAft>
              <a:buFont typeface="Wingdings 3" pitchFamily="18" charset="2"/>
              <a:buAutoNum type="arabicParenBoth"/>
            </a:pP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Rašiho komentář</a:t>
            </a:r>
          </a:p>
          <a:p>
            <a:pPr marL="622300" indent="-514350">
              <a:buFont typeface="Wingdings 3" pitchFamily="18" charset="2"/>
              <a:buAutoNum type="arabicParenBoth"/>
            </a:pP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Dodatky k Rašimu (</a:t>
            </a:r>
            <a:r>
              <a:rPr lang="cs-CZ" alt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Tosafot</a:t>
            </a:r>
            <a:r>
              <a:rPr lang="cs-CZ" alt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cs-CZ" sz="2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59342" y="5222372"/>
            <a:ext cx="369332" cy="133241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Nosek 2003.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9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849694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Sefardští Židé (</a:t>
            </a:r>
            <a:r>
              <a:rPr lang="cs-CZ" sz="28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Sfaradim</a:t>
            </a:r>
            <a:r>
              <a:rPr lang="cs-CZ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Sefarad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– původně místní jméno v Bibli (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Abd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1,20), ve středověku ztotožněno se Španělskem.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Židé začleněni do muslimské společnosti jako </a:t>
            </a:r>
            <a:r>
              <a:rPr lang="cs-CZ" sz="2200" b="1" i="1" smtClean="0">
                <a:latin typeface="Cambria" panose="02040503050406030204" pitchFamily="18" charset="0"/>
                <a:ea typeface="Cambria" panose="02040503050406030204" pitchFamily="18" charset="0"/>
              </a:rPr>
              <a:t>ahl al-dhimma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– „chráněnci“ (tj. jinověrci, spolu s křesťany a zoroastrovci) , kterým chalífát poskytuje „ochranu“, za níž platí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daň z hlavy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džizja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Nesměli sloužit v muslimském vojsku a nosit zbraň.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Byla jim garantována svoboda vyznání a provozování kultu, nedotknutelnost osoby a majetku, určitá míra administrativní autonomie.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Žili v oddělených městských čtvrtích (nikoli však v ghettech).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Podléhali vlastní jurisdikci (</a:t>
            </a:r>
            <a:r>
              <a:rPr lang="cs-CZ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halacha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) a náboženským autoritám. Navenek reprezentoval židovské komunity </a:t>
            </a:r>
            <a:r>
              <a:rPr lang="cs-CZ" sz="2200" b="1" i="1" smtClean="0">
                <a:latin typeface="Cambria" panose="02040503050406030204" pitchFamily="18" charset="0"/>
                <a:ea typeface="Cambria" panose="02040503050406030204" pitchFamily="18" charset="0"/>
              </a:rPr>
              <a:t>nagid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(„kníže“).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Spíše jen výjimečně byli nuceni ke konverzi.</a:t>
            </a:r>
            <a:endParaRPr lang="cs-CZ" sz="2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7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476672"/>
            <a:ext cx="5400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„Zlatý věk“ (10.-12. století)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Období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Córdobského chalífátu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(929-1031), za dynastie Umajjovců.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Rozkvět židovské kultury pěstované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úzkou elitou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(talmudisté, básníci, filozofové, lékaři), často vydržovanou mecenáši. 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Jazykem židovských učenců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arabština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. Hovorovým jazykem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ladino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(směs kastilské španělštiny s hebrejštinou a aramejštinou).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v"/>
            </a:pP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Židovští představitelé zastávali i vysoké funkce ve správě chalífátu: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Chasdaj ibn Šaprut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 (915-970), 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Šmu</a:t>
            </a:r>
            <a:r>
              <a:rPr lang="en-US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cs-CZ" sz="2200" b="1" smtClean="0">
                <a:latin typeface="Cambria" panose="02040503050406030204" pitchFamily="18" charset="0"/>
                <a:ea typeface="Cambria" panose="02040503050406030204" pitchFamily="18" charset="0"/>
              </a:rPr>
              <a:t>el ha-Nagid </a:t>
            </a:r>
            <a:r>
              <a:rPr lang="cs-CZ" sz="2200" smtClean="0">
                <a:latin typeface="Cambria" panose="02040503050406030204" pitchFamily="18" charset="0"/>
                <a:ea typeface="Cambria" panose="02040503050406030204" pitchFamily="18" charset="0"/>
              </a:rPr>
              <a:t>(993-1055).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57" y="548680"/>
            <a:ext cx="3030021" cy="46851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5668792" y="537321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Čtení kantora v synagoze</a:t>
            </a:r>
            <a:endParaRPr lang="cs-CZ" sz="200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mtClean="0">
                <a:latin typeface="Cambria" panose="02040503050406030204" pitchFamily="18" charset="0"/>
                <a:ea typeface="Cambria" panose="02040503050406030204" pitchFamily="18" charset="0"/>
              </a:rPr>
              <a:t>Pesachová hagada, Barcelona, pol. 14. století.</a:t>
            </a:r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468289" y="257121"/>
            <a:ext cx="233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2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Zdroj: Barnavi 1995, s. </a:t>
            </a:r>
            <a:r>
              <a:rPr lang="cs-CZ" sz="12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 obr. 1.</a:t>
            </a:r>
            <a:endParaRPr lang="cs-CZ" sz="120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597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2548</TotalTime>
  <Words>2173</Words>
  <Application>Microsoft Office PowerPoint</Application>
  <PresentationFormat>Předvádění na obrazovce (4:3)</PresentationFormat>
  <Paragraphs>189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Shluk</vt:lpstr>
      <vt:lpstr>Judaismus Permanentní náboženská jinakost křesťanské Evropy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Judaismus: Permanentní náboženská jinakost křesťanské Evropy</dc:title>
  <dc:creator>Dalibor Papoušek</dc:creator>
  <cp:lastModifiedBy>Dalibor Papoušek</cp:lastModifiedBy>
  <cp:revision>80</cp:revision>
  <dcterms:created xsi:type="dcterms:W3CDTF">2019-11-14T18:41:28Z</dcterms:created>
  <dcterms:modified xsi:type="dcterms:W3CDTF">2019-11-19T23:46:51Z</dcterms:modified>
</cp:coreProperties>
</file>