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20. 11. 2019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8951" t="1213" r="30096" b="-1213"/>
          <a:stretch/>
        </p:blipFill>
        <p:spPr>
          <a:xfrm>
            <a:off x="1159099" y="233664"/>
            <a:ext cx="2768958" cy="42474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110393"/>
            <a:ext cx="5456349" cy="42572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8789" y="4367633"/>
            <a:ext cx="11822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Tvorba </a:t>
            </a:r>
            <a:r>
              <a:rPr lang="cs-CZ" sz="2400" dirty="0" err="1" smtClean="0"/>
              <a:t>Donelaitise</a:t>
            </a:r>
            <a:r>
              <a:rPr lang="cs-CZ" sz="2400" dirty="0" smtClean="0"/>
              <a:t> vznikala na Malé Litvě a byla určena čtenářům v Prusku: především kněžím litevského původu, tzn. vrstevníkům </a:t>
            </a:r>
            <a:r>
              <a:rPr lang="cs-CZ" sz="2400" dirty="0" err="1" smtClean="0"/>
              <a:t>Donelaitise</a:t>
            </a:r>
            <a:r>
              <a:rPr lang="cs-CZ" sz="2400" dirty="0" smtClean="0"/>
              <a:t>. Je možné, že úryvky z </a:t>
            </a:r>
            <a:r>
              <a:rPr lang="cs-CZ" sz="2400" i="1" dirty="0" err="1" smtClean="0"/>
              <a:t>Metai</a:t>
            </a:r>
            <a:r>
              <a:rPr lang="cs-CZ" sz="2400" i="1" dirty="0" smtClean="0"/>
              <a:t> </a:t>
            </a:r>
            <a:r>
              <a:rPr lang="cs-CZ" sz="2400" dirty="0" smtClean="0"/>
              <a:t>používal při kázání. Striktně platí, že Donelaitis ve své tvorbě vůbec </a:t>
            </a:r>
            <a:r>
              <a:rPr lang="cs-CZ" sz="2400" b="1" u="sng" dirty="0" smtClean="0"/>
              <a:t>ne</a:t>
            </a:r>
            <a:r>
              <a:rPr lang="cs-CZ" sz="2400" dirty="0" smtClean="0"/>
              <a:t>reflektoval Velkou Litvu a tamní Litevce. V jeho tvorbě ještě nejsou žádné známky národního obrození či státoprávního smýšlení. Sociální obzor </a:t>
            </a:r>
            <a:r>
              <a:rPr lang="cs-CZ" sz="2400" i="1" dirty="0" err="1" smtClean="0"/>
              <a:t>Metai</a:t>
            </a:r>
            <a:r>
              <a:rPr lang="cs-CZ" sz="2400" i="1" dirty="0" smtClean="0"/>
              <a:t> </a:t>
            </a:r>
            <a:r>
              <a:rPr lang="cs-CZ" sz="2400" dirty="0" smtClean="0"/>
              <a:t>je „uzavřen“ pouze v lokální vesnické komunitě Litevců a má především morální poslání, nikoli obrozenecké.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096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Antanas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Baranauskas</a:t>
            </a:r>
            <a:r>
              <a:rPr lang="cs-CZ" sz="2000" b="1" dirty="0" smtClean="0"/>
              <a:t> </a:t>
            </a:r>
            <a:r>
              <a:rPr lang="cs-CZ" sz="2000" dirty="0" smtClean="0"/>
              <a:t>(1835 – 1902)</a:t>
            </a:r>
          </a:p>
          <a:p>
            <a:endParaRPr lang="cs-CZ" sz="2000" dirty="0"/>
          </a:p>
          <a:p>
            <a:r>
              <a:rPr lang="cs-CZ" sz="2000" dirty="0" smtClean="0"/>
              <a:t>Katolický kněz, </a:t>
            </a:r>
            <a:r>
              <a:rPr lang="cs-CZ" sz="2000" dirty="0" err="1" smtClean="0"/>
              <a:t>Sejnenský</a:t>
            </a:r>
            <a:r>
              <a:rPr lang="cs-CZ" sz="2000" dirty="0" smtClean="0"/>
              <a:t> biskup</a:t>
            </a:r>
          </a:p>
          <a:p>
            <a:r>
              <a:rPr lang="cs-CZ" sz="2000" dirty="0" smtClean="0"/>
              <a:t>Spisovatel</a:t>
            </a:r>
          </a:p>
          <a:p>
            <a:r>
              <a:rPr lang="cs-CZ" sz="2000" dirty="0" smtClean="0"/>
              <a:t>Lingvista</a:t>
            </a:r>
          </a:p>
          <a:p>
            <a:endParaRPr lang="cs-CZ" sz="2000" dirty="0"/>
          </a:p>
          <a:p>
            <a:r>
              <a:rPr lang="cs-CZ" sz="2000" dirty="0" smtClean="0"/>
              <a:t>Autor poémy </a:t>
            </a:r>
            <a:r>
              <a:rPr lang="cs-CZ" sz="2000" i="1" dirty="0" err="1" smtClean="0"/>
              <a:t>Anyk</a:t>
            </a:r>
            <a:r>
              <a:rPr lang="lt-LT" sz="2000" i="1" dirty="0" err="1" smtClean="0"/>
              <a:t>ščių</a:t>
            </a:r>
            <a:r>
              <a:rPr lang="lt-LT" sz="2000" i="1" dirty="0" smtClean="0"/>
              <a:t> šilelis </a:t>
            </a:r>
            <a:r>
              <a:rPr lang="lt-LT" sz="2000" dirty="0" smtClean="0"/>
              <a:t>(</a:t>
            </a:r>
            <a:r>
              <a:rPr lang="lt-LT" sz="2000" i="1" dirty="0" err="1" smtClean="0"/>
              <a:t>Bor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kolem</a:t>
            </a:r>
            <a:r>
              <a:rPr lang="lt-LT" sz="2000" i="1" dirty="0" smtClean="0"/>
              <a:t> Anykščiai</a:t>
            </a:r>
            <a:r>
              <a:rPr lang="lt-LT" sz="2000" dirty="0" smtClean="0"/>
              <a:t>), </a:t>
            </a:r>
            <a:r>
              <a:rPr lang="cs-CZ" sz="2000" dirty="0" smtClean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41428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Následuje četba</a:t>
            </a:r>
            <a:br>
              <a:rPr lang="cs-CZ" dirty="0" smtClean="0"/>
            </a:br>
            <a:r>
              <a:rPr lang="cs-CZ" i="1" dirty="0" err="1" smtClean="0"/>
              <a:t>Anyk</a:t>
            </a:r>
            <a:r>
              <a:rPr lang="lt-LT" i="1" dirty="0" smtClean="0"/>
              <a:t>š</a:t>
            </a:r>
            <a:r>
              <a:rPr lang="cs-CZ" i="1" dirty="0" smtClean="0"/>
              <a:t>č</a:t>
            </a:r>
            <a:r>
              <a:rPr lang="lt-LT" i="1" dirty="0" err="1" smtClean="0"/>
              <a:t>ių</a:t>
            </a:r>
            <a:r>
              <a:rPr lang="lt-LT" i="1" dirty="0" smtClean="0"/>
              <a:t> </a:t>
            </a:r>
            <a:r>
              <a:rPr lang="lt-LT" i="1" dirty="0" smtClean="0"/>
              <a:t>šilelis</a:t>
            </a:r>
            <a:endParaRPr lang="cs-CZ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72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1. Postupný vzestup etnické identity: ambivalentní vztah litevské a polské šlechty (příklad: </a:t>
            </a:r>
            <a:r>
              <a:rPr lang="cs-CZ" sz="2000" dirty="0" err="1" smtClean="0"/>
              <a:t>Dionizas</a:t>
            </a:r>
            <a:r>
              <a:rPr lang="cs-CZ" sz="2000" dirty="0" smtClean="0"/>
              <a:t> </a:t>
            </a:r>
            <a:r>
              <a:rPr lang="cs-CZ" sz="2000" dirty="0" err="1" smtClean="0"/>
              <a:t>Poška</a:t>
            </a:r>
            <a:r>
              <a:rPr lang="cs-CZ" sz="2000" dirty="0" smtClean="0"/>
              <a:t> (1765 – 1830) a jeho </a:t>
            </a:r>
            <a:r>
              <a:rPr lang="cs-CZ" sz="2000" i="1" dirty="0" err="1" smtClean="0"/>
              <a:t>Baublys</a:t>
            </a:r>
            <a:r>
              <a:rPr lang="cs-CZ" sz="2000" i="1" dirty="0" smtClean="0"/>
              <a:t> – </a:t>
            </a:r>
            <a:r>
              <a:rPr lang="cs-CZ" sz="2000" dirty="0" smtClean="0"/>
              <a:t>první litevské muzeum, 1812).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46" y="2561219"/>
            <a:ext cx="4191000" cy="4105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93" y="2525936"/>
            <a:ext cx="5615585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2. Postupný vzestup etnické identity: první náznaky litevské jazykové emancipace. Příklad:</a:t>
            </a: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86" y="1906693"/>
            <a:ext cx="3174332" cy="47319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65193" y="2434106"/>
            <a:ext cx="3245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 smtClean="0"/>
              <a:t>Philipp</a:t>
            </a:r>
            <a:r>
              <a:rPr lang="lt-LT" sz="2000" b="1" dirty="0" smtClean="0"/>
              <a:t> </a:t>
            </a:r>
            <a:r>
              <a:rPr lang="lt-LT" sz="2000" b="1" dirty="0" err="1" smtClean="0"/>
              <a:t>Ruhig</a:t>
            </a:r>
            <a:endParaRPr lang="lt-LT" sz="2000" b="1" dirty="0" smtClean="0"/>
          </a:p>
          <a:p>
            <a:endParaRPr lang="lt-LT" sz="2000" dirty="0"/>
          </a:p>
          <a:p>
            <a:r>
              <a:rPr lang="cs-CZ" sz="2000" i="1" dirty="0" smtClean="0"/>
              <a:t>Rozbor litevského jazyka a jeho původu, podstaty a vlastností</a:t>
            </a:r>
            <a:r>
              <a:rPr lang="cs-CZ" sz="2000" dirty="0" smtClean="0"/>
              <a:t>, 1745, Královec</a:t>
            </a:r>
          </a:p>
          <a:p>
            <a:endParaRPr lang="cs-CZ" sz="2000" dirty="0"/>
          </a:p>
          <a:p>
            <a:r>
              <a:rPr lang="cs-CZ" sz="2000" dirty="0" smtClean="0"/>
              <a:t>Obhajoba litevštiny jako svébytného, starého a hodnotného jazyka.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159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3. Postupný vzestup etnické identity: lidová slovesnost v hledáčku intelektuálů. Příklad: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15905" y="2126161"/>
            <a:ext cx="3045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 smtClean="0"/>
              <a:t>Ludwig</a:t>
            </a:r>
            <a:r>
              <a:rPr lang="lt-LT" sz="2000" b="1" dirty="0" smtClean="0"/>
              <a:t> </a:t>
            </a:r>
            <a:r>
              <a:rPr lang="lt-LT" sz="2000" b="1" dirty="0" err="1" smtClean="0"/>
              <a:t>Rhesa</a:t>
            </a:r>
            <a:endParaRPr lang="lt-LT" sz="2000" b="1" dirty="0" smtClean="0"/>
          </a:p>
          <a:p>
            <a:endParaRPr lang="lt-LT" sz="2000" dirty="0"/>
          </a:p>
          <a:p>
            <a:r>
              <a:rPr lang="lt-LT" sz="2000" i="1" dirty="0" smtClean="0"/>
              <a:t>Dainos </a:t>
            </a:r>
            <a:r>
              <a:rPr lang="lt-LT" sz="2000" i="1" dirty="0" err="1" smtClean="0"/>
              <a:t>oder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Litthauische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Volkslieder</a:t>
            </a:r>
            <a:r>
              <a:rPr lang="cs-CZ" sz="2000" dirty="0" smtClean="0"/>
              <a:t>, 1825, Královec</a:t>
            </a:r>
          </a:p>
          <a:p>
            <a:endParaRPr lang="cs-CZ" sz="2000" dirty="0"/>
          </a:p>
          <a:p>
            <a:r>
              <a:rPr lang="cs-CZ" sz="2000" dirty="0" smtClean="0"/>
              <a:t>První sbírka litevských národních písní.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" y="1906693"/>
            <a:ext cx="2927285" cy="4932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25" y="1906693"/>
            <a:ext cx="3068830" cy="49513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29395" y="4275785"/>
            <a:ext cx="194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František Ladislav Čelakovský</a:t>
            </a:r>
          </a:p>
          <a:p>
            <a:endParaRPr lang="cs-CZ" dirty="0" smtClean="0"/>
          </a:p>
          <a:p>
            <a:r>
              <a:rPr lang="cs-CZ" dirty="0" smtClean="0"/>
              <a:t>Překlad </a:t>
            </a:r>
            <a:r>
              <a:rPr lang="cs-CZ" dirty="0" err="1" smtClean="0"/>
              <a:t>Rhesovy</a:t>
            </a:r>
            <a:r>
              <a:rPr lang="cs-CZ" dirty="0" smtClean="0"/>
              <a:t> sbírky litevských písní, Praha 1827</a:t>
            </a:r>
          </a:p>
          <a:p>
            <a:endParaRPr lang="cs-CZ" dirty="0"/>
          </a:p>
          <a:p>
            <a:r>
              <a:rPr lang="cs-CZ" dirty="0" smtClean="0"/>
              <a:t>Počátky české baltistiky.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6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4. Represe po povstáních 1830 a 1863. Konfiskace majetků. ZÁKAZ TISKU V LATINCE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2" y="1906693"/>
            <a:ext cx="2973801" cy="48359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30" y="1947742"/>
            <a:ext cx="3742708" cy="491025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812146" y="2498501"/>
            <a:ext cx="3825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Michail </a:t>
            </a:r>
            <a:r>
              <a:rPr lang="cs-CZ" dirty="0" err="1" smtClean="0"/>
              <a:t>Muravjev</a:t>
            </a:r>
            <a:r>
              <a:rPr lang="cs-CZ" dirty="0" smtClean="0"/>
              <a:t> (1796 – 1866)</a:t>
            </a:r>
          </a:p>
          <a:p>
            <a:endParaRPr lang="cs-CZ" dirty="0"/>
          </a:p>
          <a:p>
            <a:r>
              <a:rPr lang="cs-CZ" dirty="0" smtClean="0"/>
              <a:t>Generální gubernátor Litvy 1864-1865.</a:t>
            </a:r>
          </a:p>
          <a:p>
            <a:endParaRPr lang="cs-CZ" dirty="0"/>
          </a:p>
          <a:p>
            <a:r>
              <a:rPr lang="cs-CZ" dirty="0" smtClean="0"/>
              <a:t>Iniciátor zákazu tisku latinkou.</a:t>
            </a:r>
          </a:p>
          <a:p>
            <a:endParaRPr lang="cs-CZ" dirty="0"/>
          </a:p>
          <a:p>
            <a:r>
              <a:rPr lang="cs-CZ" dirty="0" smtClean="0"/>
              <a:t>Vlevo: příklad „litevského“ tisku ruským písmem (tzv. graždankou).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5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Hlavní aspekty předurčující vývoj litevského obrození:</a:t>
            </a:r>
          </a:p>
          <a:p>
            <a:endParaRPr lang="cs-CZ" sz="2000" dirty="0" smtClean="0"/>
          </a:p>
          <a:p>
            <a:r>
              <a:rPr lang="cs-CZ" sz="2000" dirty="0" smtClean="0"/>
              <a:t>5. Katolická církev v ohrožení Ruské říše: stmelující nebezpečí.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7" y="2256809"/>
            <a:ext cx="6916150" cy="357731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58764" y="1537361"/>
            <a:ext cx="34129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Motiejus</a:t>
            </a:r>
            <a:r>
              <a:rPr lang="cs-CZ" sz="2000" b="1" dirty="0" smtClean="0"/>
              <a:t> </a:t>
            </a:r>
            <a:r>
              <a:rPr lang="cs-CZ" sz="2000" b="1" dirty="0" err="1"/>
              <a:t>Valan</a:t>
            </a:r>
            <a:r>
              <a:rPr lang="lt-LT" sz="2000" b="1" dirty="0" err="1" smtClean="0"/>
              <a:t>čius</a:t>
            </a:r>
            <a:r>
              <a:rPr lang="lt-LT" sz="2000" dirty="0" smtClean="0"/>
              <a:t> (</a:t>
            </a:r>
            <a:r>
              <a:rPr lang="cs-CZ" sz="2000" dirty="0" smtClean="0"/>
              <a:t>1801 – 1875). </a:t>
            </a:r>
            <a:r>
              <a:rPr lang="cs-CZ" sz="2000" dirty="0" err="1" smtClean="0"/>
              <a:t>Žemaitský</a:t>
            </a:r>
            <a:r>
              <a:rPr lang="cs-CZ" sz="2000" dirty="0" smtClean="0"/>
              <a:t> biskup od roku 1850</a:t>
            </a:r>
          </a:p>
          <a:p>
            <a:endParaRPr lang="cs-CZ" sz="2000" dirty="0"/>
          </a:p>
          <a:p>
            <a:r>
              <a:rPr lang="cs-CZ" sz="2000" dirty="0" smtClean="0"/>
              <a:t>Hnutí střízlivosti (od roku 1858)</a:t>
            </a:r>
          </a:p>
          <a:p>
            <a:endParaRPr lang="cs-CZ" sz="2000" dirty="0"/>
          </a:p>
          <a:p>
            <a:r>
              <a:rPr lang="cs-CZ" sz="2000" dirty="0" smtClean="0"/>
              <a:t>Konspirační síť pro pašování knih (1867-1904) – </a:t>
            </a:r>
            <a:r>
              <a:rPr lang="cs-CZ" sz="2000" i="1" dirty="0" err="1" smtClean="0"/>
              <a:t>Knygneš</a:t>
            </a:r>
            <a:r>
              <a:rPr lang="lt-LT" sz="2000" i="1" dirty="0" err="1" smtClean="0"/>
              <a:t>ystė</a:t>
            </a:r>
            <a:endParaRPr lang="cs-CZ" sz="2000" i="1" dirty="0" smtClean="0"/>
          </a:p>
          <a:p>
            <a:endParaRPr lang="cs-CZ" sz="2000" i="1" dirty="0"/>
          </a:p>
          <a:p>
            <a:r>
              <a:rPr lang="cs-CZ" sz="2000" dirty="0" err="1" smtClean="0"/>
              <a:t>Valančius</a:t>
            </a:r>
            <a:r>
              <a:rPr lang="cs-CZ" sz="2000" dirty="0" smtClean="0"/>
              <a:t> byl první skutečnou autoritou Litevců. Hnutí střízlivosti a pašování zakázaných knih jsou prvními masovými projevy Litevců jako dnešního etnika.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135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POČÁTKY LITEVSKÉHO NÁRODNÍHO OBROZENÍ NA VELKÉ LITVĚ</a:t>
            </a:r>
          </a:p>
          <a:p>
            <a:pPr algn="ctr"/>
            <a:r>
              <a:rPr lang="cs-CZ" b="1" dirty="0" smtClean="0"/>
              <a:t>V POLOVINĚ 19. STOLETÍ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Antanas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Baranauskas</a:t>
            </a:r>
            <a:r>
              <a:rPr lang="cs-CZ" sz="2000" b="1" dirty="0" smtClean="0"/>
              <a:t> </a:t>
            </a:r>
            <a:r>
              <a:rPr lang="cs-CZ" sz="2000" dirty="0" smtClean="0"/>
              <a:t>(1835 – 1902)</a:t>
            </a:r>
          </a:p>
          <a:p>
            <a:endParaRPr lang="cs-CZ" sz="2000" dirty="0"/>
          </a:p>
          <a:p>
            <a:r>
              <a:rPr lang="cs-CZ" sz="2000" dirty="0" smtClean="0"/>
              <a:t>Katolický kněz, </a:t>
            </a:r>
            <a:r>
              <a:rPr lang="cs-CZ" sz="2000" dirty="0" err="1" smtClean="0"/>
              <a:t>Sejnenský</a:t>
            </a:r>
            <a:r>
              <a:rPr lang="cs-CZ" sz="2000" dirty="0" smtClean="0"/>
              <a:t> biskup</a:t>
            </a:r>
          </a:p>
          <a:p>
            <a:r>
              <a:rPr lang="cs-CZ" sz="2000" dirty="0" smtClean="0"/>
              <a:t>Spisovatel</a:t>
            </a:r>
          </a:p>
          <a:p>
            <a:r>
              <a:rPr lang="cs-CZ" sz="2000" dirty="0" smtClean="0"/>
              <a:t>Lingvista</a:t>
            </a:r>
          </a:p>
          <a:p>
            <a:endParaRPr lang="cs-CZ" sz="2000" dirty="0"/>
          </a:p>
          <a:p>
            <a:r>
              <a:rPr lang="cs-CZ" sz="2000" dirty="0" smtClean="0"/>
              <a:t>Autor poémy </a:t>
            </a:r>
            <a:r>
              <a:rPr lang="cs-CZ" sz="2000" i="1" dirty="0" err="1" smtClean="0"/>
              <a:t>Anyk</a:t>
            </a:r>
            <a:r>
              <a:rPr lang="lt-LT" sz="2000" i="1" dirty="0" err="1" smtClean="0"/>
              <a:t>ščių</a:t>
            </a:r>
            <a:r>
              <a:rPr lang="lt-LT" sz="2000" i="1" dirty="0" smtClean="0"/>
              <a:t> šilelis </a:t>
            </a:r>
            <a:r>
              <a:rPr lang="lt-LT" sz="2000" dirty="0" smtClean="0"/>
              <a:t>(</a:t>
            </a:r>
            <a:r>
              <a:rPr lang="lt-LT" sz="2000" i="1" dirty="0" err="1" smtClean="0"/>
              <a:t>Bor</a:t>
            </a:r>
            <a:r>
              <a:rPr lang="lt-LT" sz="2000" i="1" dirty="0" smtClean="0"/>
              <a:t> </a:t>
            </a:r>
            <a:r>
              <a:rPr lang="lt-LT" sz="2000" i="1" dirty="0" err="1" smtClean="0"/>
              <a:t>kolem</a:t>
            </a:r>
            <a:r>
              <a:rPr lang="lt-LT" sz="2000" i="1" dirty="0" smtClean="0"/>
              <a:t> Anykščiai</a:t>
            </a:r>
            <a:r>
              <a:rPr lang="lt-LT" sz="2000" dirty="0" smtClean="0"/>
              <a:t>), </a:t>
            </a:r>
            <a:r>
              <a:rPr lang="cs-CZ" sz="2000" dirty="0" smtClean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35228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488</Words>
  <Application>Microsoft Office PowerPoint</Application>
  <PresentationFormat>Širokoúhlá obrazovka</PresentationFormat>
  <Paragraphs>74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Následuje četba Anykščių šilelis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145</cp:revision>
  <dcterms:created xsi:type="dcterms:W3CDTF">2017-04-02T07:56:29Z</dcterms:created>
  <dcterms:modified xsi:type="dcterms:W3CDTF">2019-11-20T19:44:22Z</dcterms:modified>
</cp:coreProperties>
</file>