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7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8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1F34-71FA-47AA-91AB-EB38D6E21BB1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3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Počátky písemnictví na Litvě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Midaugasův</a:t>
            </a:r>
            <a:r>
              <a:rPr lang="cs-CZ" dirty="0" smtClean="0"/>
              <a:t> dopis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Co lze z textu odvodit:</a:t>
            </a:r>
          </a:p>
          <a:p>
            <a:pPr marL="0" indent="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Mindaugas</a:t>
            </a:r>
            <a:r>
              <a:rPr lang="cs-CZ" dirty="0" smtClean="0"/>
              <a:t> zdůrazňuje, že je oficiálně uznávaným panovníkem („z boží vůle král“). Tímto odkazuje na skutečnost, že papež jeho vládu uznal a posvětil.</a:t>
            </a:r>
          </a:p>
          <a:p>
            <a:pPr marL="0" indent="0">
              <a:buNone/>
            </a:pPr>
            <a:r>
              <a:rPr lang="cs-CZ" dirty="0" smtClean="0"/>
              <a:t>5. Dopis vypovídá, že na královském dovře fungovala královská rada: „na radu našich dědiců“; „ </a:t>
            </a:r>
            <a:r>
              <a:rPr lang="cs-CZ" dirty="0"/>
              <a:t>v přítomnosti našich synů </a:t>
            </a:r>
            <a:r>
              <a:rPr lang="cs-CZ" dirty="0" err="1"/>
              <a:t>Ruklyse</a:t>
            </a:r>
            <a:r>
              <a:rPr lang="cs-CZ" dirty="0"/>
              <a:t> a </a:t>
            </a:r>
            <a:r>
              <a:rPr lang="cs-CZ" dirty="0" err="1"/>
              <a:t>Girstutise</a:t>
            </a:r>
            <a:r>
              <a:rPr lang="cs-CZ" dirty="0"/>
              <a:t>, taktéž našeho podřízeného </a:t>
            </a:r>
            <a:r>
              <a:rPr lang="cs-CZ" dirty="0" err="1" smtClean="0"/>
              <a:t>Parbuse</a:t>
            </a:r>
            <a:r>
              <a:rPr lang="cs-CZ" dirty="0" smtClean="0"/>
              <a:t>“. Do rady patřili královští synové a některá knížata. </a:t>
            </a:r>
            <a:r>
              <a:rPr lang="cs-CZ" dirty="0" err="1" smtClean="0"/>
              <a:t>Parbus</a:t>
            </a:r>
            <a:r>
              <a:rPr lang="cs-CZ" dirty="0" smtClean="0"/>
              <a:t> je zaznamenán v dalších historických </a:t>
            </a:r>
            <a:r>
              <a:rPr lang="cs-CZ" dirty="0" smtClean="0"/>
              <a:t>pramenech</a:t>
            </a:r>
            <a:r>
              <a:rPr lang="cs-CZ" dirty="0" smtClean="0"/>
              <a:t> </a:t>
            </a:r>
            <a:r>
              <a:rPr lang="cs-CZ" dirty="0" smtClean="0"/>
              <a:t>jako </a:t>
            </a:r>
            <a:r>
              <a:rPr lang="cs-CZ" dirty="0" err="1" smtClean="0"/>
              <a:t>Mindaugasův</a:t>
            </a:r>
            <a:r>
              <a:rPr lang="cs-CZ" dirty="0" smtClean="0"/>
              <a:t> vyslanec do papežského dvora.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60" y="365125"/>
            <a:ext cx="3865758" cy="580943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50028" y="476518"/>
            <a:ext cx="7103772" cy="570044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Roku 1261 </a:t>
            </a:r>
            <a:r>
              <a:rPr lang="cs-CZ" sz="3200" dirty="0" smtClean="0"/>
              <a:t>se </a:t>
            </a:r>
            <a:r>
              <a:rPr lang="cs-CZ" sz="3200" dirty="0" err="1" smtClean="0"/>
              <a:t>Mindaugas</a:t>
            </a:r>
            <a:r>
              <a:rPr lang="cs-CZ" sz="3200" dirty="0" smtClean="0"/>
              <a:t> zřekl </a:t>
            </a:r>
            <a:r>
              <a:rPr lang="cs-CZ" sz="3200" dirty="0" smtClean="0"/>
              <a:t>křesťanství a vrátil se k původní víře. Litva tímto přišla o status království a zůstala „jen“ pohanským knížectvím.</a:t>
            </a:r>
          </a:p>
          <a:p>
            <a:endParaRPr lang="cs-CZ" sz="3200" dirty="0" smtClean="0"/>
          </a:p>
          <a:p>
            <a:r>
              <a:rPr lang="cs-CZ" sz="3200" dirty="0" smtClean="0"/>
              <a:t>Roku 1263 byl </a:t>
            </a:r>
            <a:r>
              <a:rPr lang="cs-CZ" sz="3200" dirty="0" err="1" smtClean="0"/>
              <a:t>Mindaugas</a:t>
            </a:r>
            <a:r>
              <a:rPr lang="cs-CZ" sz="3200" dirty="0" smtClean="0"/>
              <a:t> vnitřní opozicí zavražděn.</a:t>
            </a:r>
          </a:p>
          <a:p>
            <a:endParaRPr lang="cs-CZ" sz="3200" dirty="0" smtClean="0"/>
          </a:p>
          <a:p>
            <a:r>
              <a:rPr lang="cs-CZ" sz="3200" dirty="0" smtClean="0"/>
              <a:t>Litva zachovala původní náboženství až do roku 1386 a byla posledním evropským pohanským státem.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61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 smtClean="0"/>
              <a:t>Kníže </a:t>
            </a:r>
            <a:r>
              <a:rPr lang="cs-CZ" b="1" dirty="0" err="1" smtClean="0"/>
              <a:t>Gediminas</a:t>
            </a:r>
            <a:r>
              <a:rPr lang="cs-CZ" b="1" dirty="0" smtClean="0"/>
              <a:t> (1275-1341)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68" y="1400622"/>
            <a:ext cx="4486379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7155" y="2782653"/>
            <a:ext cx="6890197" cy="158727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Zakladatel hlavního města Vilniusu, tzn. přenesl do Vilniusu své sídlo. První zmínka </a:t>
            </a:r>
            <a:r>
              <a:rPr lang="cs-CZ" smtClean="0"/>
              <a:t>o </a:t>
            </a:r>
            <a:r>
              <a:rPr lang="cs-CZ" smtClean="0"/>
              <a:t>Vilniusu </a:t>
            </a:r>
            <a:r>
              <a:rPr lang="cs-CZ" dirty="0" smtClean="0"/>
              <a:t>se datuje do roku 1323.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 smtClean="0"/>
              <a:t>Kníže </a:t>
            </a:r>
            <a:r>
              <a:rPr lang="cs-CZ" b="1" dirty="0" err="1" smtClean="0"/>
              <a:t>Gediminas</a:t>
            </a:r>
            <a:r>
              <a:rPr lang="cs-CZ" b="1" dirty="0" smtClean="0"/>
              <a:t> (1275-1341)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24294" y="2203104"/>
            <a:ext cx="4803821" cy="248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 smtClean="0"/>
              <a:t>Gediminas</a:t>
            </a:r>
            <a:r>
              <a:rPr lang="cs-CZ" sz="3200" dirty="0" smtClean="0"/>
              <a:t> založil ve Vilniusu horní hrad.</a:t>
            </a:r>
          </a:p>
          <a:p>
            <a:pPr marL="0" indent="0">
              <a:buNone/>
            </a:pPr>
            <a:r>
              <a:rPr lang="cs-CZ" sz="3200" dirty="0" smtClean="0"/>
              <a:t>Dnes je tento </a:t>
            </a:r>
            <a:r>
              <a:rPr lang="cs-CZ" sz="3200" dirty="0" err="1" smtClean="0"/>
              <a:t>Gediminův</a:t>
            </a:r>
            <a:r>
              <a:rPr lang="cs-CZ" sz="3200" dirty="0" smtClean="0"/>
              <a:t> hrad symbolem města Vilniusu</a:t>
            </a:r>
            <a:endParaRPr lang="cs-CZ" sz="3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23" y="1068947"/>
            <a:ext cx="7515771" cy="50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Gediminasovy</a:t>
            </a:r>
            <a:r>
              <a:rPr lang="cs-CZ" dirty="0" smtClean="0"/>
              <a:t> dopisy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Známe šest </a:t>
            </a:r>
            <a:r>
              <a:rPr lang="cs-CZ" dirty="0" err="1" smtClean="0"/>
              <a:t>Gediminasových</a:t>
            </a:r>
            <a:r>
              <a:rPr lang="cs-CZ" dirty="0" smtClean="0"/>
              <a:t> dopisů z období 1323-1324</a:t>
            </a:r>
          </a:p>
          <a:p>
            <a:r>
              <a:rPr lang="cs-CZ" dirty="0" smtClean="0"/>
              <a:t>Jsou napsány ve středověké </a:t>
            </a:r>
            <a:r>
              <a:rPr lang="cs-CZ" u="sng" dirty="0" smtClean="0"/>
              <a:t>latině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71" y="939197"/>
            <a:ext cx="4340181" cy="65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 err="1"/>
              <a:t>Gediminas</a:t>
            </a:r>
            <a:r>
              <a:rPr lang="cs-CZ" sz="3200" dirty="0"/>
              <a:t>, z boží vůle král Litevců a Rusů, vládce a kníže </a:t>
            </a:r>
            <a:r>
              <a:rPr lang="cs-CZ" sz="3200" dirty="0" err="1"/>
              <a:t>Zemgaly</a:t>
            </a:r>
            <a:r>
              <a:rPr lang="cs-CZ" sz="3200" dirty="0"/>
              <a:t>, posílá pozdravy všem učeným mužům dominikánského řádu, magistrům všech jeho provincií a také všem bratrům a zejména Saskému magistrovi a jeho podřízeným.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Nechť </a:t>
            </a:r>
            <a:r>
              <a:rPr lang="cs-CZ" sz="3200" dirty="0"/>
              <a:t>se vaše vznešená a zkušená učenost dozví, že jsme vyslali své posly s našim dopisem k našemu slavnému Otci panu papeži Janovi, aby nás oděl nejlepším rubášem, a očekáváme jeho vyslance každým dnem a to s velkou pokorou a nedočkavostí, neboť z příklonností našeho Pána Ježíše Krista budeme připraveni vždy plnit jeho vůli. Proto si přejeme pozvat k nám biskupy, kněze a mnichy, pouze z výjimkou těch, kteří svoje kláštery prodávají a chystají kněžím smrt; chceme bránit církevní práva, mít duchovenstvo v úctě a šířit větší boží slávu. Proto vás žádáme, abyste toto ohlásili lidem ve všech městech, panstvích a vesnicích, kde budete kázat. Pokud by se našli ochotní rytíři a zbrojnoši, zaopatříme je příjmy a půdou v takové míře, v jaké si jen budou přát. Kupcům, kovářům, kolářům, výrobcům kuší, švecům a jiným řemeslníkům dovolujeme svobodně jet do našeho panství a také kdykoliv jej opustit společně se svými ženami a dětmi a to bez žádných poplatků, mýtného a jakýchkoliv dalších překážek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96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/>
              <a:t>Ačkoliv </a:t>
            </a:r>
            <a:r>
              <a:rPr lang="cs-CZ" sz="2700" dirty="0"/>
              <a:t>křižáci spálili naši pečeť, aby nás ponížili a také snad proto, aby přerušili započatou božskou práci a lid ponechali v slepotě, přesto tento svůj dopis pečetíme stejnou pečetí, stejně jako jsme kázali přiložit pečeť také k dopisu pro našeho nejmilejšího Apoštolského Otce, abychom takto jej [tzn. dopis] chránili a prokázali jeho důvěryhodnost. Dříve se železo přemění na vosk a voda se stane ocelí, než abychom odvolali naše slovo. Každý, kdo poškodí tento list nebo pečeť, je lhář, uctívač ďábla, bourač víry, podvodník, heretik a člověk prostý jakékoliv cti.</a:t>
            </a:r>
          </a:p>
          <a:p>
            <a:pPr marL="0" indent="0">
              <a:buNone/>
            </a:pP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/>
              <a:t>Dáno </a:t>
            </a:r>
            <a:r>
              <a:rPr lang="cs-CZ" sz="2700" dirty="0"/>
              <a:t>léta páně 1323 </a:t>
            </a:r>
            <a:r>
              <a:rPr lang="lt-LT" sz="2700" dirty="0"/>
              <a:t>[v </a:t>
            </a:r>
            <a:r>
              <a:rPr lang="cs-CZ" sz="2700" dirty="0"/>
              <a:t>našem městě Vilniusu</a:t>
            </a:r>
            <a:r>
              <a:rPr lang="lt-LT" sz="2700" dirty="0"/>
              <a:t>]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9178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 textu je mnohem patrnější aktivní „přítomnost“ samotného vládce: to už není jen</a:t>
            </a:r>
            <a:r>
              <a:rPr lang="cs-CZ" dirty="0"/>
              <a:t> </a:t>
            </a:r>
            <a:r>
              <a:rPr lang="cs-CZ" dirty="0" smtClean="0"/>
              <a:t>diplomaticky přesná formule (jako v případě </a:t>
            </a:r>
            <a:r>
              <a:rPr lang="cs-CZ" dirty="0" err="1" smtClean="0"/>
              <a:t>Mindaugase</a:t>
            </a:r>
            <a:r>
              <a:rPr lang="cs-CZ" dirty="0" smtClean="0"/>
              <a:t>), ale poměrně živý text. Domníváme se, že v závěru použité přirovnání je autorské, tzn. že písař tady věrně přeložil slova knížete:</a:t>
            </a:r>
          </a:p>
          <a:p>
            <a:pPr marL="0" indent="0">
              <a:buNone/>
            </a:pPr>
            <a:r>
              <a:rPr lang="cs-CZ" dirty="0" smtClean="0"/>
              <a:t>„Dříve </a:t>
            </a:r>
            <a:r>
              <a:rPr lang="cs-CZ" dirty="0"/>
              <a:t>se železo přemění na vosk a voda se stane ocelí, než abychom odvolali naše slovo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7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 smtClean="0"/>
              <a:t>Vilniuský knížecí dvůr má kontinuální diplomatické vztahy se Západní Evropou a má odborníky na latinu a němčinu.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Gediminas</a:t>
            </a:r>
            <a:r>
              <a:rPr lang="cs-CZ" dirty="0" smtClean="0"/>
              <a:t> vyjadřuje svou ochotu přijmout křesťanskou víru, ale zatím křesťanem není.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Gedimimas</a:t>
            </a:r>
            <a:r>
              <a:rPr lang="cs-CZ" dirty="0" smtClean="0"/>
              <a:t> toleruje a podporuje křesťanství, ale neslibuje mu výsadné postavení </a:t>
            </a:r>
            <a:r>
              <a:rPr lang="cs-CZ" dirty="0" err="1" smtClean="0"/>
              <a:t>vůčí</a:t>
            </a:r>
            <a:r>
              <a:rPr lang="cs-CZ" dirty="0" smtClean="0"/>
              <a:t> staré litevské víře nebo byzantskému ritu.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Gedimias</a:t>
            </a:r>
            <a:r>
              <a:rPr lang="cs-CZ" dirty="0" smtClean="0"/>
              <a:t> usiluje o technologickou modernizaci státu: zve především řemeslníky.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0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Písemnictví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Litevské staré písemnictví zkoumá všechny písemné památky vzniklé na Litvě:</a:t>
            </a:r>
          </a:p>
          <a:p>
            <a:pPr marL="514350" indent="-514350">
              <a:buAutoNum type="alphaLcParenR"/>
            </a:pPr>
            <a:r>
              <a:rPr lang="cs-CZ" dirty="0" smtClean="0"/>
              <a:t>Všechny žánry (nejen literaturu v úzkém smyslu), např. právní, náboženské, obchodní atd.</a:t>
            </a:r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V kterémkoliv jazyce (neomezuje se pouze na litevštinu)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Písemnictví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prvních psaných památek na Litvě se datuje do doby krále </a:t>
            </a:r>
            <a:r>
              <a:rPr lang="cs-CZ" dirty="0" err="1" smtClean="0"/>
              <a:t>Mindaugase</a:t>
            </a:r>
            <a:r>
              <a:rPr lang="cs-CZ" dirty="0" smtClean="0"/>
              <a:t> (žil cca. 1200 – 1263)</a:t>
            </a:r>
          </a:p>
          <a:p>
            <a:r>
              <a:rPr lang="cs-CZ" dirty="0" smtClean="0"/>
              <a:t>Jedná se vesměs o právní texty: jsou to oficiální královské donační dopisy, </a:t>
            </a:r>
            <a:r>
              <a:rPr lang="cs-CZ" dirty="0" err="1" smtClean="0"/>
              <a:t>Mindaugas</a:t>
            </a:r>
            <a:r>
              <a:rPr lang="cs-CZ" dirty="0" smtClean="0"/>
              <a:t> v nich informuje o tom, že svým spojencům uděluje darem jistá území a poskytuje privilegia (např. osvobození od placení mýtného).</a:t>
            </a:r>
          </a:p>
        </p:txBody>
      </p:sp>
    </p:spTree>
    <p:extLst>
      <p:ext uri="{BB962C8B-B14F-4D97-AF65-F5344CB8AC3E}">
        <p14:creationId xmlns:p14="http://schemas.microsoft.com/office/powerpoint/2010/main" val="31003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81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Mindaugas</a:t>
            </a:r>
            <a:r>
              <a:rPr lang="cs-CZ" dirty="0" smtClean="0"/>
              <a:t> (1200 – 1263)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88" y="1135135"/>
            <a:ext cx="6153150" cy="323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05544" y="4790209"/>
            <a:ext cx="773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První a jediný litevský král. Tvůrce litevského státu</a:t>
            </a:r>
          </a:p>
          <a:p>
            <a:pPr algn="ctr"/>
            <a:r>
              <a:rPr lang="cs-CZ" sz="2800" dirty="0" smtClean="0"/>
              <a:t>1251 pokřtěn</a:t>
            </a:r>
          </a:p>
          <a:p>
            <a:pPr algn="ctr"/>
            <a:r>
              <a:rPr lang="cs-CZ" sz="2800" dirty="0" smtClean="0"/>
              <a:t>1253 korunován na krále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547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981" y="-299893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Mindaugasovy</a:t>
            </a:r>
            <a:r>
              <a:rPr lang="cs-CZ" dirty="0" smtClean="0"/>
              <a:t> dopisy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355" y="902710"/>
            <a:ext cx="5309754" cy="58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Midaugasovy</a:t>
            </a:r>
            <a:r>
              <a:rPr lang="cs-CZ" dirty="0" smtClean="0"/>
              <a:t> dopisy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Známe devět </a:t>
            </a:r>
            <a:r>
              <a:rPr lang="cs-CZ" dirty="0" err="1" smtClean="0"/>
              <a:t>Mindaugasových</a:t>
            </a:r>
            <a:r>
              <a:rPr lang="cs-CZ" dirty="0" smtClean="0"/>
              <a:t> dopisů</a:t>
            </a:r>
          </a:p>
          <a:p>
            <a:r>
              <a:rPr lang="cs-CZ" dirty="0" smtClean="0"/>
              <a:t>Jsou napsány ve středověké </a:t>
            </a:r>
            <a:r>
              <a:rPr lang="cs-CZ" u="sng" dirty="0" smtClean="0"/>
              <a:t>latině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8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Mindaugasův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966356"/>
            <a:ext cx="10716491" cy="56630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12 března 1254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 err="1"/>
              <a:t>Mindaugas</a:t>
            </a:r>
            <a:r>
              <a:rPr lang="cs-CZ" sz="3200" dirty="0"/>
              <a:t>, z boží vůle král Litvy, zdraví ve jménu Pána Ježíše všechny věřící v Krista, kteří dostanou tento list. Oznamujeme vám všem, že my jsme na dobře promyšlenou radu našich dědiců přijali vznešeného pana otce Christiana, u nějž jsme si vyprosili, aby byl konsekrován biskupem našeho království a poslali jsme jej na jemu přidělené panství a dále jsme mu přidělili jako zabezpečení polovinu </a:t>
            </a:r>
            <a:r>
              <a:rPr lang="lt-LT" sz="3200" dirty="0"/>
              <a:t>[</a:t>
            </a:r>
            <a:r>
              <a:rPr lang="cs-CZ" sz="3200" dirty="0"/>
              <a:t>panství</a:t>
            </a:r>
            <a:r>
              <a:rPr lang="lt-LT" sz="3200" dirty="0"/>
              <a:t>] </a:t>
            </a:r>
            <a:r>
              <a:rPr lang="cs-CZ" sz="3200" dirty="0" err="1"/>
              <a:t>Raseiniai</a:t>
            </a:r>
            <a:r>
              <a:rPr lang="cs-CZ" sz="3200" dirty="0"/>
              <a:t>, polovinu </a:t>
            </a:r>
            <a:r>
              <a:rPr lang="cs-CZ" sz="3200" dirty="0" err="1"/>
              <a:t>Betygala</a:t>
            </a:r>
            <a:r>
              <a:rPr lang="cs-CZ" sz="3200" dirty="0"/>
              <a:t> a polovinu </a:t>
            </a:r>
            <a:r>
              <a:rPr lang="cs-CZ" sz="3200" dirty="0" err="1"/>
              <a:t>Laukuva</a:t>
            </a:r>
            <a:r>
              <a:rPr lang="cs-CZ" sz="3200" dirty="0"/>
              <a:t>. Na věčnou památku této věci jsme přikázali potvrdit toto psaní naší pečetí. To vše se uskutečnilo v přítomnosti našich synů </a:t>
            </a:r>
            <a:r>
              <a:rPr lang="cs-CZ" sz="3200" dirty="0" err="1"/>
              <a:t>Ruklyse</a:t>
            </a:r>
            <a:r>
              <a:rPr lang="cs-CZ" sz="3200" dirty="0"/>
              <a:t> a </a:t>
            </a:r>
            <a:r>
              <a:rPr lang="cs-CZ" sz="3200" dirty="0" err="1"/>
              <a:t>Girstutise</a:t>
            </a:r>
            <a:r>
              <a:rPr lang="cs-CZ" sz="3200" dirty="0"/>
              <a:t>, taktéž našeho podřízeného </a:t>
            </a:r>
            <a:r>
              <a:rPr lang="cs-CZ" sz="3200" dirty="0" err="1"/>
              <a:t>Parbuse</a:t>
            </a:r>
            <a:r>
              <a:rPr lang="cs-CZ" sz="3200" dirty="0"/>
              <a:t>, léta Páně 1254, čtvrtého dne před březnovými </a:t>
            </a:r>
            <a:r>
              <a:rPr lang="cs-CZ" sz="3200" dirty="0" err="1"/>
              <a:t>idami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7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Midaugasův</a:t>
            </a:r>
            <a:r>
              <a:rPr lang="cs-CZ" dirty="0" smtClean="0"/>
              <a:t> dopis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Výše uvedený text má typickou strukturu tehdejších západoevropských diplomatických dopisů: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Intitulatio</a:t>
            </a:r>
            <a:r>
              <a:rPr lang="cs-CZ" dirty="0" smtClean="0"/>
              <a:t>, tzn. uvedení přesného titulu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Salutatio</a:t>
            </a:r>
            <a:r>
              <a:rPr lang="cs-CZ" dirty="0" smtClean="0"/>
              <a:t>, tzn. pozdrav adresáta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Promulgatio</a:t>
            </a:r>
            <a:r>
              <a:rPr lang="cs-CZ" dirty="0" smtClean="0"/>
              <a:t>, tzn. sdělení královské vůle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Datatio</a:t>
            </a:r>
            <a:r>
              <a:rPr lang="cs-CZ" dirty="0" smtClean="0"/>
              <a:t>, tzn. uvedení data prohlášení.</a:t>
            </a:r>
          </a:p>
          <a:p>
            <a:pPr marL="0" indent="0">
              <a:buNone/>
            </a:pPr>
            <a:r>
              <a:rPr lang="cs-CZ" dirty="0" smtClean="0"/>
              <a:t>To vypovídá, že </a:t>
            </a:r>
            <a:r>
              <a:rPr lang="cs-CZ" dirty="0" err="1" smtClean="0"/>
              <a:t>Mindaugas</a:t>
            </a:r>
            <a:r>
              <a:rPr lang="cs-CZ" dirty="0" smtClean="0"/>
              <a:t> vedl královskou kancelář a v ni zaměstnával písaře, dobře ovládající diplomatickou korespondenci </a:t>
            </a:r>
            <a:r>
              <a:rPr lang="cs-CZ" smtClean="0"/>
              <a:t>v latině.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9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Midaugasův</a:t>
            </a:r>
            <a:r>
              <a:rPr lang="cs-CZ" dirty="0" smtClean="0"/>
              <a:t> dopis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682580"/>
            <a:ext cx="6390409" cy="617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Mindaugas</a:t>
            </a:r>
            <a:r>
              <a:rPr lang="cs-CZ" dirty="0" smtClean="0"/>
              <a:t> vedl rozsáhlou diplomatickou korespondenci, tudíž ve 13. století na jeho dvoře předpokládáme existenci početné kanceláře, která byla schopna zajistit kvalitní překlady do latiny a němčiny. Museli to být mniši některého z řádů, působících v Livonsku.</a:t>
            </a:r>
          </a:p>
          <a:p>
            <a:pPr marL="514350" indent="-514350">
              <a:buAutoNum type="arabicPeriod"/>
            </a:pPr>
            <a:r>
              <a:rPr lang="cs-CZ" dirty="0" smtClean="0"/>
              <a:t>Citovaný dopis svědčí o tom, že </a:t>
            </a:r>
            <a:r>
              <a:rPr lang="cs-CZ" dirty="0" err="1" smtClean="0"/>
              <a:t>Mindaugas</a:t>
            </a:r>
            <a:r>
              <a:rPr lang="cs-CZ" dirty="0" smtClean="0"/>
              <a:t> založil samostatné litevské biskupství. Tím podřídil své království přímo papeži a obešel patronát obou řádů  </a:t>
            </a:r>
            <a:r>
              <a:rPr lang="cs-CZ" dirty="0"/>
              <a:t>(</a:t>
            </a:r>
            <a:r>
              <a:rPr lang="cs-CZ" dirty="0" err="1" smtClean="0"/>
              <a:t>Livonského</a:t>
            </a:r>
            <a:r>
              <a:rPr lang="cs-CZ" dirty="0" smtClean="0"/>
              <a:t> a Německého) a litevské biskupství nepatřilo pod Rižského biskupa. To </a:t>
            </a:r>
            <a:r>
              <a:rPr lang="cs-CZ" dirty="0"/>
              <a:t>s</a:t>
            </a:r>
            <a:r>
              <a:rPr lang="cs-CZ" dirty="0" smtClean="0"/>
              <a:t>vědčí o excelentních diplomatických schopnostech krále.</a:t>
            </a:r>
          </a:p>
        </p:txBody>
      </p:sp>
    </p:spTree>
    <p:extLst>
      <p:ext uri="{BB962C8B-B14F-4D97-AF65-F5344CB8AC3E}">
        <p14:creationId xmlns:p14="http://schemas.microsoft.com/office/powerpoint/2010/main" val="32509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646</Words>
  <Application>Microsoft Office PowerPoint</Application>
  <PresentationFormat>Širokoúhlá obrazovka</PresentationFormat>
  <Paragraphs>67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Počátky písemnictví na Litvě</vt:lpstr>
      <vt:lpstr>Písemnictví</vt:lpstr>
      <vt:lpstr>Písemnictví</vt:lpstr>
      <vt:lpstr>Mindaugas (1200 – 1263) </vt:lpstr>
      <vt:lpstr>Mindaugasovy dopisy</vt:lpstr>
      <vt:lpstr>Midaugasovy dopisy</vt:lpstr>
      <vt:lpstr>Mindaugasův dopis</vt:lpstr>
      <vt:lpstr>Midaugasův dopis</vt:lpstr>
      <vt:lpstr>Midaugasův dopis</vt:lpstr>
      <vt:lpstr>Midaugasův dopis</vt:lpstr>
      <vt:lpstr>Prezentace aplikace PowerPoint</vt:lpstr>
      <vt:lpstr>Kníže Gediminas (1275-1341)</vt:lpstr>
      <vt:lpstr>Kníže Gediminas (1275-1341)</vt:lpstr>
      <vt:lpstr>Gediminasovy dopisy</vt:lpstr>
      <vt:lpstr>Gediminasův dopis</vt:lpstr>
      <vt:lpstr>Gediminasův dopis</vt:lpstr>
      <vt:lpstr>Gediminasův dopis</vt:lpstr>
      <vt:lpstr>Gediminasův dopis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25</cp:revision>
  <dcterms:created xsi:type="dcterms:W3CDTF">2017-10-04T18:20:46Z</dcterms:created>
  <dcterms:modified xsi:type="dcterms:W3CDTF">2019-10-03T08:23:49Z</dcterms:modified>
</cp:coreProperties>
</file>