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9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20. 11. 2019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6028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20. 11. 2019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941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20. 11. 2019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782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20. 11. 2019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731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20. 11. 2019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88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20. 11. 2019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181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20. 11. 2019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16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20. 11. 2019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412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20. 11. 2019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94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20. 11. 2019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131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20. 11. 2019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03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5022F-46C5-41B5-9999-4B31A65B8277}" type="datetimeFigureOut">
              <a:rPr lang="cs-CZ" smtClean="0"/>
              <a:t>20. 11. 2019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26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707755"/>
            <a:ext cx="10515600" cy="7273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smtClean="0"/>
              <a:t>Jazyková diverzita </a:t>
            </a:r>
            <a:r>
              <a:rPr lang="cs-CZ" sz="3600" b="1" i="1" dirty="0" smtClean="0"/>
              <a:t>Litevského velkoknížectví </a:t>
            </a:r>
            <a:r>
              <a:rPr lang="cs-CZ" sz="3600" b="1" dirty="0" smtClean="0"/>
              <a:t>a</a:t>
            </a:r>
            <a:br>
              <a:rPr lang="cs-CZ" sz="3600" b="1" dirty="0" smtClean="0"/>
            </a:br>
            <a:r>
              <a:rPr lang="cs-CZ" sz="3600" b="1" i="1" dirty="0" smtClean="0"/>
              <a:t>Republiky </a:t>
            </a:r>
            <a:r>
              <a:rPr lang="cs-CZ" sz="3600" b="1" i="1" dirty="0"/>
              <a:t>obou národů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6799" y="1189030"/>
            <a:ext cx="7557688" cy="592522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9030"/>
            <a:ext cx="5730207" cy="621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9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7237" y="230834"/>
            <a:ext cx="10515600" cy="727364"/>
          </a:xfrm>
        </p:spPr>
        <p:txBody>
          <a:bodyPr>
            <a:normAutofit/>
          </a:bodyPr>
          <a:lstStyle/>
          <a:p>
            <a:pPr algn="ctr"/>
            <a:r>
              <a:rPr lang="cs-CZ" i="1" dirty="0"/>
              <a:t>Litevská </a:t>
            </a:r>
            <a:r>
              <a:rPr lang="cs-CZ" i="1" dirty="0" smtClean="0"/>
              <a:t>Metrika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0" y="1300766"/>
            <a:ext cx="4402577" cy="5557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Jedná se o archiv velkoknížecí kanceláře ve Vilniusu – je to sbírka dokumentů vydávaných a přijímaných touto kanceláří: diplomatické spisy, smlouvy, hospodářská dokumentace, právní normy, privileje atd. Převážně v </a:t>
            </a:r>
            <a:r>
              <a:rPr lang="cs-CZ" dirty="0" err="1" smtClean="0"/>
              <a:t>ruténštině</a:t>
            </a:r>
            <a:r>
              <a:rPr lang="cs-CZ" dirty="0" smtClean="0"/>
              <a:t> a polštině. Archiv vznikl ve 14. st. a přestal být doplňován po zániku Republiky r. 1795. Obsahuje cca 600 rukopisných svazků.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394" y="1454728"/>
            <a:ext cx="8216721" cy="549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8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342390"/>
            <a:ext cx="10515600" cy="549439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err="1"/>
              <a:t>Ruténská</a:t>
            </a:r>
            <a:r>
              <a:rPr lang="cs-CZ" b="1" dirty="0"/>
              <a:t> knižní produkce Františka </a:t>
            </a:r>
            <a:r>
              <a:rPr lang="cs-CZ" b="1" dirty="0" err="1"/>
              <a:t>Skaryny</a:t>
            </a:r>
            <a:r>
              <a:rPr lang="cs-CZ" i="1" dirty="0"/>
              <a:t/>
            </a:r>
            <a:br>
              <a:rPr lang="cs-CZ" i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7365"/>
            <a:ext cx="4095481" cy="6278706"/>
          </a:xfrm>
        </p:spPr>
      </p:pic>
      <p:sp>
        <p:nvSpPr>
          <p:cNvPr id="8" name="Obdélník 7"/>
          <p:cNvSpPr/>
          <p:nvPr/>
        </p:nvSpPr>
        <p:spPr>
          <a:xfrm>
            <a:off x="4353059" y="727365"/>
            <a:ext cx="783894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František </a:t>
            </a:r>
            <a:r>
              <a:rPr lang="cs-CZ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Skaryna</a:t>
            </a:r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se narodil cca </a:t>
            </a:r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1490 </a:t>
            </a:r>
            <a:r>
              <a:rPr lang="cs-CZ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 </a:t>
            </a:r>
            <a:r>
              <a:rPr lang="cs-CZ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Polocku</a:t>
            </a:r>
            <a:r>
              <a:rPr lang="cs-CZ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zemřel před 1541 </a:t>
            </a:r>
            <a:r>
              <a:rPr lang="cs-CZ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 Praze.</a:t>
            </a:r>
            <a:endParaRPr lang="cs-CZ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cs-CZ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Knihtiskař, lékař, humanista. Velmi výrazná osobnost dějin Litevského velkoknížectví.</a:t>
            </a:r>
          </a:p>
          <a:p>
            <a:pPr>
              <a:spcAft>
                <a:spcPts val="0"/>
              </a:spcAft>
            </a:pPr>
            <a:endParaRPr lang="cs-CZ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1517‒1519 </a:t>
            </a:r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„</a:t>
            </a:r>
            <a:r>
              <a:rPr lang="cs-CZ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Ruténská</a:t>
            </a:r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bible“ v Praze (22 </a:t>
            </a:r>
            <a:r>
              <a:rPr lang="cs-CZ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svazků)</a:t>
            </a:r>
            <a:endParaRPr lang="cs-CZ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1522 </a:t>
            </a:r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„Malá cestovní knížka“, Vilnius (1. tisk na území Litvy</a:t>
            </a:r>
            <a:r>
              <a:rPr lang="cs-CZ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cs-CZ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56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342390"/>
            <a:ext cx="10515600" cy="549439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err="1"/>
              <a:t>Ruténská</a:t>
            </a:r>
            <a:r>
              <a:rPr lang="cs-CZ" b="1" dirty="0"/>
              <a:t> knižní produkce Františka </a:t>
            </a:r>
            <a:r>
              <a:rPr lang="cs-CZ" b="1" dirty="0" err="1"/>
              <a:t>Skaryny</a:t>
            </a:r>
            <a:r>
              <a:rPr lang="cs-CZ" i="1" dirty="0"/>
              <a:t/>
            </a:r>
            <a:br>
              <a:rPr lang="cs-CZ" i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17209" y="1044739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4971245" y="2933760"/>
            <a:ext cx="783894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Bible Františka </a:t>
            </a:r>
            <a:r>
              <a:rPr lang="cs-CZ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Skaryny</a:t>
            </a:r>
            <a:r>
              <a:rPr lang="cs-CZ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vydána v letech 1517‒1519 </a:t>
            </a:r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 Praze (22 </a:t>
            </a:r>
            <a:r>
              <a:rPr lang="cs-CZ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svazků)</a:t>
            </a:r>
            <a:endParaRPr lang="cs-CZ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cs-CZ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cs-CZ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33" y="891829"/>
            <a:ext cx="3952349" cy="5780191"/>
          </a:xfrm>
        </p:spPr>
      </p:pic>
    </p:spTree>
    <p:extLst>
      <p:ext uri="{BB962C8B-B14F-4D97-AF65-F5344CB8AC3E}">
        <p14:creationId xmlns:p14="http://schemas.microsoft.com/office/powerpoint/2010/main" val="89246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342390"/>
            <a:ext cx="10515600" cy="549439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err="1"/>
              <a:t>Ruténská</a:t>
            </a:r>
            <a:r>
              <a:rPr lang="cs-CZ" b="1" dirty="0"/>
              <a:t> knižní produkce Františka </a:t>
            </a:r>
            <a:r>
              <a:rPr lang="cs-CZ" b="1" dirty="0" err="1"/>
              <a:t>Skaryny</a:t>
            </a:r>
            <a:r>
              <a:rPr lang="cs-CZ" i="1" dirty="0"/>
              <a:t/>
            </a:r>
            <a:br>
              <a:rPr lang="cs-CZ" i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619333" y="2097225"/>
            <a:ext cx="68215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cs-CZ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cs-CZ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1522 </a:t>
            </a:r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„Malá cestovní knížka“, </a:t>
            </a:r>
            <a:r>
              <a:rPr lang="cs-CZ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Vilnius: vůbec první tisk </a:t>
            </a:r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tisk na území </a:t>
            </a:r>
            <a:r>
              <a:rPr lang="cs-CZ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Litvy.</a:t>
            </a:r>
            <a:endParaRPr lang="cs-CZ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3" y="1535488"/>
            <a:ext cx="5614270" cy="479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0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707755"/>
            <a:ext cx="10515600" cy="7273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smtClean="0"/>
              <a:t>Jazyková diverzita </a:t>
            </a:r>
            <a:r>
              <a:rPr lang="cs-CZ" sz="3600" b="1" i="1" dirty="0" smtClean="0"/>
              <a:t>Litevského velkoknížectví </a:t>
            </a:r>
            <a:r>
              <a:rPr lang="cs-CZ" sz="3600" b="1" dirty="0" smtClean="0"/>
              <a:t>a</a:t>
            </a:r>
            <a:br>
              <a:rPr lang="cs-CZ" sz="3600" b="1" dirty="0" smtClean="0"/>
            </a:br>
            <a:r>
              <a:rPr lang="cs-CZ" sz="3600" b="1" i="1" dirty="0" smtClean="0"/>
              <a:t>Republiky </a:t>
            </a:r>
            <a:r>
              <a:rPr lang="cs-CZ" sz="3600" b="1" i="1" dirty="0"/>
              <a:t>obou národů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1208640"/>
            <a:ext cx="10515600" cy="54754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dirty="0" smtClean="0"/>
              <a:t>POLŠTINA</a:t>
            </a:r>
          </a:p>
          <a:p>
            <a:pPr marL="0" indent="0">
              <a:buNone/>
            </a:pPr>
            <a:r>
              <a:rPr lang="cs-CZ" sz="3200" dirty="0" smtClean="0"/>
              <a:t>Polština se na Litvě upevnila především jako jazyk elitní kultury v šlechtických sídlech, tzn. v literatuře, hudbě, edukaci a vědě. Např. první dějiny Litvy jsou napsány v polštině</a:t>
            </a:r>
            <a:r>
              <a:rPr lang="de-DE" sz="3200" dirty="0"/>
              <a:t>:</a:t>
            </a:r>
            <a:endParaRPr lang="cs-CZ" sz="3200" dirty="0" smtClean="0"/>
          </a:p>
          <a:p>
            <a:pPr marL="0" indent="0">
              <a:buNone/>
            </a:pPr>
            <a:r>
              <a:rPr lang="cs-CZ" sz="3200" dirty="0" smtClean="0"/>
              <a:t>Maciej </a:t>
            </a:r>
            <a:r>
              <a:rPr lang="cs-CZ" sz="3200" dirty="0" err="1" smtClean="0"/>
              <a:t>Stryjkovski</a:t>
            </a:r>
            <a:r>
              <a:rPr lang="cs-CZ" sz="3200" dirty="0" smtClean="0"/>
              <a:t>, </a:t>
            </a:r>
            <a:r>
              <a:rPr lang="pl-PL" sz="3200" i="1" dirty="0"/>
              <a:t>Kronika Polska, Litewska, Żmudzka i wszystkiej </a:t>
            </a:r>
            <a:r>
              <a:rPr lang="pl-PL" sz="3200" i="1" dirty="0" smtClean="0"/>
              <a:t>Rusi, </a:t>
            </a:r>
            <a:r>
              <a:rPr lang="de-DE" sz="3200" dirty="0" smtClean="0"/>
              <a:t>Königsberg </a:t>
            </a:r>
            <a:r>
              <a:rPr lang="pl-PL" sz="3200" dirty="0" smtClean="0"/>
              <a:t>1582</a:t>
            </a:r>
            <a:endParaRPr lang="cs-CZ" sz="3200" dirty="0" smtClean="0"/>
          </a:p>
          <a:p>
            <a:pPr marL="0" indent="0">
              <a:buNone/>
            </a:pPr>
            <a:r>
              <a:rPr lang="cs-CZ" sz="3200" dirty="0" smtClean="0"/>
              <a:t>Dále se polština stala jazykem šlechtické samosprávy, tzv. </a:t>
            </a:r>
            <a:r>
              <a:rPr lang="cs-CZ" sz="3200" dirty="0" err="1" smtClean="0"/>
              <a:t>sněmíků</a:t>
            </a:r>
            <a:r>
              <a:rPr lang="cs-CZ" sz="3200" dirty="0" smtClean="0"/>
              <a:t>.</a:t>
            </a:r>
          </a:p>
          <a:p>
            <a:pPr marL="0" indent="0">
              <a:buNone/>
            </a:pPr>
            <a:r>
              <a:rPr lang="cs-CZ" sz="3200" dirty="0" smtClean="0"/>
              <a:t>A také se šířila přes katolickou církev: náboženské texty v polštině.</a:t>
            </a:r>
            <a:endParaRPr lang="cs-CZ" sz="3200" dirty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16354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707755"/>
            <a:ext cx="10515600" cy="7273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smtClean="0"/>
              <a:t>Jazyková diverzita </a:t>
            </a:r>
            <a:r>
              <a:rPr lang="cs-CZ" sz="3600" b="1" i="1" dirty="0" smtClean="0"/>
              <a:t>Litevského velkoknížectví </a:t>
            </a:r>
            <a:r>
              <a:rPr lang="cs-CZ" sz="3600" b="1" dirty="0" smtClean="0"/>
              <a:t>a</a:t>
            </a:r>
            <a:br>
              <a:rPr lang="cs-CZ" sz="3600" b="1" dirty="0" smtClean="0"/>
            </a:br>
            <a:r>
              <a:rPr lang="cs-CZ" sz="3600" b="1" i="1" dirty="0" smtClean="0"/>
              <a:t>Republiky </a:t>
            </a:r>
            <a:r>
              <a:rPr lang="cs-CZ" sz="3600" b="1" i="1" dirty="0"/>
              <a:t>obou národů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1208640"/>
            <a:ext cx="10515600" cy="54754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dirty="0" smtClean="0"/>
              <a:t>POLŠTINA</a:t>
            </a:r>
          </a:p>
          <a:p>
            <a:pPr marL="0" indent="0">
              <a:buNone/>
            </a:pPr>
            <a:r>
              <a:rPr lang="cs-CZ" sz="3200" dirty="0" smtClean="0"/>
              <a:t>Polština měla velkou kulturní autoritu v Republice obou národů a postupně se šířila na úkor litevštiny a </a:t>
            </a:r>
            <a:r>
              <a:rPr lang="cs-CZ" sz="3200" dirty="0" err="1" smtClean="0"/>
              <a:t>ruténštiny</a:t>
            </a:r>
            <a:r>
              <a:rPr lang="cs-CZ" sz="3200" dirty="0" smtClean="0"/>
              <a:t>.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3200" dirty="0" smtClean="0"/>
              <a:t>Jazyková identita tehdy nebyla rozhodující: až do 19. století občané Litevského velkoknížectví definovali sami sebe jako Litevce bez rozdílů v používaném jazyce. Moderní jazyková identita (Litevec je pouze ten</a:t>
            </a:r>
            <a:r>
              <a:rPr lang="cs-CZ" sz="3200" smtClean="0"/>
              <a:t>, pro </a:t>
            </a:r>
            <a:r>
              <a:rPr lang="cs-CZ" sz="3200" dirty="0" smtClean="0"/>
              <a:t>nějž je litevština mateřským jazykem) tehdy nebyla důležitá. Tím lze vysvětlit snadné upuštění od litevštiny u šlechty.</a:t>
            </a:r>
          </a:p>
        </p:txBody>
      </p:sp>
    </p:spTree>
    <p:extLst>
      <p:ext uri="{BB962C8B-B14F-4D97-AF65-F5344CB8AC3E}">
        <p14:creationId xmlns:p14="http://schemas.microsoft.com/office/powerpoint/2010/main" val="109644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707755"/>
            <a:ext cx="10515600" cy="7273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smtClean="0"/>
              <a:t>Jazyková diverzita </a:t>
            </a:r>
            <a:r>
              <a:rPr lang="cs-CZ" sz="3600" b="1" i="1" dirty="0" smtClean="0"/>
              <a:t>Litevského velkoknížectví </a:t>
            </a:r>
            <a:r>
              <a:rPr lang="cs-CZ" sz="3600" b="1" dirty="0" smtClean="0"/>
              <a:t>a</a:t>
            </a:r>
            <a:br>
              <a:rPr lang="cs-CZ" sz="3600" b="1" dirty="0" smtClean="0"/>
            </a:br>
            <a:r>
              <a:rPr lang="cs-CZ" sz="3600" b="1" i="1" dirty="0" smtClean="0"/>
              <a:t>Republiky </a:t>
            </a:r>
            <a:r>
              <a:rPr lang="cs-CZ" sz="3600" b="1" i="1" dirty="0"/>
              <a:t>obou národů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1208640"/>
            <a:ext cx="10515600" cy="54754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dirty="0" smtClean="0"/>
              <a:t>LATINA</a:t>
            </a:r>
          </a:p>
          <a:p>
            <a:pPr marL="0" indent="0">
              <a:buNone/>
            </a:pPr>
            <a:r>
              <a:rPr lang="cs-CZ" dirty="0" smtClean="0"/>
              <a:t>Od počátků písemnictví byla jazykem diplomacie a literatury.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Z </a:t>
            </a:r>
            <a:r>
              <a:rPr lang="cs-CZ" smtClean="0"/>
              <a:t>diplomatických textů </a:t>
            </a:r>
            <a:r>
              <a:rPr lang="cs-CZ" dirty="0" smtClean="0"/>
              <a:t>jsme četli dopisy </a:t>
            </a:r>
            <a:r>
              <a:rPr lang="cs-CZ" dirty="0" err="1" smtClean="0"/>
              <a:t>Mindaugase</a:t>
            </a:r>
            <a:r>
              <a:rPr lang="cs-CZ" dirty="0" smtClean="0"/>
              <a:t> a </a:t>
            </a:r>
            <a:r>
              <a:rPr lang="cs-CZ" dirty="0" err="1" smtClean="0"/>
              <a:t>Gediminase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Z literárních děl lze zmínit traktát </a:t>
            </a:r>
            <a:r>
              <a:rPr lang="cs-CZ" i="1" dirty="0" smtClean="0"/>
              <a:t>De </a:t>
            </a:r>
            <a:r>
              <a:rPr lang="cs-CZ" i="1" dirty="0" err="1" smtClean="0"/>
              <a:t>moribus</a:t>
            </a:r>
            <a:r>
              <a:rPr lang="cs-CZ" i="1" dirty="0" smtClean="0"/>
              <a:t> </a:t>
            </a:r>
            <a:r>
              <a:rPr lang="cs-CZ" i="1" dirty="0" err="1" smtClean="0"/>
              <a:t>Tartarorum</a:t>
            </a:r>
            <a:r>
              <a:rPr lang="cs-CZ" i="1" dirty="0" smtClean="0"/>
              <a:t>, </a:t>
            </a:r>
            <a:r>
              <a:rPr lang="cs-CZ" i="1" dirty="0" err="1" smtClean="0"/>
              <a:t>Litvanorum</a:t>
            </a:r>
            <a:r>
              <a:rPr lang="cs-CZ" i="1" dirty="0" smtClean="0"/>
              <a:t> et </a:t>
            </a:r>
            <a:r>
              <a:rPr lang="cs-CZ" i="1" dirty="0" err="1" smtClean="0"/>
              <a:t>Moschorum</a:t>
            </a:r>
            <a:r>
              <a:rPr lang="cs-CZ" i="1" dirty="0" smtClean="0"/>
              <a:t> </a:t>
            </a:r>
            <a:r>
              <a:rPr lang="cs-CZ" dirty="0" smtClean="0"/>
              <a:t>(O zvycích Tatarů, Litevců a </a:t>
            </a:r>
            <a:r>
              <a:rPr lang="cs-CZ" dirty="0" err="1" smtClean="0"/>
              <a:t>Moschalů</a:t>
            </a:r>
            <a:r>
              <a:rPr lang="cs-CZ" dirty="0" smtClean="0"/>
              <a:t>, 1550) od autora jménem </a:t>
            </a:r>
            <a:r>
              <a:rPr lang="cs-CZ" dirty="0" err="1" smtClean="0"/>
              <a:t>Michalonus</a:t>
            </a:r>
            <a:r>
              <a:rPr lang="cs-CZ" dirty="0" smtClean="0"/>
              <a:t> </a:t>
            </a:r>
            <a:r>
              <a:rPr lang="cs-CZ" dirty="0" err="1" smtClean="0"/>
              <a:t>Lituanaus</a:t>
            </a:r>
            <a:r>
              <a:rPr lang="cs-CZ" dirty="0"/>
              <a:t> </a:t>
            </a:r>
            <a:r>
              <a:rPr lang="cs-CZ" dirty="0" smtClean="0"/>
              <a:t>(tzn. Michal Litevec). 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97669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707755"/>
            <a:ext cx="10515600" cy="7273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smtClean="0"/>
              <a:t>Jazyková diverzita </a:t>
            </a:r>
            <a:r>
              <a:rPr lang="cs-CZ" sz="3600" b="1" i="1" dirty="0" smtClean="0"/>
              <a:t>Litevského velkoknížectví </a:t>
            </a:r>
            <a:r>
              <a:rPr lang="cs-CZ" sz="3600" b="1" dirty="0" smtClean="0"/>
              <a:t>a</a:t>
            </a:r>
            <a:br>
              <a:rPr lang="cs-CZ" sz="3600" b="1" dirty="0" smtClean="0"/>
            </a:br>
            <a:r>
              <a:rPr lang="cs-CZ" sz="3600" b="1" i="1" dirty="0" smtClean="0"/>
              <a:t>Republiky </a:t>
            </a:r>
            <a:r>
              <a:rPr lang="cs-CZ" sz="3600" b="1" i="1" dirty="0"/>
              <a:t>obou národů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1208640"/>
            <a:ext cx="10515600" cy="547549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3200" dirty="0" smtClean="0"/>
              <a:t>LITEVŠTINA</a:t>
            </a:r>
          </a:p>
          <a:p>
            <a:pPr marL="0" indent="0">
              <a:buNone/>
            </a:pPr>
            <a:r>
              <a:rPr lang="cs-CZ" sz="3200" dirty="0" smtClean="0"/>
              <a:t>Středověká litevská elita nekodifikovala litevštinu pro písemné použití: bylo mnohém snadnější použit již existující písemné jazyky latinu, </a:t>
            </a:r>
            <a:r>
              <a:rPr lang="cs-CZ" sz="3200" dirty="0" err="1" smtClean="0"/>
              <a:t>ruténštinu</a:t>
            </a:r>
            <a:r>
              <a:rPr lang="cs-CZ" sz="3200" dirty="0" smtClean="0"/>
              <a:t> resp. polštinu.</a:t>
            </a:r>
          </a:p>
          <a:p>
            <a:pPr marL="0" indent="0">
              <a:buNone/>
            </a:pPr>
            <a:r>
              <a:rPr lang="cs-CZ" sz="3200" dirty="0" smtClean="0"/>
              <a:t>Litevština zůstala tak téměř výlučně jazykem litevských sedláků a existovala především v mluveném projevu. Primární její oblastí je tedy folklor. </a:t>
            </a:r>
          </a:p>
          <a:p>
            <a:pPr marL="0" indent="0">
              <a:buNone/>
            </a:pPr>
            <a:r>
              <a:rPr lang="cs-CZ" sz="3200" dirty="0" smtClean="0"/>
              <a:t>Až od 15. století se vyskytuje v písemné podobě.</a:t>
            </a:r>
          </a:p>
          <a:p>
            <a:pPr marL="0" indent="0">
              <a:buNone/>
            </a:pPr>
            <a:r>
              <a:rPr lang="cs-CZ" sz="3200" dirty="0" smtClean="0"/>
              <a:t>V 16. století přibývá nová jazyková funkce: náboženská.</a:t>
            </a:r>
          </a:p>
          <a:p>
            <a:pPr marL="0" indent="0">
              <a:buNone/>
            </a:pPr>
            <a:r>
              <a:rPr lang="cs-CZ" sz="3200" dirty="0" smtClean="0"/>
              <a:t>V 18. st. se objevují významnější literární světská díla.</a:t>
            </a:r>
          </a:p>
          <a:p>
            <a:pPr marL="0" indent="0">
              <a:buNone/>
            </a:pPr>
            <a:r>
              <a:rPr lang="cs-CZ" sz="3200" dirty="0" smtClean="0"/>
              <a:t>Až v 19. století vzniká odborná, tzn. vědecká litevština.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3268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5584" y="344073"/>
            <a:ext cx="10515600" cy="7273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smtClean="0"/>
              <a:t>Náboženská diverzita </a:t>
            </a:r>
            <a:r>
              <a:rPr lang="cs-CZ" sz="3600" b="1" i="1" dirty="0" smtClean="0"/>
              <a:t>Litevského velkoknížectví </a:t>
            </a:r>
            <a:r>
              <a:rPr lang="cs-CZ" sz="3600" b="1" dirty="0" smtClean="0"/>
              <a:t>a</a:t>
            </a:r>
            <a:br>
              <a:rPr lang="cs-CZ" sz="3600" b="1" dirty="0" smtClean="0"/>
            </a:br>
            <a:r>
              <a:rPr lang="cs-CZ" sz="3600" b="1" i="1" dirty="0" smtClean="0"/>
              <a:t>Republiky </a:t>
            </a:r>
            <a:r>
              <a:rPr lang="cs-CZ" sz="3600" b="1" i="1" dirty="0"/>
              <a:t>obou národů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1208640"/>
            <a:ext cx="10515600" cy="5475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 smtClean="0"/>
              <a:t>Středověk: Litva je </a:t>
            </a:r>
            <a:r>
              <a:rPr lang="cs-CZ" sz="3200" b="1" dirty="0" smtClean="0"/>
              <a:t>pohanský</a:t>
            </a:r>
            <a:r>
              <a:rPr lang="cs-CZ" sz="3200" dirty="0" smtClean="0"/>
              <a:t> stát. Původní náboženství je velmi vitální až do 17 století.</a:t>
            </a:r>
          </a:p>
          <a:p>
            <a:pPr marL="0" indent="0">
              <a:buNone/>
            </a:pPr>
            <a:r>
              <a:rPr lang="cs-CZ" sz="3200" dirty="0" smtClean="0"/>
              <a:t>Litevský panovník přejímá </a:t>
            </a:r>
            <a:r>
              <a:rPr lang="cs-CZ" sz="3200" b="1" dirty="0" smtClean="0"/>
              <a:t>katolicismus </a:t>
            </a:r>
            <a:r>
              <a:rPr lang="cs-CZ" sz="3200" dirty="0" smtClean="0"/>
              <a:t>roku 1386.</a:t>
            </a:r>
          </a:p>
          <a:p>
            <a:pPr marL="0" indent="0">
              <a:buNone/>
            </a:pPr>
            <a:r>
              <a:rPr lang="cs-CZ" sz="3200" dirty="0" smtClean="0"/>
              <a:t>Dílčí knížata však již od 14. století hojně přejímali </a:t>
            </a:r>
            <a:r>
              <a:rPr lang="cs-CZ" sz="3200" b="1" dirty="0" smtClean="0"/>
              <a:t>byzantský ritus </a:t>
            </a:r>
            <a:r>
              <a:rPr lang="cs-CZ" sz="3200" dirty="0" smtClean="0"/>
              <a:t>(později pravoslaví). </a:t>
            </a:r>
          </a:p>
          <a:p>
            <a:pPr marL="0" indent="0">
              <a:buNone/>
            </a:pPr>
            <a:r>
              <a:rPr lang="cs-CZ" sz="3200" dirty="0" smtClean="0"/>
              <a:t>V 16. století z Pruska a Livonska se šíří </a:t>
            </a:r>
            <a:r>
              <a:rPr lang="cs-CZ" sz="3200" b="1" dirty="0" smtClean="0"/>
              <a:t>luteránství</a:t>
            </a:r>
            <a:r>
              <a:rPr lang="cs-CZ" sz="3200" dirty="0" smtClean="0"/>
              <a:t>.</a:t>
            </a:r>
          </a:p>
          <a:p>
            <a:pPr marL="0" indent="0">
              <a:buNone/>
            </a:pPr>
            <a:r>
              <a:rPr lang="cs-CZ" sz="3200" dirty="0" smtClean="0"/>
              <a:t>V téže době na území Litvy začínají působit </a:t>
            </a:r>
            <a:r>
              <a:rPr lang="cs-CZ" sz="3200" b="1" dirty="0" smtClean="0"/>
              <a:t>kalvinisté </a:t>
            </a:r>
            <a:r>
              <a:rPr lang="cs-CZ" sz="3200" dirty="0" smtClean="0"/>
              <a:t>(</a:t>
            </a:r>
            <a:r>
              <a:rPr lang="cs-CZ" sz="3200" dirty="0" smtClean="0"/>
              <a:t>díky</a:t>
            </a:r>
            <a:r>
              <a:rPr lang="de-DE" sz="3200" dirty="0" smtClean="0"/>
              <a:t> </a:t>
            </a:r>
            <a:r>
              <a:rPr lang="de-DE" sz="3200" dirty="0" err="1" smtClean="0"/>
              <a:t>podpo</a:t>
            </a:r>
            <a:r>
              <a:rPr lang="cs-CZ" sz="3200" dirty="0" err="1" smtClean="0"/>
              <a:t>ře</a:t>
            </a:r>
            <a:r>
              <a:rPr lang="cs-CZ" sz="3200" dirty="0" smtClean="0"/>
              <a:t> rodu </a:t>
            </a:r>
            <a:r>
              <a:rPr lang="cs-CZ" sz="3200" smtClean="0"/>
              <a:t>Radivilů)</a:t>
            </a:r>
            <a:endParaRPr lang="cs-CZ" sz="3200" dirty="0" smtClean="0"/>
          </a:p>
          <a:p>
            <a:pPr marL="0" indent="0">
              <a:buNone/>
            </a:pPr>
            <a:r>
              <a:rPr lang="cs-CZ" sz="3200" dirty="0" smtClean="0"/>
              <a:t>Početná židovská komunita praktikuje </a:t>
            </a:r>
            <a:r>
              <a:rPr lang="cs-CZ" sz="3200" b="1" dirty="0" smtClean="0"/>
              <a:t>judaismus</a:t>
            </a:r>
            <a:r>
              <a:rPr lang="cs-CZ" sz="3200" dirty="0" smtClean="0"/>
              <a:t>.</a:t>
            </a:r>
          </a:p>
          <a:p>
            <a:pPr marL="0" indent="0">
              <a:buNone/>
            </a:pPr>
            <a:r>
              <a:rPr lang="cs-CZ" sz="3200" dirty="0" err="1" smtClean="0"/>
              <a:t>Karaimové</a:t>
            </a:r>
            <a:r>
              <a:rPr lang="cs-CZ" sz="3200" dirty="0" smtClean="0"/>
              <a:t> a </a:t>
            </a:r>
            <a:r>
              <a:rPr lang="cs-CZ" sz="3200" b="1" dirty="0" smtClean="0"/>
              <a:t>islám</a:t>
            </a:r>
            <a:r>
              <a:rPr lang="cs-CZ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384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707755"/>
            <a:ext cx="10515600" cy="7273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smtClean="0"/>
              <a:t>Jazyková diverzita </a:t>
            </a:r>
            <a:r>
              <a:rPr lang="cs-CZ" sz="3600" b="1" i="1" dirty="0" smtClean="0"/>
              <a:t>Litevského velkoknížectví </a:t>
            </a:r>
            <a:r>
              <a:rPr lang="cs-CZ" sz="3600" b="1" dirty="0" smtClean="0"/>
              <a:t>a</a:t>
            </a:r>
            <a:br>
              <a:rPr lang="cs-CZ" sz="3600" b="1" dirty="0" smtClean="0"/>
            </a:br>
            <a:r>
              <a:rPr lang="cs-CZ" sz="3600" b="1" i="1" dirty="0" smtClean="0"/>
              <a:t>Republiky </a:t>
            </a:r>
            <a:r>
              <a:rPr lang="cs-CZ" sz="3600" b="1" i="1" dirty="0"/>
              <a:t>obou národů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029" y="1189030"/>
            <a:ext cx="7036882" cy="551691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8156865" y="1435119"/>
            <a:ext cx="362297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Litevština</a:t>
            </a:r>
          </a:p>
          <a:p>
            <a:endParaRPr lang="cs-CZ" sz="4000" dirty="0"/>
          </a:p>
          <a:p>
            <a:r>
              <a:rPr lang="cs-CZ" sz="4000" dirty="0" err="1" smtClean="0"/>
              <a:t>Ruténština</a:t>
            </a:r>
            <a:endParaRPr lang="cs-CZ" sz="4000" dirty="0" smtClean="0"/>
          </a:p>
          <a:p>
            <a:endParaRPr lang="cs-CZ" sz="4000" dirty="0"/>
          </a:p>
          <a:p>
            <a:r>
              <a:rPr lang="cs-CZ" sz="4000" dirty="0" smtClean="0"/>
              <a:t>Polština</a:t>
            </a:r>
          </a:p>
          <a:p>
            <a:endParaRPr lang="cs-CZ" sz="4000" dirty="0"/>
          </a:p>
          <a:p>
            <a:r>
              <a:rPr lang="cs-CZ" sz="4000" dirty="0" smtClean="0"/>
              <a:t>Latina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49301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707755"/>
            <a:ext cx="10515600" cy="7273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smtClean="0"/>
              <a:t>Jazyková diverzita </a:t>
            </a:r>
            <a:r>
              <a:rPr lang="cs-CZ" sz="3600" b="1" i="1" dirty="0" smtClean="0"/>
              <a:t>Litevského velkoknížectví </a:t>
            </a:r>
            <a:r>
              <a:rPr lang="cs-CZ" sz="3600" b="1" dirty="0" smtClean="0"/>
              <a:t>a</a:t>
            </a:r>
            <a:br>
              <a:rPr lang="cs-CZ" sz="3600" b="1" dirty="0" smtClean="0"/>
            </a:br>
            <a:r>
              <a:rPr lang="cs-CZ" sz="3600" b="1" i="1" dirty="0" smtClean="0"/>
              <a:t>Republiky </a:t>
            </a:r>
            <a:r>
              <a:rPr lang="cs-CZ" sz="3600" b="1" i="1" dirty="0"/>
              <a:t>obou národů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029" y="1189030"/>
            <a:ext cx="7036882" cy="551691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7250807" y="1208641"/>
            <a:ext cx="476284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i="1" dirty="0" err="1" smtClean="0"/>
              <a:t>Ruténština</a:t>
            </a:r>
            <a:r>
              <a:rPr lang="cs-CZ" sz="4000" dirty="0" smtClean="0"/>
              <a:t>, také</a:t>
            </a:r>
          </a:p>
          <a:p>
            <a:pPr algn="ctr"/>
            <a:r>
              <a:rPr lang="cs-CZ" sz="2800" dirty="0" err="1" smtClean="0"/>
              <a:t>Staroběloruština</a:t>
            </a:r>
            <a:endParaRPr lang="cs-CZ" sz="2800" dirty="0" smtClean="0"/>
          </a:p>
          <a:p>
            <a:pPr algn="ctr"/>
            <a:r>
              <a:rPr lang="cs-CZ" sz="2800" dirty="0" err="1" smtClean="0"/>
              <a:t>Staroukrainština</a:t>
            </a:r>
            <a:endParaRPr lang="cs-CZ" sz="2800" dirty="0" smtClean="0"/>
          </a:p>
          <a:p>
            <a:pPr algn="ctr"/>
            <a:r>
              <a:rPr lang="cs-CZ" sz="2800" dirty="0" err="1" smtClean="0"/>
              <a:t>Rusinský</a:t>
            </a:r>
            <a:r>
              <a:rPr lang="cs-CZ" sz="2800" dirty="0" smtClean="0"/>
              <a:t> jazyk </a:t>
            </a:r>
            <a:r>
              <a:rPr lang="cs-CZ" sz="2800" dirty="0"/>
              <a:t>(</a:t>
            </a:r>
            <a:r>
              <a:rPr lang="cs-CZ" sz="2800" dirty="0" smtClean="0"/>
              <a:t>aj.)</a:t>
            </a:r>
          </a:p>
          <a:p>
            <a:endParaRPr lang="cs-CZ" sz="2800" dirty="0"/>
          </a:p>
          <a:p>
            <a:r>
              <a:rPr lang="cs-CZ" sz="3600" dirty="0" smtClean="0"/>
              <a:t>Byl to úřední jazyk Litevského </a:t>
            </a:r>
            <a:r>
              <a:rPr lang="cs-CZ" sz="3600" dirty="0" err="1" smtClean="0"/>
              <a:t>velkokní-žectví</a:t>
            </a:r>
            <a:r>
              <a:rPr lang="cs-CZ" sz="3600" dirty="0" smtClean="0"/>
              <a:t>. </a:t>
            </a:r>
            <a:r>
              <a:rPr lang="cs-CZ" sz="2800" dirty="0" smtClean="0"/>
              <a:t>V této funkci fungoval cca od 14. do 17 st. Potom ustoupil před polštinou.</a:t>
            </a:r>
          </a:p>
          <a:p>
            <a:endParaRPr lang="cs-CZ" sz="3600" dirty="0"/>
          </a:p>
          <a:p>
            <a:endParaRPr lang="cs-CZ" sz="3600" dirty="0" smtClean="0"/>
          </a:p>
          <a:p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381183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707755"/>
            <a:ext cx="10515600" cy="7273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smtClean="0"/>
              <a:t>Jazyková diverzita </a:t>
            </a:r>
            <a:r>
              <a:rPr lang="cs-CZ" sz="3600" b="1" i="1" dirty="0" smtClean="0"/>
              <a:t>Litevského velkoknížectví </a:t>
            </a:r>
            <a:r>
              <a:rPr lang="cs-CZ" sz="3600" b="1" dirty="0" smtClean="0"/>
              <a:t>a</a:t>
            </a:r>
            <a:br>
              <a:rPr lang="cs-CZ" sz="3600" b="1" dirty="0" smtClean="0"/>
            </a:br>
            <a:r>
              <a:rPr lang="cs-CZ" sz="3600" b="1" i="1" dirty="0" smtClean="0"/>
              <a:t>Republiky </a:t>
            </a:r>
            <a:r>
              <a:rPr lang="cs-CZ" sz="3600" b="1" i="1" dirty="0"/>
              <a:t>obou národů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b="1" dirty="0" smtClean="0"/>
              <a:t>Nejdůležitější </a:t>
            </a:r>
            <a:r>
              <a:rPr lang="cs-CZ" b="1" dirty="0" err="1" smtClean="0"/>
              <a:t>ruténské</a:t>
            </a:r>
            <a:r>
              <a:rPr lang="cs-CZ" b="1" dirty="0" smtClean="0"/>
              <a:t> texty:</a:t>
            </a:r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i="1" dirty="0" smtClean="0"/>
              <a:t>Litevské statuty </a:t>
            </a:r>
            <a:r>
              <a:rPr lang="cs-CZ" dirty="0" smtClean="0"/>
              <a:t>(</a:t>
            </a:r>
            <a:r>
              <a:rPr lang="cs-CZ" b="1" dirty="0" smtClean="0"/>
              <a:t>1.</a:t>
            </a:r>
            <a:r>
              <a:rPr lang="cs-CZ" dirty="0" smtClean="0"/>
              <a:t> </a:t>
            </a:r>
            <a:r>
              <a:rPr lang="cs-CZ" i="1" dirty="0" smtClean="0"/>
              <a:t>1529</a:t>
            </a:r>
            <a:r>
              <a:rPr lang="cs-CZ" dirty="0" smtClean="0"/>
              <a:t>, </a:t>
            </a:r>
            <a:r>
              <a:rPr lang="cs-CZ" b="1" dirty="0" smtClean="0"/>
              <a:t>2.</a:t>
            </a:r>
            <a:r>
              <a:rPr lang="cs-CZ" dirty="0" smtClean="0"/>
              <a:t> </a:t>
            </a:r>
            <a:r>
              <a:rPr lang="cs-CZ" i="1" dirty="0" smtClean="0"/>
              <a:t>1566</a:t>
            </a:r>
            <a:r>
              <a:rPr lang="cs-CZ" dirty="0" smtClean="0"/>
              <a:t>, </a:t>
            </a:r>
            <a:r>
              <a:rPr lang="cs-CZ" b="1" dirty="0" smtClean="0"/>
              <a:t>3.</a:t>
            </a:r>
            <a:r>
              <a:rPr lang="cs-CZ" dirty="0" smtClean="0"/>
              <a:t> </a:t>
            </a:r>
            <a:r>
              <a:rPr lang="cs-CZ" i="1" dirty="0" smtClean="0"/>
              <a:t>1588</a:t>
            </a:r>
            <a:r>
              <a:rPr lang="cs-CZ" dirty="0" smtClean="0"/>
              <a:t>)</a:t>
            </a:r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i="1" dirty="0" smtClean="0"/>
              <a:t>Litevská metrika</a:t>
            </a:r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i="1" dirty="0" smtClean="0"/>
              <a:t>Knižní produkce Františka </a:t>
            </a:r>
            <a:r>
              <a:rPr lang="cs-CZ" i="1" dirty="0" err="1" smtClean="0"/>
              <a:t>Skaryny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76403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707755"/>
            <a:ext cx="10515600" cy="7273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smtClean="0"/>
              <a:t>Jazyková diverzita </a:t>
            </a:r>
            <a:r>
              <a:rPr lang="cs-CZ" sz="3600" b="1" i="1" dirty="0" smtClean="0"/>
              <a:t>Litevského velkoknížectví </a:t>
            </a:r>
            <a:r>
              <a:rPr lang="cs-CZ" sz="3600" b="1" dirty="0" smtClean="0"/>
              <a:t>a</a:t>
            </a:r>
            <a:br>
              <a:rPr lang="cs-CZ" sz="3600" b="1" dirty="0" smtClean="0"/>
            </a:br>
            <a:r>
              <a:rPr lang="cs-CZ" sz="3600" b="1" i="1" dirty="0" smtClean="0"/>
              <a:t>Republiky </a:t>
            </a:r>
            <a:r>
              <a:rPr lang="cs-CZ" sz="3600" b="1" i="1" dirty="0"/>
              <a:t>obou národů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 smtClean="0"/>
              <a:t>Litevské statuty </a:t>
            </a:r>
            <a:r>
              <a:rPr lang="cs-CZ" dirty="0" smtClean="0"/>
              <a:t>byly právní kodexy Litevského velkoknížectví. Sjednocovaly v sobě prvky z různých oblastí práva:</a:t>
            </a:r>
          </a:p>
          <a:p>
            <a:pPr>
              <a:buFontTx/>
              <a:buChar char="-"/>
            </a:pPr>
            <a:r>
              <a:rPr lang="cs-CZ" dirty="0" smtClean="0"/>
              <a:t>Ústavní právo (kdo a jak vládne, kdo vydává a potvrzuje zákony, na koho se zákony vztahují apod.). </a:t>
            </a:r>
          </a:p>
          <a:p>
            <a:pPr>
              <a:buFontTx/>
              <a:buChar char="-"/>
            </a:pPr>
            <a:r>
              <a:rPr lang="cs-CZ" dirty="0" smtClean="0"/>
              <a:t>Trestní právo (definují druhy zločinu jako krádež, vražda, podvod apod. a uvádí předepsanou výši trestu)</a:t>
            </a:r>
          </a:p>
          <a:p>
            <a:pPr>
              <a:buFontTx/>
              <a:buChar char="-"/>
            </a:pPr>
            <a:r>
              <a:rPr lang="cs-CZ" dirty="0" smtClean="0"/>
              <a:t>Majetkové právo (řeší právní postupy při dědictví, sňatkách, rozvodech, obchodu apod.</a:t>
            </a:r>
            <a:r>
              <a:rPr lang="lt-LT" dirty="0"/>
              <a:t>)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(a další právní aspekty)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47399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707755"/>
            <a:ext cx="10515600" cy="7273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smtClean="0"/>
              <a:t>Jazyková diverzita </a:t>
            </a:r>
            <a:r>
              <a:rPr lang="cs-CZ" sz="3600" b="1" i="1" dirty="0" smtClean="0"/>
              <a:t>Litevského velkoknížectví </a:t>
            </a:r>
            <a:r>
              <a:rPr lang="cs-CZ" sz="3600" b="1" dirty="0" smtClean="0"/>
              <a:t>a</a:t>
            </a:r>
            <a:br>
              <a:rPr lang="cs-CZ" sz="3600" b="1" dirty="0" smtClean="0"/>
            </a:br>
            <a:r>
              <a:rPr lang="cs-CZ" sz="3600" b="1" i="1" dirty="0" smtClean="0"/>
              <a:t>Republiky </a:t>
            </a:r>
            <a:r>
              <a:rPr lang="cs-CZ" sz="3600" b="1" i="1" dirty="0"/>
              <a:t>obou národů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Úryvky z </a:t>
            </a:r>
            <a:r>
              <a:rPr lang="cs-CZ" i="1" dirty="0" smtClean="0"/>
              <a:t>Prvního Litevského statutu:</a:t>
            </a:r>
            <a:endParaRPr lang="cs-CZ" sz="3200" i="1" dirty="0" smtClean="0"/>
          </a:p>
          <a:p>
            <a:pPr marL="0" indent="0">
              <a:buNone/>
            </a:pPr>
            <a:r>
              <a:rPr lang="cs-CZ" sz="3200" b="1" dirty="0" smtClean="0"/>
              <a:t>„O vojenské službě“</a:t>
            </a:r>
            <a:r>
              <a:rPr lang="cs-CZ" sz="3200" dirty="0" smtClean="0"/>
              <a:t>:</a:t>
            </a:r>
            <a:r>
              <a:rPr lang="cs-CZ" sz="3200" i="1" dirty="0" smtClean="0"/>
              <a:t> </a:t>
            </a:r>
            <a:r>
              <a:rPr lang="cs-CZ" sz="3200" dirty="0" smtClean="0"/>
              <a:t>Pokud některý z našich poddaných bude </a:t>
            </a:r>
            <a:r>
              <a:rPr lang="cs-CZ" sz="3200" dirty="0"/>
              <a:t>námi (tzn. </a:t>
            </a:r>
            <a:r>
              <a:rPr lang="cs-CZ" sz="3200" dirty="0" smtClean="0"/>
              <a:t>Králem) </a:t>
            </a:r>
            <a:r>
              <a:rPr lang="cs-CZ" sz="3200" dirty="0"/>
              <a:t>nebo našim hejtmanem </a:t>
            </a:r>
            <a:r>
              <a:rPr lang="cs-CZ" sz="3200" dirty="0" smtClean="0"/>
              <a:t>v době války vyslán na stráž proti našemu nepříteli a kdyby dotyčný tuto stráž náležitě nekonal nebo by se nedostavil tam, kam byl vyslán, a odešel by nebo opustil stráž, aniž by se dočkal střídání, a kdyby nám z toho vznikla škoda na lidech nebo na jízdě, pak každý takový přichází o majetek a hlavu; kterýžto trest si ponecháváme pro svou královskou milost.</a:t>
            </a:r>
            <a:r>
              <a:rPr lang="cs-CZ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193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707755"/>
            <a:ext cx="10515600" cy="7273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smtClean="0"/>
              <a:t>Jazyková diverzita </a:t>
            </a:r>
            <a:r>
              <a:rPr lang="cs-CZ" sz="3600" b="1" i="1" dirty="0" smtClean="0"/>
              <a:t>Litevského velkoknížectví </a:t>
            </a:r>
            <a:r>
              <a:rPr lang="cs-CZ" sz="3600" b="1" dirty="0" smtClean="0"/>
              <a:t>a</a:t>
            </a:r>
            <a:br>
              <a:rPr lang="cs-CZ" sz="3600" b="1" dirty="0" smtClean="0"/>
            </a:br>
            <a:r>
              <a:rPr lang="cs-CZ" sz="3600" b="1" i="1" dirty="0" smtClean="0"/>
              <a:t>Republiky </a:t>
            </a:r>
            <a:r>
              <a:rPr lang="cs-CZ" sz="3600" b="1" i="1" dirty="0"/>
              <a:t>obou národů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1208640"/>
            <a:ext cx="10515600" cy="5475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Úryvky z </a:t>
            </a:r>
            <a:r>
              <a:rPr lang="cs-CZ" i="1" dirty="0"/>
              <a:t>Prvního</a:t>
            </a:r>
            <a:r>
              <a:rPr lang="cs-CZ" i="1" dirty="0" smtClean="0"/>
              <a:t> Litevského statutu:</a:t>
            </a:r>
            <a:endParaRPr lang="cs-CZ" sz="3200" i="1" dirty="0" smtClean="0"/>
          </a:p>
          <a:p>
            <a:pPr marL="0" indent="0">
              <a:buNone/>
            </a:pPr>
            <a:r>
              <a:rPr lang="cs-CZ" sz="3200" b="1" dirty="0" smtClean="0"/>
              <a:t>„O provdání dívek“</a:t>
            </a:r>
            <a:r>
              <a:rPr lang="cs-CZ" sz="3200" dirty="0" smtClean="0"/>
              <a:t>: Také stanovujeme, že pokud nějaký otec nebo matka zemřou a dceru svou ještě za života provdají, ale další ještě si nechají doma, pak těm dalším dcerám musí dát stejné věno jako té provdané. A kdyby nestihli dcery provdat, ale pouze jim věno zapsali, pak musí být provdány tak, jak jim to otec z matkou zapsali. A kdyby žádné věno nedali ani nezapsali, pak musí soudce ocenit jejich majetek a jednu čtvrtinu těch peněz dát dceři jako věno, i kdyby bylo v rodině hodně synů a dcera pouze jedna. Také kdyby byl jeden syn a vícero dcer, pak se ta čtvrtina </a:t>
            </a:r>
            <a:r>
              <a:rPr lang="cs-CZ" sz="3200" dirty="0"/>
              <a:t>musí </a:t>
            </a:r>
            <a:r>
              <a:rPr lang="cs-CZ" sz="3200" dirty="0" smtClean="0"/>
              <a:t>rozdělit rovným dílem mezi sestrami na věno.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2855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707755"/>
            <a:ext cx="10515600" cy="7273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smtClean="0"/>
              <a:t>Jazyková diverzita </a:t>
            </a:r>
            <a:r>
              <a:rPr lang="cs-CZ" sz="3600" b="1" i="1" dirty="0" smtClean="0"/>
              <a:t>Litevského velkoknížectví </a:t>
            </a:r>
            <a:r>
              <a:rPr lang="cs-CZ" sz="3600" b="1" dirty="0" smtClean="0"/>
              <a:t>a</a:t>
            </a:r>
            <a:br>
              <a:rPr lang="cs-CZ" sz="3600" b="1" dirty="0" smtClean="0"/>
            </a:br>
            <a:r>
              <a:rPr lang="cs-CZ" sz="3600" b="1" i="1" dirty="0" smtClean="0"/>
              <a:t>Republiky </a:t>
            </a:r>
            <a:r>
              <a:rPr lang="cs-CZ" sz="3600" b="1" i="1" dirty="0"/>
              <a:t>obou národů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1208640"/>
            <a:ext cx="10515600" cy="5475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Úryvky z </a:t>
            </a:r>
            <a:r>
              <a:rPr lang="cs-CZ" i="1" dirty="0"/>
              <a:t>Prvního</a:t>
            </a:r>
            <a:r>
              <a:rPr lang="cs-CZ" i="1" dirty="0" smtClean="0"/>
              <a:t> Litevského statutu:</a:t>
            </a:r>
            <a:endParaRPr lang="cs-CZ" sz="3200" i="1" dirty="0" smtClean="0"/>
          </a:p>
          <a:p>
            <a:pPr marL="0" indent="0">
              <a:buNone/>
            </a:pPr>
            <a:endParaRPr lang="cs-CZ" sz="3200" b="1" dirty="0" smtClean="0"/>
          </a:p>
          <a:p>
            <a:pPr marL="0" indent="0">
              <a:buNone/>
            </a:pPr>
            <a:r>
              <a:rPr lang="cs-CZ" sz="3200" b="1" dirty="0" smtClean="0"/>
              <a:t>„O krádežích“</a:t>
            </a:r>
            <a:r>
              <a:rPr lang="cs-CZ" sz="3200" dirty="0" smtClean="0"/>
              <a:t>: Pokud někdo z chasy v okolí krade a je přitom chycen </a:t>
            </a:r>
            <a:r>
              <a:rPr lang="lt-LT" sz="3200" dirty="0" smtClean="0"/>
              <a:t>s </a:t>
            </a:r>
            <a:r>
              <a:rPr lang="cs-CZ" sz="3200" dirty="0" smtClean="0"/>
              <a:t>doličným předmětem, jež má cenu půl rublu grošů, pak takový člověk musí být potrestán jako zloděj. Pokud předmět doličný nestojí půl rublu, pak se má škoda uhradit z jeho stáda anebo dotyčný musí ten předmět vrátit a bude potrestán karabáčem. A kdyby jej chytili podruhé s doličným předmětem, i kdyby ten neměl cenu ani deseti grošů, pak už musí jít na šibenici. 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49791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707755"/>
            <a:ext cx="10515600" cy="7273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smtClean="0"/>
              <a:t>Jazyková diverzita </a:t>
            </a:r>
            <a:r>
              <a:rPr lang="cs-CZ" sz="3600" b="1" i="1" dirty="0" smtClean="0"/>
              <a:t>Litevského velkoknížectví </a:t>
            </a:r>
            <a:r>
              <a:rPr lang="cs-CZ" sz="3600" b="1" dirty="0" smtClean="0"/>
              <a:t>a</a:t>
            </a:r>
            <a:br>
              <a:rPr lang="cs-CZ" sz="3600" b="1" dirty="0" smtClean="0"/>
            </a:br>
            <a:r>
              <a:rPr lang="cs-CZ" sz="3600" b="1" i="1" dirty="0" smtClean="0"/>
              <a:t>Republiky </a:t>
            </a:r>
            <a:r>
              <a:rPr lang="cs-CZ" sz="3600" b="1" i="1" dirty="0"/>
              <a:t>obou národů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1300766"/>
            <a:ext cx="10515600" cy="52545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 smtClean="0"/>
              <a:t>Litevské statuty </a:t>
            </a:r>
            <a:r>
              <a:rPr lang="cs-CZ" dirty="0" smtClean="0"/>
              <a:t>vyšly v tří redakcích:</a:t>
            </a:r>
          </a:p>
          <a:p>
            <a:pPr marL="514350" indent="-514350">
              <a:buAutoNum type="arabicPeriod"/>
            </a:pPr>
            <a:r>
              <a:rPr lang="cs-CZ" dirty="0" smtClean="0"/>
              <a:t>1529</a:t>
            </a:r>
          </a:p>
          <a:p>
            <a:pPr marL="514350" indent="-514350">
              <a:buAutoNum type="arabicPeriod"/>
            </a:pPr>
            <a:r>
              <a:rPr lang="cs-CZ" dirty="0" smtClean="0"/>
              <a:t>1564</a:t>
            </a:r>
          </a:p>
          <a:p>
            <a:pPr marL="514350" indent="-514350">
              <a:buAutoNum type="arabicPeriod"/>
            </a:pPr>
            <a:r>
              <a:rPr lang="cs-CZ" dirty="0" smtClean="0"/>
              <a:t>1588</a:t>
            </a:r>
          </a:p>
          <a:p>
            <a:pPr marL="0" indent="0">
              <a:buNone/>
            </a:pPr>
            <a:r>
              <a:rPr lang="cs-CZ" dirty="0" smtClean="0"/>
              <a:t>Lišily se pravomocemi, které stanovili pro krále, největší šlechtu (tzv. </a:t>
            </a:r>
            <a:r>
              <a:rPr lang="cs-CZ" dirty="0" err="1" smtClean="0"/>
              <a:t>magnáctvo</a:t>
            </a:r>
            <a:r>
              <a:rPr lang="cs-CZ" dirty="0" smtClean="0"/>
              <a:t>) a drobnou šlechtu. Zavedli princip jednohlasnosti: žádné královské usnesení nebude platné bez jednohlasného souhlasu šlechty.</a:t>
            </a:r>
          </a:p>
          <a:p>
            <a:pPr marL="0" indent="0">
              <a:buNone/>
            </a:pPr>
            <a:r>
              <a:rPr lang="cs-CZ" dirty="0" smtClean="0"/>
              <a:t>Litevské statuty tvořili státotvorní základ Litevského velkoknížectví: tento stát byl přímo těmi to kodexy „definován“: Velkoknížectví je tam, kde platí </a:t>
            </a:r>
            <a:r>
              <a:rPr lang="cs-CZ" i="1" dirty="0" smtClean="0"/>
              <a:t>Statuta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Definitivně byly zrušeny až roku 1840 z usnesení ruského cara.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86625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1131</Words>
  <Application>Microsoft Office PowerPoint</Application>
  <PresentationFormat>Širokoúhlá obrazovka</PresentationFormat>
  <Paragraphs>98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Motiv Office</vt:lpstr>
      <vt:lpstr>Jazyková diverzita Litevského velkoknížectví a Republiky obou národů </vt:lpstr>
      <vt:lpstr>Jazyková diverzita Litevského velkoknížectví a Republiky obou národů </vt:lpstr>
      <vt:lpstr>Jazyková diverzita Litevského velkoknížectví a Republiky obou národů </vt:lpstr>
      <vt:lpstr>Jazyková diverzita Litevského velkoknížectví a Republiky obou národů </vt:lpstr>
      <vt:lpstr>Jazyková diverzita Litevského velkoknížectví a Republiky obou národů </vt:lpstr>
      <vt:lpstr>Jazyková diverzita Litevského velkoknížectví a Republiky obou národů </vt:lpstr>
      <vt:lpstr>Jazyková diverzita Litevského velkoknížectví a Republiky obou národů </vt:lpstr>
      <vt:lpstr>Jazyková diverzita Litevského velkoknížectví a Republiky obou národů </vt:lpstr>
      <vt:lpstr>Jazyková diverzita Litevského velkoknížectví a Republiky obou národů </vt:lpstr>
      <vt:lpstr>Litevská Metrika</vt:lpstr>
      <vt:lpstr>Ruténská knižní produkce Františka Skaryny </vt:lpstr>
      <vt:lpstr>Ruténská knižní produkce Františka Skaryny </vt:lpstr>
      <vt:lpstr>Ruténská knižní produkce Františka Skaryny </vt:lpstr>
      <vt:lpstr>Jazyková diverzita Litevského velkoknížectví a Republiky obou národů </vt:lpstr>
      <vt:lpstr>Jazyková diverzita Litevského velkoknížectví a Republiky obou národů </vt:lpstr>
      <vt:lpstr>Jazyková diverzita Litevského velkoknížectví a Republiky obou národů </vt:lpstr>
      <vt:lpstr>Jazyková diverzita Litevského velkoknížectví a Republiky obou národů </vt:lpstr>
      <vt:lpstr>Náboženská diverzita Litevského velkoknížectví a Republiky obou národů </vt:lpstr>
    </vt:vector>
  </TitlesOfParts>
  <Company>FFMU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Vaidas Šeferis</dc:creator>
  <cp:lastModifiedBy>Vaidas Šeferis</cp:lastModifiedBy>
  <cp:revision>121</cp:revision>
  <dcterms:created xsi:type="dcterms:W3CDTF">2017-04-02T07:56:29Z</dcterms:created>
  <dcterms:modified xsi:type="dcterms:W3CDTF">2019-11-20T19:41:11Z</dcterms:modified>
</cp:coreProperties>
</file>