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91" r:id="rId9"/>
    <p:sldId id="269" r:id="rId10"/>
    <p:sldId id="270" r:id="rId11"/>
    <p:sldId id="271" r:id="rId12"/>
    <p:sldId id="272" r:id="rId13"/>
    <p:sldId id="273" r:id="rId14"/>
    <p:sldId id="289" r:id="rId15"/>
    <p:sldId id="274" r:id="rId16"/>
    <p:sldId id="275" r:id="rId17"/>
    <p:sldId id="298" r:id="rId18"/>
    <p:sldId id="265" r:id="rId19"/>
    <p:sldId id="261" r:id="rId20"/>
    <p:sldId id="268" r:id="rId21"/>
    <p:sldId id="262" r:id="rId22"/>
    <p:sldId id="263" r:id="rId23"/>
    <p:sldId id="297" r:id="rId24"/>
    <p:sldId id="276" r:id="rId25"/>
    <p:sldId id="283" r:id="rId26"/>
    <p:sldId id="277" r:id="rId27"/>
    <p:sldId id="278" r:id="rId28"/>
    <p:sldId id="286" r:id="rId29"/>
    <p:sldId id="279" r:id="rId30"/>
    <p:sldId id="299" r:id="rId31"/>
    <p:sldId id="280" r:id="rId32"/>
    <p:sldId id="293" r:id="rId33"/>
    <p:sldId id="281" r:id="rId34"/>
    <p:sldId id="284" r:id="rId35"/>
    <p:sldId id="294" r:id="rId36"/>
    <p:sldId id="282" r:id="rId37"/>
    <p:sldId id="285" r:id="rId38"/>
    <p:sldId id="292" r:id="rId39"/>
    <p:sldId id="296" r:id="rId40"/>
    <p:sldId id="290" r:id="rId41"/>
    <p:sldId id="287" r:id="rId4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EE7A-D39B-4E08-879B-F4B24AF30453}" type="datetimeFigureOut">
              <a:rPr lang="sk-SK" smtClean="0"/>
              <a:pPr/>
              <a:t>5.11.2018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B47B-9854-4FA9-BFD7-209909BB77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EE7A-D39B-4E08-879B-F4B24AF30453}" type="datetimeFigureOut">
              <a:rPr lang="sk-SK" smtClean="0"/>
              <a:pPr/>
              <a:t>5.11.2018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B47B-9854-4FA9-BFD7-209909BB77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EE7A-D39B-4E08-879B-F4B24AF30453}" type="datetimeFigureOut">
              <a:rPr lang="sk-SK" smtClean="0"/>
              <a:pPr/>
              <a:t>5.11.2018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B47B-9854-4FA9-BFD7-209909BB77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EE7A-D39B-4E08-879B-F4B24AF30453}" type="datetimeFigureOut">
              <a:rPr lang="sk-SK" smtClean="0"/>
              <a:pPr/>
              <a:t>5.11.2018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B47B-9854-4FA9-BFD7-209909BB77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EE7A-D39B-4E08-879B-F4B24AF30453}" type="datetimeFigureOut">
              <a:rPr lang="sk-SK" smtClean="0"/>
              <a:pPr/>
              <a:t>5.11.2018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B47B-9854-4FA9-BFD7-209909BB77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EE7A-D39B-4E08-879B-F4B24AF30453}" type="datetimeFigureOut">
              <a:rPr lang="sk-SK" smtClean="0"/>
              <a:pPr/>
              <a:t>5.11.2018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B47B-9854-4FA9-BFD7-209909BB77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EE7A-D39B-4E08-879B-F4B24AF30453}" type="datetimeFigureOut">
              <a:rPr lang="sk-SK" smtClean="0"/>
              <a:pPr/>
              <a:t>5.11.2018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B47B-9854-4FA9-BFD7-209909BB77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EE7A-D39B-4E08-879B-F4B24AF30453}" type="datetimeFigureOut">
              <a:rPr lang="sk-SK" smtClean="0"/>
              <a:pPr/>
              <a:t>5.11.2018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B47B-9854-4FA9-BFD7-209909BB77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EE7A-D39B-4E08-879B-F4B24AF30453}" type="datetimeFigureOut">
              <a:rPr lang="sk-SK" smtClean="0"/>
              <a:pPr/>
              <a:t>5.11.2018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B47B-9854-4FA9-BFD7-209909BB77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EE7A-D39B-4E08-879B-F4B24AF30453}" type="datetimeFigureOut">
              <a:rPr lang="sk-SK" smtClean="0"/>
              <a:pPr/>
              <a:t>5.11.2018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B47B-9854-4FA9-BFD7-209909BB77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EE7A-D39B-4E08-879B-F4B24AF30453}" type="datetimeFigureOut">
              <a:rPr lang="sk-SK" smtClean="0"/>
              <a:pPr/>
              <a:t>5.11.2018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B47B-9854-4FA9-BFD7-209909BB77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BEE7A-D39B-4E08-879B-F4B24AF30453}" type="datetimeFigureOut">
              <a:rPr lang="sk-SK" smtClean="0"/>
              <a:pPr/>
              <a:t>5.11.2018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CB47B-9854-4FA9-BFD7-209909BB77D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6640" cy="1154559"/>
          </a:xfrm>
        </p:spPr>
        <p:txBody>
          <a:bodyPr>
            <a:normAutofit/>
          </a:bodyPr>
          <a:lstStyle/>
          <a:p>
            <a:r>
              <a:rPr lang="sk-SK" sz="3100" dirty="0"/>
              <a:t>SÁMSKE JAZYKY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Andrej Števko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Rozvoj </a:t>
            </a:r>
            <a:r>
              <a:rPr lang="sk-SK" dirty="0" err="1"/>
              <a:t>sámskej</a:t>
            </a:r>
            <a:r>
              <a:rPr lang="sk-SK" dirty="0"/>
              <a:t> písomnosti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k-SK" dirty="0"/>
              <a:t>1723 – nariadenie švédskeho kráľa, aby sa pri hlavných chrámoch zriadili školy</a:t>
            </a:r>
          </a:p>
          <a:p>
            <a:pPr algn="just"/>
            <a:r>
              <a:rPr lang="sk-SK" dirty="0"/>
              <a:t>Snaha vytlačiť negramotnosť obyvateľstva</a:t>
            </a:r>
          </a:p>
          <a:p>
            <a:pPr algn="just"/>
            <a:r>
              <a:rPr lang="sk-SK" dirty="0"/>
              <a:t>Príprava pastorov a kazateľov – aj v </a:t>
            </a:r>
            <a:r>
              <a:rPr lang="sk-SK" dirty="0" err="1"/>
              <a:t>sámčine</a:t>
            </a:r>
            <a:endParaRPr lang="sk-SK" dirty="0"/>
          </a:p>
          <a:p>
            <a:pPr algn="just"/>
            <a:r>
              <a:rPr lang="sk-SK" dirty="0"/>
              <a:t>Stávajú sa dôležitými osobnosťami svojich komunít</a:t>
            </a:r>
          </a:p>
          <a:p>
            <a:pPr algn="just"/>
            <a:r>
              <a:rPr lang="sk-SK" dirty="0"/>
              <a:t>Postupovanie luteránskeho kresťanstva (neskôr </a:t>
            </a:r>
            <a:r>
              <a:rPr lang="sk-SK" dirty="0" err="1"/>
              <a:t>lestadiánstva</a:t>
            </a:r>
            <a:r>
              <a:rPr lang="sk-SK" dirty="0"/>
              <a:t>)</a:t>
            </a:r>
          </a:p>
          <a:p>
            <a:pPr algn="just"/>
            <a:r>
              <a:rPr lang="sk-SK" dirty="0"/>
              <a:t>Prvé periodikum v </a:t>
            </a:r>
            <a:r>
              <a:rPr lang="sk-SK" dirty="0" err="1"/>
              <a:t>sámčine</a:t>
            </a:r>
            <a:r>
              <a:rPr lang="sk-SK" dirty="0"/>
              <a:t> – </a:t>
            </a:r>
            <a:r>
              <a:rPr lang="sk-SK" i="1" dirty="0" err="1"/>
              <a:t>Nuorttanaste</a:t>
            </a:r>
            <a:r>
              <a:rPr lang="sk-SK" i="1" dirty="0"/>
              <a:t> (Hviezda od východu)</a:t>
            </a:r>
            <a:r>
              <a:rPr lang="sk-SK" dirty="0"/>
              <a:t>. </a:t>
            </a:r>
          </a:p>
          <a:p>
            <a:pPr algn="just"/>
            <a:endParaRPr lang="sk-SK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Jazyk v umeleckej tvorbe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k-SK" sz="3000" dirty="0"/>
              <a:t>Pred rokom 1800 v </a:t>
            </a:r>
            <a:r>
              <a:rPr lang="sk-SK" sz="3000" dirty="0" err="1"/>
              <a:t>sámčine</a:t>
            </a:r>
            <a:r>
              <a:rPr lang="sk-SK" sz="3000" dirty="0"/>
              <a:t> len jednotlivé básne</a:t>
            </a:r>
          </a:p>
          <a:p>
            <a:pPr algn="just"/>
            <a:r>
              <a:rPr lang="sk-SK" sz="3000" dirty="0" err="1"/>
              <a:t>Johannes</a:t>
            </a:r>
            <a:r>
              <a:rPr lang="sk-SK" sz="3000" dirty="0"/>
              <a:t> </a:t>
            </a:r>
            <a:r>
              <a:rPr lang="sk-SK" sz="3000" dirty="0" err="1"/>
              <a:t>Schefferus</a:t>
            </a:r>
            <a:r>
              <a:rPr lang="sk-SK" sz="3000" dirty="0"/>
              <a:t> : v diele </a:t>
            </a:r>
            <a:r>
              <a:rPr lang="sk-SK" sz="3000" dirty="0" err="1"/>
              <a:t>Lapponia</a:t>
            </a:r>
            <a:r>
              <a:rPr lang="sk-SK" sz="3000" dirty="0"/>
              <a:t> (1673) dve básne v </a:t>
            </a:r>
            <a:r>
              <a:rPr lang="sk-SK" sz="3000" dirty="0" err="1"/>
              <a:t>sámčine</a:t>
            </a:r>
            <a:endParaRPr lang="sk-SK" sz="3000" dirty="0"/>
          </a:p>
          <a:p>
            <a:pPr algn="just"/>
            <a:r>
              <a:rPr lang="sk-SK" sz="3000" dirty="0"/>
              <a:t>Prví </a:t>
            </a:r>
            <a:r>
              <a:rPr lang="sk-SK" sz="3000" dirty="0" err="1"/>
              <a:t>sámski</a:t>
            </a:r>
            <a:r>
              <a:rPr lang="sk-SK" sz="3000" dirty="0"/>
              <a:t> „spisovatelia“ – </a:t>
            </a:r>
            <a:r>
              <a:rPr lang="sk-SK" sz="3000" dirty="0" err="1"/>
              <a:t>Lars</a:t>
            </a:r>
            <a:r>
              <a:rPr lang="sk-SK" sz="3000" dirty="0"/>
              <a:t> </a:t>
            </a:r>
            <a:r>
              <a:rPr lang="sk-SK" sz="3000" dirty="0" err="1"/>
              <a:t>Haetta</a:t>
            </a:r>
            <a:r>
              <a:rPr lang="sk-SK" sz="3000" dirty="0"/>
              <a:t>, </a:t>
            </a:r>
            <a:r>
              <a:rPr lang="sk-SK" sz="3000" dirty="0" err="1"/>
              <a:t>Anders</a:t>
            </a:r>
            <a:r>
              <a:rPr lang="sk-SK" sz="3000" dirty="0"/>
              <a:t> </a:t>
            </a:r>
            <a:r>
              <a:rPr lang="sk-SK" sz="3000" dirty="0" err="1"/>
              <a:t>Baer</a:t>
            </a:r>
            <a:r>
              <a:rPr lang="sk-SK" sz="3000" dirty="0"/>
              <a:t> – 19.storočie – autobiografické diela v </a:t>
            </a:r>
            <a:r>
              <a:rPr lang="sk-SK" sz="3000" dirty="0" err="1"/>
              <a:t>sámčine</a:t>
            </a:r>
            <a:r>
              <a:rPr lang="sk-SK" sz="3000" dirty="0"/>
              <a:t> napísané vo väzení</a:t>
            </a:r>
          </a:p>
          <a:p>
            <a:pPr algn="just"/>
            <a:r>
              <a:rPr lang="sk-SK" sz="3000" dirty="0"/>
              <a:t>Vydané až v roku 1958 pod názvom </a:t>
            </a:r>
            <a:r>
              <a:rPr lang="sk-SK" sz="3000" i="1" dirty="0"/>
              <a:t>Viera a život</a:t>
            </a:r>
            <a:r>
              <a:rPr lang="sk-SK" sz="3000" dirty="0"/>
              <a:t> vo Fínsku</a:t>
            </a:r>
          </a:p>
          <a:p>
            <a:pPr algn="just"/>
            <a:r>
              <a:rPr lang="sk-SK" sz="3000" dirty="0" err="1"/>
              <a:t>Olaus</a:t>
            </a:r>
            <a:r>
              <a:rPr lang="sk-SK" sz="3000" dirty="0"/>
              <a:t> </a:t>
            </a:r>
            <a:r>
              <a:rPr lang="sk-SK" sz="3000" dirty="0" err="1"/>
              <a:t>Sirma</a:t>
            </a:r>
            <a:r>
              <a:rPr lang="sk-SK" sz="3000" dirty="0"/>
              <a:t> – zbierka </a:t>
            </a:r>
            <a:r>
              <a:rPr lang="sk-SK" sz="3000" dirty="0" err="1"/>
              <a:t>joikov</a:t>
            </a:r>
            <a:r>
              <a:rPr lang="sk-SK" sz="3000" dirty="0"/>
              <a:t> a básní, ukážky v publikácií </a:t>
            </a:r>
            <a:r>
              <a:rPr lang="sk-SK" sz="3000" i="1" dirty="0" err="1"/>
              <a:t>Sámové</a:t>
            </a:r>
            <a:r>
              <a:rPr lang="sk-SK" sz="3000" i="1" dirty="0"/>
              <a:t>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Bod zlomu v histórii </a:t>
            </a:r>
            <a:r>
              <a:rPr lang="sk-SK" dirty="0" err="1"/>
              <a:t>Sámov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sz="3000" dirty="0"/>
              <a:t>1751 – Nórsko a Švédsko podpísali </a:t>
            </a:r>
            <a:r>
              <a:rPr lang="sk-SK" sz="3000" dirty="0" err="1"/>
              <a:t>Strömstadský</a:t>
            </a:r>
            <a:r>
              <a:rPr lang="sk-SK" sz="3000" dirty="0"/>
              <a:t> dohovor, kde boli určené aj nové štátne hranice</a:t>
            </a:r>
          </a:p>
          <a:p>
            <a:pPr algn="just"/>
            <a:r>
              <a:rPr lang="sk-SK" sz="3000" dirty="0" err="1"/>
              <a:t>Sámovia</a:t>
            </a:r>
            <a:r>
              <a:rPr lang="sk-SK" sz="3000" dirty="0"/>
              <a:t> sa ocitli v neistote, napríklad dedina </a:t>
            </a:r>
            <a:r>
              <a:rPr lang="sk-SK" sz="3000" dirty="0" err="1"/>
              <a:t>Teno</a:t>
            </a:r>
            <a:r>
              <a:rPr lang="sk-SK" sz="3000" dirty="0"/>
              <a:t> bola rozdelená medzi oba štáty</a:t>
            </a:r>
          </a:p>
          <a:p>
            <a:pPr algn="just"/>
            <a:r>
              <a:rPr lang="sk-SK" sz="3000" dirty="0"/>
              <a:t>Museli si vybrať občianstvo a neboli im priznané žiadne ďalšie špeciálne práva</a:t>
            </a:r>
          </a:p>
          <a:p>
            <a:pPr algn="just"/>
            <a:r>
              <a:rPr lang="sk-SK" sz="3000" dirty="0"/>
              <a:t>Postupne sa začalo na nich pozerať ako na menejcennú skupinu v rámci formujúcich sa nových štátov</a:t>
            </a:r>
          </a:p>
          <a:p>
            <a:endParaRPr lang="sk-SK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Asimilácia </a:t>
            </a:r>
            <a:r>
              <a:rPr lang="sk-SK" dirty="0" err="1"/>
              <a:t>Sámov</a:t>
            </a:r>
            <a:r>
              <a:rPr lang="sk-SK" dirty="0"/>
              <a:t> v 19. a 20.storočí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k-SK" dirty="0"/>
              <a:t>Vzostup nacionalizmu – idea jednonárodných unifikovaných štátov</a:t>
            </a:r>
          </a:p>
          <a:p>
            <a:pPr algn="just"/>
            <a:r>
              <a:rPr lang="sk-SK" dirty="0"/>
              <a:t>Výrazné prejavy najmä v Nórsku, neskôr vo Švédsku, menej vo Fínsku (po jeho osamostatnení)</a:t>
            </a:r>
          </a:p>
          <a:p>
            <a:pPr algn="just"/>
            <a:r>
              <a:rPr lang="sk-SK" dirty="0"/>
              <a:t>Snaha o vytvorenie jedného národa s jedným, väčšinovým jazykom</a:t>
            </a:r>
          </a:p>
          <a:p>
            <a:pPr algn="just"/>
            <a:r>
              <a:rPr lang="sk-SK" dirty="0"/>
              <a:t>Vplyv sociálneho darvinizmu (začiatok 20.storočia)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Odpor voči asimilácii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k-SK" sz="3000" dirty="0"/>
              <a:t>Snaha </a:t>
            </a:r>
            <a:r>
              <a:rPr lang="sk-SK" sz="3000" dirty="0" err="1"/>
              <a:t>sámskych</a:t>
            </a:r>
            <a:r>
              <a:rPr lang="sk-SK" sz="3000" dirty="0"/>
              <a:t> literátov o dôkaz dôležitosti </a:t>
            </a:r>
            <a:r>
              <a:rPr lang="sk-SK" sz="3000" dirty="0" err="1"/>
              <a:t>sámčiny</a:t>
            </a:r>
            <a:endParaRPr lang="sk-SK" sz="3000" dirty="0"/>
          </a:p>
          <a:p>
            <a:pPr algn="just"/>
            <a:r>
              <a:rPr lang="sk-SK" sz="3000" dirty="0" err="1"/>
              <a:t>Anders</a:t>
            </a:r>
            <a:r>
              <a:rPr lang="sk-SK" sz="3000" dirty="0"/>
              <a:t> </a:t>
            </a:r>
            <a:r>
              <a:rPr lang="sk-SK" sz="3000" dirty="0" err="1"/>
              <a:t>Larsen</a:t>
            </a:r>
            <a:r>
              <a:rPr lang="sk-SK" sz="3000" dirty="0"/>
              <a:t>, </a:t>
            </a:r>
            <a:r>
              <a:rPr lang="sk-SK" sz="3000" dirty="0" err="1"/>
              <a:t>Pedar</a:t>
            </a:r>
            <a:r>
              <a:rPr lang="sk-SK" sz="3000" dirty="0"/>
              <a:t> </a:t>
            </a:r>
            <a:r>
              <a:rPr lang="sk-SK" sz="3000" dirty="0" err="1"/>
              <a:t>Jalvi</a:t>
            </a:r>
            <a:r>
              <a:rPr lang="sk-SK" sz="3000" dirty="0"/>
              <a:t> – časopisecké príspevky, </a:t>
            </a:r>
            <a:r>
              <a:rPr lang="sk-SK" sz="3000" dirty="0" err="1"/>
              <a:t>sámske</a:t>
            </a:r>
            <a:r>
              <a:rPr lang="sk-SK" sz="3000" dirty="0"/>
              <a:t> básne, snaha o antológiu</a:t>
            </a:r>
          </a:p>
          <a:p>
            <a:pPr algn="just"/>
            <a:r>
              <a:rPr lang="sk-SK" sz="3000" dirty="0"/>
              <a:t>1906 – </a:t>
            </a:r>
            <a:r>
              <a:rPr lang="sk-SK" sz="3000" dirty="0" err="1"/>
              <a:t>Isak</a:t>
            </a:r>
            <a:r>
              <a:rPr lang="sk-SK" sz="3000" dirty="0"/>
              <a:t> Saba – Sami </a:t>
            </a:r>
            <a:r>
              <a:rPr lang="sk-SK" sz="3000" dirty="0" err="1"/>
              <a:t>soga</a:t>
            </a:r>
            <a:r>
              <a:rPr lang="sk-SK" sz="3000" dirty="0"/>
              <a:t> </a:t>
            </a:r>
            <a:r>
              <a:rPr lang="sk-SK" sz="3000" dirty="0" err="1"/>
              <a:t>lavlla</a:t>
            </a:r>
            <a:r>
              <a:rPr lang="sk-SK" sz="3000" dirty="0"/>
              <a:t> –uznaná za </a:t>
            </a:r>
            <a:r>
              <a:rPr lang="sk-SK" sz="3000" dirty="0" err="1"/>
              <a:t>sámsku</a:t>
            </a:r>
            <a:r>
              <a:rPr lang="sk-SK" sz="3000" dirty="0"/>
              <a:t> hymnu (</a:t>
            </a:r>
            <a:r>
              <a:rPr lang="sk-SK" sz="3000" dirty="0" err="1"/>
              <a:t>Sámieana</a:t>
            </a:r>
            <a:r>
              <a:rPr lang="sk-SK" sz="3000" dirty="0"/>
              <a:t> </a:t>
            </a:r>
            <a:r>
              <a:rPr lang="sk-SK" sz="3000" dirty="0" err="1"/>
              <a:t>sámiide</a:t>
            </a:r>
            <a:r>
              <a:rPr lang="sk-SK" sz="3000" dirty="0"/>
              <a:t>!)</a:t>
            </a:r>
          </a:p>
          <a:p>
            <a:pPr algn="just"/>
            <a:r>
              <a:rPr lang="sk-SK" sz="3000" dirty="0" err="1"/>
              <a:t>Pedar</a:t>
            </a:r>
            <a:r>
              <a:rPr lang="sk-SK" sz="3000" dirty="0"/>
              <a:t> </a:t>
            </a:r>
            <a:r>
              <a:rPr lang="sk-SK" sz="3000" dirty="0" err="1"/>
              <a:t>Jalvi</a:t>
            </a:r>
            <a:r>
              <a:rPr lang="sk-SK" sz="3000" dirty="0"/>
              <a:t> : 1915 – </a:t>
            </a:r>
            <a:r>
              <a:rPr lang="sk-SK" sz="3000" i="1" dirty="0" err="1"/>
              <a:t>Muottračalmit</a:t>
            </a:r>
            <a:r>
              <a:rPr lang="sk-SK" sz="3000" dirty="0"/>
              <a:t> (Vločky snehu) – </a:t>
            </a:r>
            <a:r>
              <a:rPr lang="sk-SK" sz="3000" dirty="0" err="1"/>
              <a:t>sámčina</a:t>
            </a:r>
            <a:r>
              <a:rPr lang="sk-SK" sz="3000" dirty="0"/>
              <a:t> ako vhodný jazyk na písanie a umeleckú tvorbu</a:t>
            </a:r>
          </a:p>
          <a:p>
            <a:pPr algn="just"/>
            <a:r>
              <a:rPr lang="sk-SK" sz="3000" dirty="0" err="1"/>
              <a:t>Matti</a:t>
            </a:r>
            <a:r>
              <a:rPr lang="sk-SK" sz="3000" dirty="0"/>
              <a:t> </a:t>
            </a:r>
            <a:r>
              <a:rPr lang="sk-SK" sz="3000" dirty="0" err="1"/>
              <a:t>Aikio</a:t>
            </a:r>
            <a:r>
              <a:rPr lang="sk-SK" sz="3000" dirty="0"/>
              <a:t> – písal len nórsky, rezignoval na odpor k asimilácii, koncom života apologetické tendencie</a:t>
            </a:r>
          </a:p>
          <a:p>
            <a:pPr algn="just"/>
            <a:endParaRPr lang="sk-SK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Dôsledky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sk-SK" dirty="0"/>
              <a:t>Zatváranie </a:t>
            </a:r>
            <a:r>
              <a:rPr lang="sk-SK" dirty="0" err="1"/>
              <a:t>sámskych</a:t>
            </a:r>
            <a:r>
              <a:rPr lang="sk-SK" dirty="0"/>
              <a:t> tried a škôl</a:t>
            </a:r>
          </a:p>
          <a:p>
            <a:pPr algn="just"/>
            <a:r>
              <a:rPr lang="sk-SK" dirty="0"/>
              <a:t>Zákaz vyučovať v </a:t>
            </a:r>
            <a:r>
              <a:rPr lang="sk-SK" dirty="0" err="1"/>
              <a:t>sámčine</a:t>
            </a:r>
            <a:r>
              <a:rPr lang="sk-SK" dirty="0"/>
              <a:t> a používať ju v školách (1898)</a:t>
            </a:r>
          </a:p>
          <a:p>
            <a:pPr algn="just"/>
            <a:r>
              <a:rPr lang="sk-SK" dirty="0"/>
              <a:t>1902 – zákaz tlmočníkov v úradnom styku</a:t>
            </a:r>
          </a:p>
          <a:p>
            <a:pPr algn="just"/>
            <a:r>
              <a:rPr lang="sk-SK" dirty="0"/>
              <a:t>Rezidenčné školy – deti odnímané rodinám a posielané na „prevýchovu“ do špeciálnych zariadení</a:t>
            </a:r>
          </a:p>
          <a:p>
            <a:pPr algn="just"/>
            <a:r>
              <a:rPr lang="sk-SK" dirty="0"/>
              <a:t>Zaostávanie rozvoja kultúry a literatúry</a:t>
            </a:r>
          </a:p>
          <a:p>
            <a:pPr algn="just"/>
            <a:r>
              <a:rPr lang="sk-SK" dirty="0"/>
              <a:t>Sprievodným javom aj rasizmus a vyčleňovanie </a:t>
            </a:r>
            <a:r>
              <a:rPr lang="sk-SK" dirty="0" err="1"/>
              <a:t>Sámov</a:t>
            </a:r>
            <a:endParaRPr lang="sk-SK" dirty="0"/>
          </a:p>
          <a:p>
            <a:pPr algn="just"/>
            <a:r>
              <a:rPr lang="sk-SK" dirty="0"/>
              <a:t>Kritika : </a:t>
            </a:r>
            <a:r>
              <a:rPr lang="sk-SK" dirty="0" err="1"/>
              <a:t>Kirsti</a:t>
            </a:r>
            <a:r>
              <a:rPr lang="sk-SK" dirty="0"/>
              <a:t> </a:t>
            </a:r>
            <a:r>
              <a:rPr lang="sk-SK" dirty="0" err="1"/>
              <a:t>Paltto</a:t>
            </a:r>
            <a:r>
              <a:rPr lang="sk-SK" dirty="0"/>
              <a:t> – </a:t>
            </a:r>
            <a:r>
              <a:rPr lang="sk-SK" dirty="0" err="1"/>
              <a:t>Guhtoset</a:t>
            </a:r>
            <a:r>
              <a:rPr lang="sk-SK" dirty="0"/>
              <a:t> </a:t>
            </a:r>
            <a:r>
              <a:rPr lang="sk-SK" dirty="0" err="1"/>
              <a:t>dearvan</a:t>
            </a:r>
            <a:r>
              <a:rPr lang="sk-SK" dirty="0"/>
              <a:t>, min </a:t>
            </a:r>
            <a:r>
              <a:rPr lang="sk-SK" dirty="0" err="1"/>
              <a:t>bohccot</a:t>
            </a:r>
            <a:r>
              <a:rPr lang="sk-SK" dirty="0"/>
              <a:t> (</a:t>
            </a:r>
            <a:r>
              <a:rPr lang="sk-SK" dirty="0" err="1"/>
              <a:t>Voijaa</a:t>
            </a:r>
            <a:r>
              <a:rPr lang="sk-SK" dirty="0"/>
              <a:t>, </a:t>
            </a:r>
            <a:r>
              <a:rPr lang="sk-SK" dirty="0" err="1"/>
              <a:t>minun</a:t>
            </a:r>
            <a:r>
              <a:rPr lang="sk-SK" dirty="0"/>
              <a:t> </a:t>
            </a:r>
            <a:r>
              <a:rPr lang="sk-SK" dirty="0" err="1"/>
              <a:t>poroni</a:t>
            </a:r>
            <a:r>
              <a:rPr lang="sk-SK" dirty="0"/>
              <a:t>), v diele </a:t>
            </a:r>
            <a:r>
              <a:rPr lang="sk-SK" dirty="0" err="1"/>
              <a:t>Sámové</a:t>
            </a:r>
            <a:r>
              <a:rPr lang="sk-SK" dirty="0"/>
              <a:t>... poviedka </a:t>
            </a:r>
            <a:r>
              <a:rPr lang="sk-SK" i="1" dirty="0"/>
              <a:t>Školák</a:t>
            </a:r>
            <a:r>
              <a:rPr lang="sk-SK" dirty="0"/>
              <a:t> od </a:t>
            </a:r>
            <a:r>
              <a:rPr lang="sk-SK" dirty="0" err="1"/>
              <a:t>Laily</a:t>
            </a:r>
            <a:r>
              <a:rPr lang="sk-SK" dirty="0"/>
              <a:t> Stien.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Návrat </a:t>
            </a:r>
            <a:r>
              <a:rPr lang="sk-SK" dirty="0" err="1"/>
              <a:t>sámskych</a:t>
            </a:r>
            <a:r>
              <a:rPr lang="sk-SK" dirty="0"/>
              <a:t> jazykov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k-SK" dirty="0"/>
              <a:t>Pričinilo sa oň </a:t>
            </a:r>
            <a:r>
              <a:rPr lang="sk-SK" dirty="0" err="1"/>
              <a:t>sámske</a:t>
            </a:r>
            <a:r>
              <a:rPr lang="sk-SK" dirty="0"/>
              <a:t> národné hnutie po druhej svetovej vojne</a:t>
            </a:r>
          </a:p>
          <a:p>
            <a:pPr algn="just"/>
            <a:r>
              <a:rPr lang="sk-SK" dirty="0"/>
              <a:t>Postupne sa znovu etabluje </a:t>
            </a:r>
            <a:r>
              <a:rPr lang="sk-SK" dirty="0" err="1"/>
              <a:t>sámska</a:t>
            </a:r>
            <a:r>
              <a:rPr lang="sk-SK" dirty="0"/>
              <a:t> literárna tvorba, obnovujú sa </a:t>
            </a:r>
            <a:r>
              <a:rPr lang="sk-SK" dirty="0" err="1"/>
              <a:t>sámske</a:t>
            </a:r>
            <a:r>
              <a:rPr lang="sk-SK" dirty="0"/>
              <a:t> inštitúcie a </a:t>
            </a:r>
            <a:r>
              <a:rPr lang="sk-SK" dirty="0" err="1"/>
              <a:t>sámčina</a:t>
            </a:r>
            <a:r>
              <a:rPr lang="sk-SK" dirty="0"/>
              <a:t> získava status menšinového jazyka</a:t>
            </a:r>
          </a:p>
          <a:p>
            <a:pPr algn="just"/>
            <a:r>
              <a:rPr lang="sk-SK" dirty="0"/>
              <a:t>V roku 2001 vo Fínsku priznané právo používať </a:t>
            </a:r>
            <a:r>
              <a:rPr lang="sk-SK" dirty="0" err="1"/>
              <a:t>sámčinu</a:t>
            </a:r>
            <a:r>
              <a:rPr lang="sk-SK" dirty="0"/>
              <a:t> v úradnom styku</a:t>
            </a:r>
          </a:p>
          <a:p>
            <a:pPr algn="just"/>
            <a:r>
              <a:rPr lang="sk-SK" dirty="0"/>
              <a:t>Švédsko, Nórsko – výlučné právo </a:t>
            </a:r>
            <a:r>
              <a:rPr lang="sk-SK" dirty="0" err="1"/>
              <a:t>Sámov</a:t>
            </a:r>
            <a:r>
              <a:rPr lang="sk-SK" dirty="0"/>
              <a:t> na chov sobov </a:t>
            </a:r>
          </a:p>
          <a:p>
            <a:pPr algn="just"/>
            <a:r>
              <a:rPr lang="sk-SK" dirty="0"/>
              <a:t>Literatúra ; </a:t>
            </a:r>
            <a:r>
              <a:rPr lang="sk-SK" i="1" dirty="0" err="1"/>
              <a:t>Veli-Pekka</a:t>
            </a:r>
            <a:r>
              <a:rPr lang="sk-SK" i="1" dirty="0"/>
              <a:t> </a:t>
            </a:r>
            <a:r>
              <a:rPr lang="sk-SK" i="1" dirty="0" err="1"/>
              <a:t>Lehtola</a:t>
            </a:r>
            <a:r>
              <a:rPr lang="sk-SK" i="1" dirty="0"/>
              <a:t>: </a:t>
            </a:r>
            <a:r>
              <a:rPr lang="sk-SK" i="1" dirty="0" err="1"/>
              <a:t>The</a:t>
            </a:r>
            <a:r>
              <a:rPr lang="sk-SK" i="1" dirty="0"/>
              <a:t> Sami – </a:t>
            </a:r>
            <a:r>
              <a:rPr lang="sk-SK" i="1" dirty="0" err="1"/>
              <a:t>History</a:t>
            </a:r>
            <a:r>
              <a:rPr lang="sk-SK" i="1" dirty="0"/>
              <a:t>, Society, </a:t>
            </a:r>
            <a:r>
              <a:rPr lang="sk-SK" i="1" dirty="0" err="1"/>
              <a:t>Arts</a:t>
            </a:r>
            <a:endParaRPr lang="sk-SK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818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Rozdelenie </a:t>
            </a:r>
            <a:r>
              <a:rPr lang="sk-SK" dirty="0" err="1"/>
              <a:t>sámskych</a:t>
            </a:r>
            <a:r>
              <a:rPr lang="sk-SK" dirty="0"/>
              <a:t> jazykov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k-SK" dirty="0"/>
              <a:t>Severná </a:t>
            </a:r>
            <a:r>
              <a:rPr lang="sk-SK" dirty="0" err="1"/>
              <a:t>sámčina</a:t>
            </a:r>
            <a:r>
              <a:rPr lang="sk-SK" dirty="0"/>
              <a:t> – západné a východné nárečie. Západné – najsevernejšie oblasti Švédska a SZ Nórska, východné – Fínsko a stredný sever Nórska.</a:t>
            </a:r>
          </a:p>
          <a:p>
            <a:pPr algn="just"/>
            <a:r>
              <a:rPr lang="sk-SK" dirty="0"/>
              <a:t>Hranica prechádza približne medzi mestami </a:t>
            </a:r>
            <a:r>
              <a:rPr lang="sk-SK" dirty="0" err="1"/>
              <a:t>Ennöntekiö</a:t>
            </a:r>
            <a:r>
              <a:rPr lang="sk-SK" dirty="0"/>
              <a:t> – Fínsko a </a:t>
            </a:r>
            <a:r>
              <a:rPr lang="sk-SK" dirty="0" err="1"/>
              <a:t>Kautokeino</a:t>
            </a:r>
            <a:r>
              <a:rPr lang="sk-SK" dirty="0"/>
              <a:t> – Nórsko.</a:t>
            </a:r>
          </a:p>
          <a:p>
            <a:pPr algn="just"/>
            <a:r>
              <a:rPr lang="sk-SK" dirty="0"/>
              <a:t>Nárečia sú si vzájomne zrozumiteľné.</a:t>
            </a:r>
          </a:p>
          <a:p>
            <a:pPr algn="just"/>
            <a:r>
              <a:rPr lang="sk-SK" dirty="0" err="1"/>
              <a:t>SsamV</a:t>
            </a:r>
            <a:r>
              <a:rPr lang="sk-SK" dirty="0"/>
              <a:t> – </a:t>
            </a:r>
            <a:r>
              <a:rPr lang="sk-SK" dirty="0" err="1"/>
              <a:t>mun</a:t>
            </a:r>
            <a:r>
              <a:rPr lang="sk-SK" dirty="0"/>
              <a:t>,  </a:t>
            </a:r>
            <a:r>
              <a:rPr lang="sk-SK" dirty="0" err="1"/>
              <a:t>SsamZ</a:t>
            </a:r>
            <a:r>
              <a:rPr lang="sk-SK" dirty="0"/>
              <a:t> – </a:t>
            </a:r>
            <a:r>
              <a:rPr lang="sk-SK" dirty="0" err="1"/>
              <a:t>mon</a:t>
            </a:r>
            <a:r>
              <a:rPr lang="sk-SK" dirty="0"/>
              <a:t> (ja)</a:t>
            </a:r>
          </a:p>
          <a:p>
            <a:pPr algn="just"/>
            <a:r>
              <a:rPr lang="sk-SK" dirty="0" err="1"/>
              <a:t>Johan</a:t>
            </a:r>
            <a:r>
              <a:rPr lang="sk-SK" dirty="0"/>
              <a:t> </a:t>
            </a:r>
            <a:r>
              <a:rPr lang="sk-SK" dirty="0" err="1"/>
              <a:t>Turi</a:t>
            </a:r>
            <a:r>
              <a:rPr lang="sk-SK" dirty="0"/>
              <a:t> : </a:t>
            </a:r>
            <a:r>
              <a:rPr lang="sk-SK" dirty="0" err="1"/>
              <a:t>Muitalus</a:t>
            </a:r>
            <a:r>
              <a:rPr lang="sk-SK" dirty="0"/>
              <a:t> </a:t>
            </a:r>
            <a:r>
              <a:rPr lang="sk-SK" dirty="0" err="1"/>
              <a:t>sámiid</a:t>
            </a:r>
            <a:r>
              <a:rPr lang="sk-SK" dirty="0"/>
              <a:t> </a:t>
            </a:r>
            <a:r>
              <a:rPr lang="sk-SK" dirty="0" err="1"/>
              <a:t>birra</a:t>
            </a:r>
            <a:r>
              <a:rPr lang="sk-SK" dirty="0"/>
              <a:t> (1910) – v </a:t>
            </a:r>
            <a:r>
              <a:rPr lang="sk-SK" dirty="0" err="1"/>
              <a:t>záp.nárečí</a:t>
            </a:r>
            <a:endParaRPr lang="en-US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Severná </a:t>
            </a:r>
            <a:r>
              <a:rPr lang="sk-SK" dirty="0" err="1"/>
              <a:t>sámčina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k-SK" dirty="0"/>
              <a:t>Najrozšírenejší </a:t>
            </a:r>
            <a:r>
              <a:rPr lang="sk-SK" dirty="0" err="1"/>
              <a:t>sámsky</a:t>
            </a:r>
            <a:r>
              <a:rPr lang="sk-SK" dirty="0"/>
              <a:t> jazyk </a:t>
            </a:r>
          </a:p>
          <a:p>
            <a:pPr algn="just"/>
            <a:r>
              <a:rPr lang="sk-SK" dirty="0"/>
              <a:t>Približne 30 000 hovoriacich, z toho asi 7 000 na území Fínska</a:t>
            </a:r>
          </a:p>
          <a:p>
            <a:pPr algn="just"/>
            <a:r>
              <a:rPr lang="sk-SK" dirty="0"/>
              <a:t>Hranice jej územného rozšírenia – na juhu mesto </a:t>
            </a:r>
            <a:r>
              <a:rPr lang="sk-SK" dirty="0" err="1"/>
              <a:t>Sodankylä</a:t>
            </a:r>
            <a:r>
              <a:rPr lang="sk-SK" dirty="0"/>
              <a:t> vo Fínsku (mapa), v Nórsku mesto </a:t>
            </a:r>
            <a:r>
              <a:rPr lang="sk-SK" dirty="0" err="1"/>
              <a:t>Kaitum</a:t>
            </a:r>
            <a:r>
              <a:rPr lang="sk-SK" dirty="0"/>
              <a:t> na západe a </a:t>
            </a:r>
            <a:r>
              <a:rPr lang="sk-SK" dirty="0" err="1"/>
              <a:t>Neiden</a:t>
            </a:r>
            <a:r>
              <a:rPr lang="sk-SK" dirty="0"/>
              <a:t> na východe.</a:t>
            </a:r>
          </a:p>
          <a:p>
            <a:pPr algn="just"/>
            <a:r>
              <a:rPr lang="sk-SK" b="1" dirty="0"/>
              <a:t>Prvá gramatika 1748</a:t>
            </a:r>
            <a:r>
              <a:rPr lang="sk-SK" dirty="0"/>
              <a:t> – pastor </a:t>
            </a:r>
            <a:r>
              <a:rPr lang="sk-SK" dirty="0" err="1"/>
              <a:t>Knut</a:t>
            </a:r>
            <a:r>
              <a:rPr lang="sk-SK" dirty="0"/>
              <a:t> </a:t>
            </a:r>
            <a:r>
              <a:rPr lang="sk-SK" dirty="0" err="1"/>
              <a:t>Leem</a:t>
            </a:r>
            <a:r>
              <a:rPr lang="sk-SK" dirty="0"/>
              <a:t> a 1781 veľký </a:t>
            </a:r>
            <a:r>
              <a:rPr lang="sk-SK" dirty="0" err="1"/>
              <a:t>sámsko-latinsko-dánsky</a:t>
            </a:r>
            <a:r>
              <a:rPr lang="sk-SK" dirty="0"/>
              <a:t> slovník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Kto sú </a:t>
            </a:r>
            <a:r>
              <a:rPr lang="sk-SK" dirty="0" err="1"/>
              <a:t>Sámovia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k-SK" dirty="0"/>
              <a:t>Autochtónny európsky národ, jediný pôvodný v severnej Európe</a:t>
            </a:r>
            <a:endParaRPr lang="en-US" dirty="0"/>
          </a:p>
          <a:p>
            <a:pPr algn="just"/>
            <a:r>
              <a:rPr lang="sk-SK" dirty="0"/>
              <a:t>Etnikum	používajúce niekoľko odlišných jazykov, vzájomne nie sú väčšinou zrozumiteľné</a:t>
            </a:r>
            <a:endParaRPr lang="en-US" dirty="0"/>
          </a:p>
          <a:p>
            <a:pPr algn="just"/>
            <a:r>
              <a:rPr lang="sk-SK" dirty="0"/>
              <a:t>Vplyvom asimilácie a technického pokroku ustupuje tradičný spôsob života</a:t>
            </a:r>
          </a:p>
          <a:p>
            <a:pPr algn="just"/>
            <a:r>
              <a:rPr lang="sk-SK" dirty="0"/>
              <a:t>Rôzne druhy obživy v minulosti – nielen chov sobov</a:t>
            </a:r>
          </a:p>
          <a:p>
            <a:pPr algn="just"/>
            <a:r>
              <a:rPr lang="sk-SK" dirty="0"/>
              <a:t>Nie Laponci !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Fonetika a fonológia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k-SK" sz="3000" dirty="0"/>
              <a:t>Výslovnosť pomerne nepravidelná</a:t>
            </a:r>
          </a:p>
          <a:p>
            <a:pPr algn="just"/>
            <a:r>
              <a:rPr lang="sk-SK" sz="3000" dirty="0"/>
              <a:t>Hlavný prízvuk na prvej slabike, v dlhších slovách na každej nepárnej vedľajší prízvuk </a:t>
            </a:r>
          </a:p>
          <a:p>
            <a:pPr algn="just"/>
            <a:r>
              <a:rPr lang="sk-SK" sz="3000" dirty="0"/>
              <a:t>Zvláštne fonetické javy – prídychy – napr. ak je slovo zakončené na –t, hláska sa nevyslovuje, ale miesto nej prídych.</a:t>
            </a:r>
          </a:p>
          <a:p>
            <a:pPr algn="just"/>
            <a:r>
              <a:rPr lang="sk-SK" sz="3000" dirty="0" err="1"/>
              <a:t>Interdentálne</a:t>
            </a:r>
            <a:r>
              <a:rPr lang="sk-SK" sz="3000" dirty="0"/>
              <a:t> hlásky </a:t>
            </a:r>
            <a:r>
              <a:rPr lang="se-FI" sz="3000" dirty="0"/>
              <a:t> - </a:t>
            </a:r>
            <a:r>
              <a:rPr lang="vi-VN" sz="3000" dirty="0">
                <a:latin typeface="Calibri" pitchFamily="34" charset="0"/>
                <a:cs typeface="Calibri" pitchFamily="34" charset="0"/>
              </a:rPr>
              <a:t>Đđ</a:t>
            </a:r>
            <a:r>
              <a:rPr lang="se-FI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3000" dirty="0">
                <a:latin typeface="Calibri" pitchFamily="34" charset="0"/>
                <a:cs typeface="Calibri" pitchFamily="34" charset="0"/>
              </a:rPr>
              <a:t>(ako anglické </a:t>
            </a:r>
            <a:r>
              <a:rPr lang="sk-SK" sz="3000" b="1" dirty="0" err="1">
                <a:latin typeface="Calibri" pitchFamily="34" charset="0"/>
                <a:cs typeface="Calibri" pitchFamily="34" charset="0"/>
              </a:rPr>
              <a:t>th</a:t>
            </a:r>
            <a:r>
              <a:rPr lang="sk-SK" sz="3000" dirty="0" err="1">
                <a:latin typeface="Calibri" pitchFamily="34" charset="0"/>
                <a:cs typeface="Calibri" pitchFamily="34" charset="0"/>
              </a:rPr>
              <a:t>e</a:t>
            </a:r>
            <a:r>
              <a:rPr lang="sk-SK" sz="3000" dirty="0">
                <a:latin typeface="Calibri" pitchFamily="34" charset="0"/>
                <a:cs typeface="Calibri" pitchFamily="34" charset="0"/>
              </a:rPr>
              <a:t>), </a:t>
            </a:r>
            <a:r>
              <a:rPr lang="sk-SK" sz="3000" dirty="0" err="1"/>
              <a:t>Ŧŧ</a:t>
            </a:r>
            <a:r>
              <a:rPr lang="sk-SK" sz="3000" dirty="0"/>
              <a:t> – ako anglické </a:t>
            </a:r>
            <a:r>
              <a:rPr lang="sk-SK" sz="3000" b="1" dirty="0" err="1"/>
              <a:t>th</a:t>
            </a:r>
            <a:r>
              <a:rPr lang="sk-SK" sz="3000" dirty="0" err="1"/>
              <a:t>ink</a:t>
            </a:r>
            <a:r>
              <a:rPr lang="sk-SK" sz="3000" dirty="0"/>
              <a:t>.</a:t>
            </a:r>
          </a:p>
          <a:p>
            <a:pPr algn="just"/>
            <a:r>
              <a:rPr lang="sk-SK" sz="3000" dirty="0" err="1">
                <a:latin typeface="Calibri" pitchFamily="34" charset="0"/>
                <a:cs typeface="Calibri" pitchFamily="34" charset="0"/>
              </a:rPr>
              <a:t>Mäkkopodnebné</a:t>
            </a:r>
            <a:r>
              <a:rPr lang="sk-SK" sz="3000" dirty="0">
                <a:latin typeface="Calibri" pitchFamily="34" charset="0"/>
                <a:cs typeface="Calibri" pitchFamily="34" charset="0"/>
              </a:rPr>
              <a:t> záverové n – </a:t>
            </a:r>
            <a:r>
              <a:rPr lang="sk-SK" sz="3000" dirty="0" err="1"/>
              <a:t>Ŋŋ</a:t>
            </a:r>
            <a:r>
              <a:rPr lang="sk-SK" sz="2800" dirty="0"/>
              <a:t> </a:t>
            </a:r>
          </a:p>
          <a:p>
            <a:pPr algn="just"/>
            <a:r>
              <a:rPr lang="sk-SK" sz="2800" dirty="0">
                <a:latin typeface="Calibri" pitchFamily="34" charset="0"/>
                <a:cs typeface="Calibri" pitchFamily="34" charset="0"/>
              </a:rPr>
              <a:t>Mäkké hlásky – </a:t>
            </a:r>
            <a:r>
              <a:rPr lang="sk-SK" sz="2800" dirty="0" err="1">
                <a:latin typeface="Calibri" pitchFamily="34" charset="0"/>
                <a:cs typeface="Calibri" pitchFamily="34" charset="0"/>
              </a:rPr>
              <a:t>š,ž,č</a:t>
            </a:r>
            <a:r>
              <a:rPr lang="sk-SK" sz="2800" dirty="0">
                <a:latin typeface="Calibri" pitchFamily="34" charset="0"/>
                <a:cs typeface="Calibri" pitchFamily="34" charset="0"/>
              </a:rPr>
              <a:t>, - </a:t>
            </a:r>
            <a:r>
              <a:rPr lang="sk-SK" sz="2800" dirty="0" err="1">
                <a:latin typeface="Calibri" pitchFamily="34" charset="0"/>
                <a:cs typeface="Calibri" pitchFamily="34" charset="0"/>
              </a:rPr>
              <a:t>Nils</a:t>
            </a:r>
            <a:r>
              <a:rPr lang="sk-SK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2800" dirty="0" err="1">
                <a:latin typeface="Calibri" pitchFamily="34" charset="0"/>
                <a:cs typeface="Calibri" pitchFamily="34" charset="0"/>
              </a:rPr>
              <a:t>Stockfleth</a:t>
            </a:r>
            <a:r>
              <a:rPr lang="sk-SK" sz="2800" dirty="0">
                <a:latin typeface="Calibri" pitchFamily="34" charset="0"/>
                <a:cs typeface="Calibri" pitchFamily="34" charset="0"/>
              </a:rPr>
              <a:t> 1840</a:t>
            </a:r>
            <a:endParaRPr lang="sk-SK" sz="3000" dirty="0">
              <a:latin typeface="Calibri" pitchFamily="34" charset="0"/>
              <a:cs typeface="Calibri" pitchFamily="34" charset="0"/>
            </a:endParaRPr>
          </a:p>
          <a:p>
            <a:endParaRPr lang="sk-SK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Gramatika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k-SK" sz="3000" dirty="0"/>
              <a:t>Je pomerne komplikovaná a nepravidelná</a:t>
            </a:r>
          </a:p>
          <a:p>
            <a:pPr algn="just"/>
            <a:r>
              <a:rPr lang="sk-SK" sz="3000" dirty="0"/>
              <a:t>Výrazným javom je striedanie stupňov medzi tromi kategóriami slov – nepravidelné – spolu 175 skupín</a:t>
            </a:r>
          </a:p>
          <a:p>
            <a:pPr algn="just"/>
            <a:r>
              <a:rPr lang="sk-SK" sz="3000" dirty="0"/>
              <a:t>Mená – šesť pádov (NOM, GEN-AK, ILL, LOK, KOM, ESS)</a:t>
            </a:r>
          </a:p>
          <a:p>
            <a:pPr algn="just"/>
            <a:r>
              <a:rPr lang="sk-SK" sz="3000" dirty="0"/>
              <a:t>Slovesá – tri čísla, okrem SIN a PL aj duál</a:t>
            </a:r>
          </a:p>
          <a:p>
            <a:pPr algn="just"/>
            <a:r>
              <a:rPr lang="sk-SK" sz="3000" dirty="0"/>
              <a:t>Štyri spôsoby – podobne ako vo fínčine (indikatív, imperatív, kondicionál, potenciál</a:t>
            </a:r>
            <a:r>
              <a:rPr lang="sk-SK" dirty="0"/>
              <a:t>)</a:t>
            </a:r>
          </a:p>
          <a:p>
            <a:endParaRPr lang="sk-SK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Status severnej </a:t>
            </a:r>
            <a:r>
              <a:rPr lang="sk-SK" dirty="0" err="1"/>
              <a:t>sámčiny</a:t>
            </a:r>
            <a:r>
              <a:rPr lang="sk-SK" dirty="0"/>
              <a:t> dnes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sk-SK" dirty="0"/>
              <a:t>Zrejme najlepšie emancipovaný </a:t>
            </a:r>
            <a:r>
              <a:rPr lang="sk-SK" dirty="0" err="1"/>
              <a:t>sámsky</a:t>
            </a:r>
            <a:r>
              <a:rPr lang="sk-SK" dirty="0"/>
              <a:t> jazyk</a:t>
            </a:r>
          </a:p>
          <a:p>
            <a:pPr algn="just"/>
            <a:r>
              <a:rPr lang="sk-SK" dirty="0"/>
              <a:t>Rozsiahla literárna tvorba, umelecká aj faktografická</a:t>
            </a:r>
          </a:p>
          <a:p>
            <a:pPr algn="just"/>
            <a:r>
              <a:rPr lang="sk-SK" dirty="0"/>
              <a:t>Mnohé </a:t>
            </a:r>
            <a:r>
              <a:rPr lang="sk-SK" dirty="0" err="1"/>
              <a:t>severosámske</a:t>
            </a:r>
            <a:r>
              <a:rPr lang="sk-SK" dirty="0"/>
              <a:t> inštitúcie – divadlá, rádiostanice, noviny, spravodajstvo vo fínskej televízii po </a:t>
            </a:r>
            <a:r>
              <a:rPr lang="sk-SK" dirty="0" err="1"/>
              <a:t>sámsky</a:t>
            </a:r>
            <a:r>
              <a:rPr lang="sk-SK" dirty="0"/>
              <a:t> – </a:t>
            </a:r>
            <a:r>
              <a:rPr lang="is-IS" dirty="0"/>
              <a:t>Oðð</a:t>
            </a:r>
            <a:r>
              <a:rPr lang="sk-SK" dirty="0" err="1"/>
              <a:t>asat</a:t>
            </a:r>
            <a:r>
              <a:rPr lang="sk-SK" dirty="0"/>
              <a:t> </a:t>
            </a:r>
          </a:p>
          <a:p>
            <a:pPr algn="just"/>
            <a:r>
              <a:rPr lang="sk-SK" dirty="0"/>
              <a:t>vydavateľstvo DAT v Nórsku, </a:t>
            </a:r>
            <a:r>
              <a:rPr lang="sk-SK" dirty="0" err="1"/>
              <a:t>sámsky</a:t>
            </a:r>
            <a:r>
              <a:rPr lang="sk-SK" dirty="0"/>
              <a:t> parlament v </a:t>
            </a:r>
            <a:r>
              <a:rPr lang="sk-SK" dirty="0" err="1"/>
              <a:t>Inari</a:t>
            </a:r>
            <a:r>
              <a:rPr lang="sk-SK" dirty="0"/>
              <a:t> (</a:t>
            </a:r>
            <a:r>
              <a:rPr lang="sk-SK" dirty="0" err="1"/>
              <a:t>Sajos</a:t>
            </a:r>
            <a:r>
              <a:rPr lang="sk-SK" dirty="0"/>
              <a:t>), </a:t>
            </a:r>
          </a:p>
          <a:p>
            <a:pPr algn="just"/>
            <a:r>
              <a:rPr lang="sk-SK" dirty="0"/>
              <a:t>Inštitút </a:t>
            </a:r>
            <a:r>
              <a:rPr lang="sk-SK" dirty="0" err="1"/>
              <a:t>sámskeho</a:t>
            </a:r>
            <a:r>
              <a:rPr lang="sk-SK" dirty="0"/>
              <a:t> jazyka a kultúry </a:t>
            </a:r>
            <a:r>
              <a:rPr lang="sk-SK" dirty="0" err="1"/>
              <a:t>Giellagas</a:t>
            </a:r>
            <a:r>
              <a:rPr lang="sk-SK" dirty="0"/>
              <a:t> na univerzite v Oulu</a:t>
            </a:r>
          </a:p>
          <a:p>
            <a:pPr algn="just"/>
            <a:r>
              <a:rPr lang="sk-SK" dirty="0"/>
              <a:t>Najčastejšie vyučovaný </a:t>
            </a:r>
            <a:r>
              <a:rPr lang="sk-SK" dirty="0" err="1"/>
              <a:t>sámsky</a:t>
            </a:r>
            <a:r>
              <a:rPr lang="sk-SK" dirty="0"/>
              <a:t> jazyk (možnosť študovať aj na MU </a:t>
            </a:r>
            <a:r>
              <a:rPr lang="sk-SK" dirty="0">
                <a:sym typeface="Wingdings" pitchFamily="2" charset="2"/>
              </a:rPr>
              <a:t> ) </a:t>
            </a:r>
            <a:endParaRPr lang="sk-SK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707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Inarská</a:t>
            </a:r>
            <a:r>
              <a:rPr lang="sk-SK" dirty="0"/>
              <a:t> </a:t>
            </a:r>
            <a:r>
              <a:rPr lang="sk-SK" dirty="0" err="1"/>
              <a:t>sámčina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k-SK" dirty="0"/>
              <a:t>Patrí k </a:t>
            </a:r>
            <a:r>
              <a:rPr lang="sk-SK" dirty="0" err="1"/>
              <a:t>východosámskym</a:t>
            </a:r>
            <a:r>
              <a:rPr lang="sk-SK" dirty="0"/>
              <a:t> jazykom</a:t>
            </a:r>
          </a:p>
          <a:p>
            <a:pPr algn="just"/>
            <a:r>
              <a:rPr lang="sk-SK" dirty="0"/>
              <a:t>V okolí jazera </a:t>
            </a:r>
            <a:r>
              <a:rPr lang="sk-SK" dirty="0" err="1"/>
              <a:t>Inari</a:t>
            </a:r>
            <a:r>
              <a:rPr lang="sk-SK" dirty="0"/>
              <a:t> na severe Fínska</a:t>
            </a:r>
          </a:p>
          <a:p>
            <a:pPr algn="just"/>
            <a:r>
              <a:rPr lang="sk-SK" dirty="0"/>
              <a:t>Do 300 hovoriacich</a:t>
            </a:r>
          </a:p>
          <a:p>
            <a:pPr algn="just"/>
            <a:r>
              <a:rPr lang="sk-SK" dirty="0"/>
              <a:t>Považujú sa za najpôvodnejších </a:t>
            </a:r>
            <a:r>
              <a:rPr lang="sk-SK" dirty="0" err="1"/>
              <a:t>Sámov</a:t>
            </a:r>
            <a:r>
              <a:rPr lang="sk-SK" dirty="0"/>
              <a:t> na území Fínska</a:t>
            </a:r>
          </a:p>
          <a:p>
            <a:pPr algn="just"/>
            <a:r>
              <a:rPr lang="sk-SK" dirty="0"/>
              <a:t>Hlavnou obživou bol rybolov, chov sobov v menšom</a:t>
            </a:r>
          </a:p>
          <a:p>
            <a:pPr algn="just"/>
            <a:r>
              <a:rPr lang="sk-SK" dirty="0" err="1"/>
              <a:t>Inarská</a:t>
            </a:r>
            <a:r>
              <a:rPr lang="sk-SK" dirty="0"/>
              <a:t> </a:t>
            </a:r>
            <a:r>
              <a:rPr lang="sk-SK" dirty="0" err="1"/>
              <a:t>sámčina</a:t>
            </a:r>
            <a:r>
              <a:rPr lang="sk-SK" dirty="0"/>
              <a:t> je ťažko zrozumiteľná pre severných i </a:t>
            </a:r>
            <a:r>
              <a:rPr lang="sk-SK" dirty="0" err="1"/>
              <a:t>skoltských</a:t>
            </a:r>
            <a:r>
              <a:rPr lang="sk-SK" dirty="0"/>
              <a:t> </a:t>
            </a:r>
            <a:r>
              <a:rPr lang="sk-SK" dirty="0" err="1"/>
              <a:t>Sámov</a:t>
            </a:r>
            <a:endParaRPr lang="sk-SK" dirty="0"/>
          </a:p>
          <a:p>
            <a:pPr algn="just"/>
            <a:endParaRPr lang="sk-SK" dirty="0"/>
          </a:p>
          <a:p>
            <a:pPr algn="just"/>
            <a:endParaRPr lang="sk-SK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Písomné pamiatky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sk-SK" sz="3000" dirty="0"/>
              <a:t>1854 – </a:t>
            </a:r>
            <a:r>
              <a:rPr lang="sk-SK" sz="3000" dirty="0" err="1"/>
              <a:t>Elias</a:t>
            </a:r>
            <a:r>
              <a:rPr lang="sk-SK" sz="3000" dirty="0"/>
              <a:t> </a:t>
            </a:r>
            <a:r>
              <a:rPr lang="sk-SK" sz="3000" dirty="0" err="1"/>
              <a:t>Lönnrot</a:t>
            </a:r>
            <a:r>
              <a:rPr lang="sk-SK" sz="3000" dirty="0"/>
              <a:t> – článok „</a:t>
            </a:r>
            <a:r>
              <a:rPr lang="sk-SK" sz="3000" dirty="0" err="1"/>
              <a:t>Über</a:t>
            </a:r>
            <a:r>
              <a:rPr lang="sk-SK" sz="3000" dirty="0"/>
              <a:t> </a:t>
            </a:r>
            <a:r>
              <a:rPr lang="sk-SK" sz="3000" dirty="0" err="1"/>
              <a:t>den</a:t>
            </a:r>
            <a:r>
              <a:rPr lang="sk-SK" sz="3000" dirty="0"/>
              <a:t> </a:t>
            </a:r>
            <a:r>
              <a:rPr lang="sk-SK" sz="3000" dirty="0" err="1"/>
              <a:t>Enare-Lappischen</a:t>
            </a:r>
            <a:r>
              <a:rPr lang="sk-SK" sz="3000" dirty="0"/>
              <a:t> dialekt“, prvé </a:t>
            </a:r>
            <a:r>
              <a:rPr lang="sk-SK" sz="3000" dirty="0" err="1"/>
              <a:t>pojednanie</a:t>
            </a:r>
            <a:r>
              <a:rPr lang="sk-SK" sz="3000" dirty="0"/>
              <a:t> o </a:t>
            </a:r>
            <a:r>
              <a:rPr lang="sk-SK" sz="3000" dirty="0" err="1"/>
              <a:t>inarskej</a:t>
            </a:r>
            <a:r>
              <a:rPr lang="sk-SK" sz="3000" dirty="0"/>
              <a:t> </a:t>
            </a:r>
            <a:r>
              <a:rPr lang="sk-SK" sz="3000" dirty="0" err="1"/>
              <a:t>sámčine</a:t>
            </a:r>
            <a:endParaRPr lang="sk-SK" sz="3000" dirty="0"/>
          </a:p>
          <a:p>
            <a:pPr algn="just"/>
            <a:r>
              <a:rPr lang="sk-SK" sz="3000" dirty="0"/>
              <a:t>1859 – E.W. </a:t>
            </a:r>
            <a:r>
              <a:rPr lang="sk-SK" sz="3000" dirty="0" err="1"/>
              <a:t>Borg</a:t>
            </a:r>
            <a:r>
              <a:rPr lang="sk-SK" sz="3000" dirty="0"/>
              <a:t> -  prvý šlabikár (</a:t>
            </a:r>
            <a:r>
              <a:rPr lang="sk-SK" sz="3000" i="1" dirty="0" err="1"/>
              <a:t>Anar</a:t>
            </a:r>
            <a:r>
              <a:rPr lang="sk-SK" sz="3000" i="1" dirty="0"/>
              <a:t> </a:t>
            </a:r>
            <a:r>
              <a:rPr lang="sk-SK" sz="3000" i="1" dirty="0" err="1"/>
              <a:t>sämi</a:t>
            </a:r>
            <a:r>
              <a:rPr lang="sk-SK" sz="3000" i="1" dirty="0"/>
              <a:t> </a:t>
            </a:r>
            <a:r>
              <a:rPr lang="sk-SK" sz="3000" i="1" dirty="0" err="1"/>
              <a:t>kiela</a:t>
            </a:r>
            <a:r>
              <a:rPr lang="sk-SK" sz="3000" i="1" dirty="0"/>
              <a:t> </a:t>
            </a:r>
            <a:r>
              <a:rPr lang="sk-SK" sz="3000" i="1" dirty="0" err="1"/>
              <a:t>Aapis</a:t>
            </a:r>
            <a:r>
              <a:rPr lang="sk-SK" sz="3000" i="1" dirty="0"/>
              <a:t> </a:t>
            </a:r>
            <a:r>
              <a:rPr lang="sk-SK" sz="3000" i="1" dirty="0" err="1"/>
              <a:t>kirje</a:t>
            </a:r>
            <a:r>
              <a:rPr lang="sk-SK" sz="3000" dirty="0"/>
              <a:t>) a katechizmus (</a:t>
            </a:r>
            <a:r>
              <a:rPr lang="sk-SK" sz="3000" i="1" dirty="0" err="1"/>
              <a:t>Ucca</a:t>
            </a:r>
            <a:r>
              <a:rPr lang="sk-SK" sz="3000" i="1" dirty="0"/>
              <a:t> </a:t>
            </a:r>
            <a:r>
              <a:rPr lang="sk-SK" sz="3000" i="1" dirty="0" err="1"/>
              <a:t>Katkismus</a:t>
            </a:r>
            <a:r>
              <a:rPr lang="sk-SK" sz="3000" dirty="0"/>
              <a:t>) v </a:t>
            </a:r>
            <a:r>
              <a:rPr lang="sk-SK" sz="3000" dirty="0" err="1"/>
              <a:t>inarskej</a:t>
            </a:r>
            <a:r>
              <a:rPr lang="sk-SK" sz="3000" dirty="0"/>
              <a:t> </a:t>
            </a:r>
            <a:r>
              <a:rPr lang="sk-SK" sz="3000" dirty="0" err="1"/>
              <a:t>sámčine</a:t>
            </a:r>
            <a:endParaRPr lang="sk-SK" sz="3000" dirty="0"/>
          </a:p>
          <a:p>
            <a:pPr algn="just"/>
            <a:r>
              <a:rPr lang="sk-SK" sz="3000" dirty="0"/>
              <a:t>Hlavný kodifikátor súčasného jazyka – </a:t>
            </a:r>
            <a:r>
              <a:rPr lang="sk-SK" sz="3000" dirty="0" err="1"/>
              <a:t>Lauri</a:t>
            </a:r>
            <a:r>
              <a:rPr lang="sk-SK" sz="3000" dirty="0"/>
              <a:t> </a:t>
            </a:r>
            <a:r>
              <a:rPr lang="sk-SK" sz="3000" dirty="0" err="1"/>
              <a:t>Itkonen</a:t>
            </a:r>
            <a:r>
              <a:rPr lang="sk-SK" sz="3000" dirty="0"/>
              <a:t>, preložil viaceré náboženské diela do </a:t>
            </a:r>
            <a:r>
              <a:rPr lang="sk-SK" sz="3000" dirty="0" err="1"/>
              <a:t>inarskej</a:t>
            </a:r>
            <a:r>
              <a:rPr lang="sk-SK" sz="3000" dirty="0"/>
              <a:t> </a:t>
            </a:r>
            <a:r>
              <a:rPr lang="sk-SK" sz="3000" dirty="0" err="1"/>
              <a:t>sámčiny</a:t>
            </a:r>
            <a:endParaRPr lang="sk-SK" sz="3000" dirty="0"/>
          </a:p>
          <a:p>
            <a:pPr algn="just"/>
            <a:r>
              <a:rPr lang="sk-SK" sz="3000" dirty="0"/>
              <a:t>Vlastný preklad biblického textu až v roku 1973 </a:t>
            </a:r>
            <a:r>
              <a:rPr lang="sk-SK" sz="3000" i="1" dirty="0"/>
              <a:t>Prvý list svätého apoštola Petra, </a:t>
            </a:r>
            <a:r>
              <a:rPr lang="sk-SK" sz="3000" dirty="0"/>
              <a:t>prel.</a:t>
            </a:r>
            <a:r>
              <a:rPr lang="sk-SK" sz="3000" i="1" dirty="0"/>
              <a:t> </a:t>
            </a:r>
            <a:r>
              <a:rPr lang="sk-SK" sz="3000" dirty="0" err="1"/>
              <a:t>Matti</a:t>
            </a:r>
            <a:r>
              <a:rPr lang="sk-SK" sz="3000" dirty="0"/>
              <a:t> </a:t>
            </a:r>
            <a:r>
              <a:rPr lang="sk-SK" sz="3000" dirty="0" err="1"/>
              <a:t>Morottaja</a:t>
            </a:r>
            <a:endParaRPr lang="sk-SK" sz="3000" dirty="0"/>
          </a:p>
          <a:p>
            <a:pPr algn="just"/>
            <a:r>
              <a:rPr lang="sk-SK" sz="3000" dirty="0"/>
              <a:t>V základných školách v oblasti </a:t>
            </a:r>
            <a:r>
              <a:rPr lang="sk-SK" sz="3000" dirty="0" err="1"/>
              <a:t>výuka</a:t>
            </a:r>
            <a:r>
              <a:rPr lang="sk-SK" sz="3000" dirty="0"/>
              <a:t> </a:t>
            </a:r>
            <a:r>
              <a:rPr lang="sk-SK" sz="3000" dirty="0" err="1"/>
              <a:t>inarskej</a:t>
            </a:r>
            <a:r>
              <a:rPr lang="sk-SK" sz="3000" dirty="0"/>
              <a:t> </a:t>
            </a:r>
            <a:r>
              <a:rPr lang="sk-SK" sz="3000" dirty="0" err="1"/>
              <a:t>sámčiny</a:t>
            </a:r>
            <a:r>
              <a:rPr lang="sk-SK" sz="3000" dirty="0"/>
              <a:t> od 80.rokov 20.storočia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Jazykové črty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k-SK" dirty="0"/>
              <a:t>Fonetika – podobne ako severná </a:t>
            </a:r>
            <a:r>
              <a:rPr lang="sk-SK" dirty="0" err="1"/>
              <a:t>sámčina</a:t>
            </a:r>
            <a:r>
              <a:rPr lang="sk-SK" dirty="0"/>
              <a:t>, okrem toho Â </a:t>
            </a:r>
            <a:r>
              <a:rPr lang="sk-SK" dirty="0" err="1"/>
              <a:t>â</a:t>
            </a:r>
            <a:r>
              <a:rPr lang="sk-SK" dirty="0"/>
              <a:t> – uzatvorené A, približne ako v anglickom člene </a:t>
            </a:r>
            <a:r>
              <a:rPr lang="sk-SK" b="1" dirty="0"/>
              <a:t>a</a:t>
            </a:r>
            <a:r>
              <a:rPr lang="sk-SK" dirty="0"/>
              <a:t> </a:t>
            </a:r>
            <a:r>
              <a:rPr lang="sk-SK" dirty="0" err="1"/>
              <a:t>bed</a:t>
            </a:r>
            <a:r>
              <a:rPr lang="sk-SK" dirty="0"/>
              <a:t>, a </a:t>
            </a:r>
            <a:r>
              <a:rPr lang="sk-SK" dirty="0" err="1"/>
              <a:t>pen</a:t>
            </a:r>
            <a:r>
              <a:rPr lang="sk-SK" dirty="0"/>
              <a:t>...</a:t>
            </a:r>
          </a:p>
          <a:p>
            <a:pPr algn="just"/>
            <a:r>
              <a:rPr lang="sk-SK" dirty="0"/>
              <a:t>Slovná zásoba : Ryba – FIN </a:t>
            </a:r>
            <a:r>
              <a:rPr lang="sk-SK" dirty="0" err="1"/>
              <a:t>kala</a:t>
            </a:r>
            <a:r>
              <a:rPr lang="sk-SK" dirty="0"/>
              <a:t> – </a:t>
            </a:r>
            <a:r>
              <a:rPr lang="sk-SK" dirty="0" err="1"/>
              <a:t>Ssam</a:t>
            </a:r>
            <a:r>
              <a:rPr lang="sk-SK" dirty="0"/>
              <a:t> </a:t>
            </a:r>
            <a:r>
              <a:rPr lang="sk-SK" dirty="0" err="1"/>
              <a:t>guolli</a:t>
            </a:r>
            <a:r>
              <a:rPr lang="sk-SK" dirty="0"/>
              <a:t> – </a:t>
            </a:r>
            <a:r>
              <a:rPr lang="sk-SK" dirty="0" err="1"/>
              <a:t>Isam</a:t>
            </a:r>
            <a:r>
              <a:rPr lang="sk-SK" dirty="0"/>
              <a:t> </a:t>
            </a:r>
            <a:r>
              <a:rPr lang="sk-SK" dirty="0" err="1"/>
              <a:t>kyeli</a:t>
            </a:r>
            <a:r>
              <a:rPr lang="sk-SK" dirty="0"/>
              <a:t>, mačka – FIN </a:t>
            </a:r>
            <a:r>
              <a:rPr lang="sk-SK" dirty="0" err="1"/>
              <a:t>kissa</a:t>
            </a:r>
            <a:r>
              <a:rPr lang="sk-SK" dirty="0"/>
              <a:t>, </a:t>
            </a:r>
            <a:r>
              <a:rPr lang="sk-SK" dirty="0" err="1"/>
              <a:t>Ssam</a:t>
            </a:r>
            <a:r>
              <a:rPr lang="sk-SK" dirty="0"/>
              <a:t> </a:t>
            </a:r>
            <a:r>
              <a:rPr lang="sk-SK" dirty="0" err="1"/>
              <a:t>bussá</a:t>
            </a:r>
            <a:r>
              <a:rPr lang="sk-SK" dirty="0"/>
              <a:t>, </a:t>
            </a:r>
            <a:r>
              <a:rPr lang="sk-SK" dirty="0" err="1"/>
              <a:t>Isam</a:t>
            </a:r>
            <a:r>
              <a:rPr lang="sk-SK" dirty="0"/>
              <a:t> </a:t>
            </a:r>
            <a:r>
              <a:rPr lang="sk-SK" dirty="0" err="1"/>
              <a:t>kissá</a:t>
            </a:r>
            <a:r>
              <a:rPr lang="sk-SK" dirty="0"/>
              <a:t>.</a:t>
            </a:r>
          </a:p>
          <a:p>
            <a:pPr algn="just"/>
            <a:r>
              <a:rPr lang="sk-SK" dirty="0"/>
              <a:t>Gramatika – podobne ako v severnej </a:t>
            </a:r>
            <a:r>
              <a:rPr lang="sk-SK" dirty="0" err="1"/>
              <a:t>sámčine</a:t>
            </a:r>
            <a:r>
              <a:rPr lang="sk-SK" dirty="0"/>
              <a:t>, pridané pády v menách – </a:t>
            </a:r>
            <a:r>
              <a:rPr lang="sk-SK" dirty="0" err="1"/>
              <a:t>abesív</a:t>
            </a:r>
            <a:r>
              <a:rPr lang="sk-SK" dirty="0"/>
              <a:t>, </a:t>
            </a:r>
            <a:r>
              <a:rPr lang="sk-SK" dirty="0" err="1"/>
              <a:t>partitív</a:t>
            </a:r>
            <a:r>
              <a:rPr lang="sk-SK" dirty="0"/>
              <a:t>, oddelený akuzatív</a:t>
            </a:r>
          </a:p>
          <a:p>
            <a:pPr algn="just"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Skoltská</a:t>
            </a:r>
            <a:r>
              <a:rPr lang="sk-SK" dirty="0"/>
              <a:t> </a:t>
            </a:r>
            <a:r>
              <a:rPr lang="sk-SK" dirty="0" err="1"/>
              <a:t>sámčina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sk-SK" dirty="0"/>
              <a:t>Na území Fínska a Ruska</a:t>
            </a:r>
          </a:p>
          <a:p>
            <a:pPr algn="just"/>
            <a:r>
              <a:rPr lang="sk-SK" dirty="0"/>
              <a:t>Asi 350 hovoriacich</a:t>
            </a:r>
          </a:p>
          <a:p>
            <a:pPr algn="just"/>
            <a:r>
              <a:rPr lang="sk-SK" dirty="0"/>
              <a:t>V 20.storočí dosť upadala, neskôr snaha o jej záchranu a znovuzrodenie</a:t>
            </a:r>
          </a:p>
          <a:p>
            <a:pPr algn="just"/>
            <a:r>
              <a:rPr lang="sk-SK" dirty="0" err="1"/>
              <a:t>Skoltských</a:t>
            </a:r>
            <a:r>
              <a:rPr lang="sk-SK" dirty="0"/>
              <a:t> </a:t>
            </a:r>
            <a:r>
              <a:rPr lang="sk-SK" dirty="0" err="1"/>
              <a:t>Sámov</a:t>
            </a:r>
            <a:r>
              <a:rPr lang="sk-SK" dirty="0"/>
              <a:t> pre ich odlišnosti často neakceptovali ani iné </a:t>
            </a:r>
            <a:r>
              <a:rPr lang="sk-SK" dirty="0" err="1"/>
              <a:t>sámske</a:t>
            </a:r>
            <a:r>
              <a:rPr lang="sk-SK" dirty="0"/>
              <a:t> skupiny</a:t>
            </a:r>
          </a:p>
          <a:p>
            <a:pPr algn="just"/>
            <a:r>
              <a:rPr lang="sk-SK" dirty="0"/>
              <a:t>Dôležitosť fenoménu </a:t>
            </a:r>
            <a:r>
              <a:rPr lang="sk-SK" i="1" dirty="0" err="1"/>
              <a:t>kielipesä</a:t>
            </a:r>
            <a:r>
              <a:rPr lang="sk-SK" dirty="0"/>
              <a:t> – „jazykové hniezdo“ – napríklad v </a:t>
            </a:r>
            <a:r>
              <a:rPr lang="sk-SK" dirty="0" err="1"/>
              <a:t>Suonikylä</a:t>
            </a:r>
            <a:r>
              <a:rPr lang="sk-SK" dirty="0"/>
              <a:t> ( v minulosti významná </a:t>
            </a:r>
            <a:r>
              <a:rPr lang="sk-SK" dirty="0" err="1"/>
              <a:t>sámska</a:t>
            </a:r>
            <a:r>
              <a:rPr lang="sk-SK" dirty="0"/>
              <a:t> obec), </a:t>
            </a:r>
            <a:r>
              <a:rPr lang="sk-SK" dirty="0" err="1"/>
              <a:t>Sevettijärvi</a:t>
            </a:r>
            <a:r>
              <a:rPr lang="sk-SK" dirty="0"/>
              <a:t> atď.</a:t>
            </a:r>
          </a:p>
          <a:p>
            <a:pPr algn="just"/>
            <a:r>
              <a:rPr lang="sk-SK" dirty="0"/>
              <a:t>Spomedzi </a:t>
            </a:r>
            <a:r>
              <a:rPr lang="sk-SK" dirty="0" err="1"/>
              <a:t>sámskych</a:t>
            </a:r>
            <a:r>
              <a:rPr lang="sk-SK" dirty="0"/>
              <a:t> jazykov na území Fínska sa najviac líši od severnej </a:t>
            </a:r>
            <a:r>
              <a:rPr lang="sk-SK" dirty="0" err="1"/>
              <a:t>sámčiny</a:t>
            </a:r>
            <a:r>
              <a:rPr lang="sk-SK" dirty="0"/>
              <a:t> a fínčiny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Zvláštnosti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sk-SK" dirty="0"/>
              <a:t>Fonetika – viacero foném, ktoré sa inde nevyskytujú - Ǩ </a:t>
            </a:r>
            <a:r>
              <a:rPr lang="sk-SK" dirty="0" err="1"/>
              <a:t>ǩ</a:t>
            </a:r>
            <a:r>
              <a:rPr lang="sk-SK" dirty="0"/>
              <a:t>  (približne </a:t>
            </a:r>
            <a:r>
              <a:rPr lang="sk-SK" i="1" dirty="0"/>
              <a:t>ť</a:t>
            </a:r>
            <a:r>
              <a:rPr lang="sk-SK" dirty="0"/>
              <a:t>), Ǧ </a:t>
            </a:r>
            <a:r>
              <a:rPr lang="sk-SK" dirty="0" err="1"/>
              <a:t>ǧ</a:t>
            </a:r>
            <a:r>
              <a:rPr lang="sk-SK" dirty="0"/>
              <a:t> (</a:t>
            </a:r>
            <a:r>
              <a:rPr lang="sk-SK" i="1" dirty="0"/>
              <a:t>ď</a:t>
            </a:r>
            <a:r>
              <a:rPr lang="sk-SK" dirty="0"/>
              <a:t>), Õ </a:t>
            </a:r>
            <a:r>
              <a:rPr lang="sk-SK" dirty="0" err="1"/>
              <a:t>õ</a:t>
            </a:r>
            <a:r>
              <a:rPr lang="sk-SK" dirty="0"/>
              <a:t>  (asi ako estónske uzavreté „o“) a podobne</a:t>
            </a:r>
          </a:p>
          <a:p>
            <a:pPr algn="just"/>
            <a:r>
              <a:rPr lang="sk-SK" dirty="0"/>
              <a:t>Rovnako ako </a:t>
            </a:r>
            <a:r>
              <a:rPr lang="sk-SK" dirty="0" err="1"/>
              <a:t>inarská</a:t>
            </a:r>
            <a:r>
              <a:rPr lang="sk-SK" dirty="0"/>
              <a:t> </a:t>
            </a:r>
            <a:r>
              <a:rPr lang="sk-SK" dirty="0" err="1"/>
              <a:t>sámčina</a:t>
            </a:r>
            <a:r>
              <a:rPr lang="sk-SK" dirty="0"/>
              <a:t> 9 pádov, akuzatív a genitív v podstate splývajú</a:t>
            </a:r>
          </a:p>
          <a:p>
            <a:pPr algn="just"/>
            <a:r>
              <a:rPr lang="sk-SK" dirty="0"/>
              <a:t>Slovesá – ku štyrom tradičným časom pribúda </a:t>
            </a:r>
            <a:r>
              <a:rPr lang="sk-SK" dirty="0" err="1"/>
              <a:t>optatív</a:t>
            </a:r>
            <a:r>
              <a:rPr lang="sk-SK" dirty="0"/>
              <a:t> (špecifická forma imperatívu)</a:t>
            </a:r>
          </a:p>
          <a:p>
            <a:pPr algn="just"/>
            <a:r>
              <a:rPr lang="sk-SK" dirty="0"/>
              <a:t>Spisovný jazyk bol kodifikovaný až v 70.rokoch 20.storočia na základe nárečia oblasti </a:t>
            </a:r>
            <a:r>
              <a:rPr lang="sk-SK" dirty="0" err="1"/>
              <a:t>Suonikylä</a:t>
            </a:r>
            <a:endParaRPr lang="sk-SK" dirty="0"/>
          </a:p>
          <a:p>
            <a:pPr algn="just"/>
            <a:r>
              <a:rPr lang="sk-SK" dirty="0"/>
              <a:t>Literárny jazyk : prvá modlitebná knižka až 1983, umelecká literatúra v 80.-90.rokoch 20.stor.</a:t>
            </a:r>
          </a:p>
          <a:p>
            <a:pPr algn="just"/>
            <a:r>
              <a:rPr lang="sk-SK" dirty="0" err="1"/>
              <a:t>Ssam</a:t>
            </a:r>
            <a:r>
              <a:rPr lang="sk-SK" dirty="0"/>
              <a:t> – </a:t>
            </a:r>
            <a:r>
              <a:rPr lang="sk-SK" dirty="0" err="1"/>
              <a:t>eadni</a:t>
            </a:r>
            <a:r>
              <a:rPr lang="sk-SK" dirty="0"/>
              <a:t>, </a:t>
            </a:r>
            <a:r>
              <a:rPr lang="sk-SK" dirty="0" err="1"/>
              <a:t>Sksam</a:t>
            </a:r>
            <a:r>
              <a:rPr lang="sk-SK" dirty="0"/>
              <a:t> – </a:t>
            </a:r>
            <a:r>
              <a:rPr lang="sk-SK" dirty="0" err="1"/>
              <a:t>jeä´n´n</a:t>
            </a:r>
            <a:r>
              <a:rPr lang="sk-SK" dirty="0"/>
              <a:t>, </a:t>
            </a:r>
            <a:r>
              <a:rPr lang="sk-SK" dirty="0" err="1"/>
              <a:t>Ssam</a:t>
            </a:r>
            <a:r>
              <a:rPr lang="sk-SK" dirty="0"/>
              <a:t> – </a:t>
            </a:r>
            <a:r>
              <a:rPr lang="sk-SK" dirty="0" err="1"/>
              <a:t>bussá</a:t>
            </a:r>
            <a:r>
              <a:rPr lang="sk-SK" dirty="0"/>
              <a:t> – </a:t>
            </a:r>
            <a:r>
              <a:rPr lang="sk-SK" dirty="0" err="1"/>
              <a:t>Sksam</a:t>
            </a:r>
            <a:r>
              <a:rPr lang="sk-SK" dirty="0"/>
              <a:t> - </a:t>
            </a:r>
            <a:r>
              <a:rPr lang="sk-SK" dirty="0" err="1"/>
              <a:t>kaass</a:t>
            </a:r>
            <a:endParaRPr lang="sk-SK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Sámske</a:t>
            </a:r>
            <a:r>
              <a:rPr lang="sk-SK" dirty="0"/>
              <a:t> jazyky v Rusku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sk-SK" b="1" dirty="0" err="1"/>
              <a:t>Kildinská</a:t>
            </a:r>
            <a:r>
              <a:rPr lang="sk-SK" b="1" dirty="0"/>
              <a:t> </a:t>
            </a:r>
            <a:r>
              <a:rPr lang="sk-SK" b="1" dirty="0" err="1"/>
              <a:t>sámčina</a:t>
            </a:r>
            <a:r>
              <a:rPr lang="sk-SK" dirty="0"/>
              <a:t> – v strednej časti </a:t>
            </a:r>
            <a:r>
              <a:rPr lang="sk-SK" dirty="0" err="1"/>
              <a:t>Kolského</a:t>
            </a:r>
            <a:r>
              <a:rPr lang="sk-SK" dirty="0"/>
              <a:t> polostrova </a:t>
            </a:r>
          </a:p>
          <a:p>
            <a:pPr algn="just"/>
            <a:r>
              <a:rPr lang="sk-SK" dirty="0"/>
              <a:t>Asi 350 hovoriacich</a:t>
            </a:r>
          </a:p>
          <a:p>
            <a:pPr algn="just"/>
            <a:r>
              <a:rPr lang="sk-SK" dirty="0"/>
              <a:t>Spisovný štandard v 30.rokoch 20.storočia</a:t>
            </a:r>
          </a:p>
          <a:p>
            <a:pPr algn="just"/>
            <a:r>
              <a:rPr lang="sk-SK" dirty="0"/>
              <a:t>Veľmi ťažký osud za ZSSR – kolektivizácia, industrializácia, strata tradičného živobytia, nepriatelia štátu, popravy a väzenie</a:t>
            </a:r>
          </a:p>
          <a:p>
            <a:pPr algn="just"/>
            <a:r>
              <a:rPr lang="sk-SK" dirty="0"/>
              <a:t>Sámčina len v rámci rodiny alebo ako pracovný jazyk pri chove sobov</a:t>
            </a:r>
          </a:p>
          <a:p>
            <a:pPr algn="just"/>
            <a:r>
              <a:rPr lang="sk-SK" dirty="0"/>
              <a:t>V 90.rokoch dve zbierky básní simultánne v severnej a </a:t>
            </a:r>
            <a:r>
              <a:rPr lang="sk-SK" dirty="0" err="1"/>
              <a:t>kildinskej</a:t>
            </a:r>
            <a:r>
              <a:rPr lang="sk-SK" dirty="0"/>
              <a:t> sámčine</a:t>
            </a:r>
          </a:p>
          <a:p>
            <a:pPr algn="just"/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Kultúrne pozadie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3000" dirty="0"/>
              <a:t>Pôvodne kočovný národ</a:t>
            </a:r>
          </a:p>
          <a:p>
            <a:pPr algn="just"/>
            <a:r>
              <a:rPr lang="sk-SK" sz="3000" dirty="0"/>
              <a:t>Pestrý náboženský život v minulosti –  prírodné náboženstvo, uctievanie živých i neživých prírodných elementov, úcta k mŕtvym predkom, duchom a podobne</a:t>
            </a:r>
          </a:p>
          <a:p>
            <a:pPr algn="just"/>
            <a:r>
              <a:rPr lang="sk-SK" sz="3000" dirty="0"/>
              <a:t>Mnohé </a:t>
            </a:r>
            <a:r>
              <a:rPr lang="sk-SK" sz="3000" dirty="0" err="1"/>
              <a:t>šamanské</a:t>
            </a:r>
            <a:r>
              <a:rPr lang="sk-SK" sz="3000" dirty="0"/>
              <a:t> obrady a rituály</a:t>
            </a:r>
          </a:p>
          <a:p>
            <a:pPr algn="just"/>
            <a:r>
              <a:rPr lang="sk-SK" sz="3000" dirty="0"/>
              <a:t>Literatúra : </a:t>
            </a:r>
            <a:r>
              <a:rPr lang="sk-SK" sz="3000" i="1" dirty="0"/>
              <a:t>Václav Marek; Staré laponské </a:t>
            </a:r>
            <a:r>
              <a:rPr lang="sk-SK" sz="3000" i="1" dirty="0" err="1"/>
              <a:t>náboženství</a:t>
            </a:r>
            <a:endParaRPr lang="en-US" sz="3000" i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Sámske</a:t>
            </a:r>
            <a:r>
              <a:rPr lang="sk-SK" dirty="0"/>
              <a:t> jazyky v Rusku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b="1" dirty="0" err="1"/>
              <a:t>Terská</a:t>
            </a:r>
            <a:r>
              <a:rPr lang="sk-SK" b="1" dirty="0"/>
              <a:t> sámčina</a:t>
            </a:r>
            <a:r>
              <a:rPr lang="sk-SK" dirty="0"/>
              <a:t> – východ polostrova Kola</a:t>
            </a:r>
          </a:p>
          <a:p>
            <a:pPr algn="just"/>
            <a:r>
              <a:rPr lang="sk-SK" dirty="0"/>
              <a:t>Najoptimistickejšie odhady 20 hovoriacich</a:t>
            </a:r>
          </a:p>
          <a:p>
            <a:pPr algn="just"/>
            <a:r>
              <a:rPr lang="sk-SK" dirty="0"/>
              <a:t>Používajú na zapisovanie striedavo cyriliku a latinku</a:t>
            </a:r>
          </a:p>
          <a:p>
            <a:pPr algn="just"/>
            <a:r>
              <a:rPr lang="sk-SK" dirty="0"/>
              <a:t>Presah aj skupiny skoltských Sámov</a:t>
            </a:r>
          </a:p>
          <a:p>
            <a:pPr algn="just"/>
            <a:r>
              <a:rPr lang="sk-SK" i="1" dirty="0" err="1"/>
              <a:t>Akkalská</a:t>
            </a:r>
            <a:r>
              <a:rPr lang="sk-SK" i="1" dirty="0"/>
              <a:t> sámčina</a:t>
            </a:r>
            <a:r>
              <a:rPr lang="sk-SK" dirty="0"/>
              <a:t> – v súčasnosti už zaniknutá, po násilnej smrti posledných hovoriacich 2005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62937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Sámske</a:t>
            </a:r>
            <a:r>
              <a:rPr lang="sk-SK" dirty="0"/>
              <a:t> jazyky vo Švédsku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sk-SK" dirty="0"/>
              <a:t>Po severnej </a:t>
            </a:r>
            <a:r>
              <a:rPr lang="sk-SK" dirty="0" err="1"/>
              <a:t>sámčine</a:t>
            </a:r>
            <a:r>
              <a:rPr lang="sk-SK" dirty="0"/>
              <a:t> je významná </a:t>
            </a:r>
            <a:r>
              <a:rPr lang="sk-SK" b="1" dirty="0" err="1"/>
              <a:t>Lulejská</a:t>
            </a:r>
            <a:r>
              <a:rPr lang="sk-SK" b="1" dirty="0"/>
              <a:t> </a:t>
            </a:r>
            <a:r>
              <a:rPr lang="sk-SK" b="1" dirty="0" err="1"/>
              <a:t>sámčina</a:t>
            </a:r>
            <a:r>
              <a:rPr lang="sk-SK" dirty="0"/>
              <a:t> – asi 1600 hovoriacich, 3 hlavné nárečia</a:t>
            </a:r>
          </a:p>
          <a:p>
            <a:pPr algn="just"/>
            <a:r>
              <a:rPr lang="sk-SK" dirty="0"/>
              <a:t>Je vzdialene zrozumiteľná so severnou </a:t>
            </a:r>
            <a:r>
              <a:rPr lang="sk-SK" dirty="0" err="1"/>
              <a:t>sámčinou</a:t>
            </a:r>
            <a:endParaRPr lang="sk-SK" dirty="0"/>
          </a:p>
          <a:p>
            <a:pPr algn="just"/>
            <a:r>
              <a:rPr lang="sk-SK" dirty="0"/>
              <a:t>Bola materinským jazykom </a:t>
            </a:r>
            <a:r>
              <a:rPr lang="sk-SK" dirty="0" err="1"/>
              <a:t>Larsa</a:t>
            </a:r>
            <a:r>
              <a:rPr lang="sk-SK" dirty="0"/>
              <a:t> </a:t>
            </a:r>
            <a:r>
              <a:rPr lang="sk-SK" dirty="0" err="1"/>
              <a:t>Leviho</a:t>
            </a:r>
            <a:r>
              <a:rPr lang="sk-SK" dirty="0"/>
              <a:t> </a:t>
            </a:r>
            <a:r>
              <a:rPr lang="sk-SK" dirty="0" err="1"/>
              <a:t>Laestadia</a:t>
            </a:r>
            <a:endParaRPr lang="sk-SK" dirty="0"/>
          </a:p>
          <a:p>
            <a:pPr algn="just"/>
            <a:r>
              <a:rPr lang="sk-SK" dirty="0"/>
              <a:t>V pravopise preberá niektoré znaky zo švédčiny – </a:t>
            </a:r>
            <a:r>
              <a:rPr lang="is-IS" dirty="0"/>
              <a:t>napr. Æ, </a:t>
            </a:r>
            <a:r>
              <a:rPr lang="fi-FI" dirty="0"/>
              <a:t>Å...</a:t>
            </a:r>
            <a:endParaRPr lang="sk-SK" dirty="0"/>
          </a:p>
          <a:p>
            <a:pPr algn="just"/>
            <a:r>
              <a:rPr lang="sk-SK" dirty="0"/>
              <a:t>Sedem pádov, </a:t>
            </a:r>
            <a:r>
              <a:rPr lang="sk-SK" dirty="0" err="1"/>
              <a:t>optatív</a:t>
            </a:r>
            <a:endParaRPr lang="sk-SK" dirty="0"/>
          </a:p>
          <a:p>
            <a:pPr algn="just"/>
            <a:r>
              <a:rPr lang="sk-SK" dirty="0"/>
              <a:t>Ortografia ustálená až v roku 1983, základy z roku 1890</a:t>
            </a:r>
          </a:p>
          <a:p>
            <a:pPr algn="just"/>
            <a:r>
              <a:rPr lang="sk-SK" b="1" dirty="0"/>
              <a:t>1811 – prvý úplný preklad biblie do </a:t>
            </a:r>
            <a:r>
              <a:rPr lang="sk-SK" b="1" dirty="0" err="1"/>
              <a:t>sámčiny</a:t>
            </a:r>
            <a:r>
              <a:rPr lang="sk-SK" b="1" dirty="0"/>
              <a:t>, Per </a:t>
            </a:r>
            <a:r>
              <a:rPr lang="sk-SK" b="1" dirty="0" err="1"/>
              <a:t>Fjellström</a:t>
            </a:r>
            <a:r>
              <a:rPr lang="sk-SK" dirty="0"/>
              <a:t>, </a:t>
            </a:r>
            <a:r>
              <a:rPr lang="sk-SK" dirty="0" err="1"/>
              <a:t>lulejská</a:t>
            </a:r>
            <a:r>
              <a:rPr lang="sk-SK" dirty="0"/>
              <a:t> a severná </a:t>
            </a:r>
            <a:r>
              <a:rPr lang="sk-SK" dirty="0" err="1"/>
              <a:t>sámčina</a:t>
            </a:r>
            <a:endParaRPr lang="sk-SK" dirty="0"/>
          </a:p>
          <a:p>
            <a:pPr algn="just"/>
            <a:endParaRPr lang="fi-FI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Sámske</a:t>
            </a:r>
            <a:r>
              <a:rPr lang="sk-SK" dirty="0"/>
              <a:t> jazyky vo Švédsku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k-SK" dirty="0"/>
              <a:t>Ďalšie </a:t>
            </a:r>
            <a:r>
              <a:rPr lang="sk-SK" dirty="0" err="1"/>
              <a:t>sámske</a:t>
            </a:r>
            <a:r>
              <a:rPr lang="sk-SK" dirty="0"/>
              <a:t> jazyky – </a:t>
            </a:r>
            <a:r>
              <a:rPr lang="sk-SK" b="1" dirty="0" err="1"/>
              <a:t>umejská</a:t>
            </a:r>
            <a:r>
              <a:rPr lang="sk-SK" b="1" dirty="0"/>
              <a:t> a </a:t>
            </a:r>
            <a:r>
              <a:rPr lang="sk-SK" b="1" dirty="0" err="1"/>
              <a:t>pitejská</a:t>
            </a:r>
            <a:r>
              <a:rPr lang="sk-SK" b="1" dirty="0"/>
              <a:t> </a:t>
            </a:r>
            <a:r>
              <a:rPr lang="sk-SK" b="1" dirty="0" err="1"/>
              <a:t>sámčina</a:t>
            </a:r>
            <a:r>
              <a:rPr lang="sk-SK" dirty="0"/>
              <a:t> – len niekoľko desiatok hovoriacich, minimum literárnych diel</a:t>
            </a:r>
          </a:p>
          <a:p>
            <a:pPr algn="just"/>
            <a:r>
              <a:rPr lang="sk-SK" dirty="0" err="1"/>
              <a:t>Umejská</a:t>
            </a:r>
            <a:r>
              <a:rPr lang="sk-SK" dirty="0"/>
              <a:t> </a:t>
            </a:r>
            <a:r>
              <a:rPr lang="sk-SK" dirty="0" err="1"/>
              <a:t>sámčina</a:t>
            </a:r>
            <a:r>
              <a:rPr lang="sk-SK" dirty="0"/>
              <a:t> – dôležitá úloha na začiatku vzdelávania </a:t>
            </a:r>
            <a:r>
              <a:rPr lang="sk-SK" dirty="0" err="1"/>
              <a:t>Sámov</a:t>
            </a:r>
            <a:r>
              <a:rPr lang="sk-SK" dirty="0"/>
              <a:t>, oblasť </a:t>
            </a:r>
            <a:r>
              <a:rPr lang="sk-SK" dirty="0" err="1"/>
              <a:t>Lycksele</a:t>
            </a:r>
            <a:endParaRPr lang="sk-SK" dirty="0"/>
          </a:p>
          <a:p>
            <a:pPr algn="just"/>
            <a:r>
              <a:rPr lang="sk-SK" dirty="0"/>
              <a:t>1873 – maďarský výskumník </a:t>
            </a:r>
            <a:r>
              <a:rPr lang="sk-SK" dirty="0" err="1"/>
              <a:t>Jozséf</a:t>
            </a:r>
            <a:r>
              <a:rPr lang="sk-SK" dirty="0"/>
              <a:t> </a:t>
            </a:r>
            <a:r>
              <a:rPr lang="sk-SK" dirty="0" err="1"/>
              <a:t>Budenz</a:t>
            </a:r>
            <a:r>
              <a:rPr lang="sk-SK" dirty="0"/>
              <a:t> – </a:t>
            </a:r>
            <a:r>
              <a:rPr lang="sk-SK" dirty="0" err="1"/>
              <a:t>Sámovia</a:t>
            </a:r>
            <a:r>
              <a:rPr lang="sk-SK" dirty="0"/>
              <a:t> vo viedenskom cirkuse – prvýkrát odlíšená </a:t>
            </a:r>
            <a:r>
              <a:rPr lang="sk-SK" dirty="0" err="1"/>
              <a:t>umejská</a:t>
            </a:r>
            <a:r>
              <a:rPr lang="sk-SK" dirty="0"/>
              <a:t> </a:t>
            </a:r>
            <a:r>
              <a:rPr lang="sk-SK" dirty="0" err="1"/>
              <a:t>sámčina</a:t>
            </a:r>
            <a:endParaRPr lang="sk-SK" dirty="0"/>
          </a:p>
          <a:p>
            <a:pPr algn="just"/>
            <a:r>
              <a:rPr lang="sk-SK" dirty="0"/>
              <a:t>Dve základné nárečia </a:t>
            </a:r>
            <a:r>
              <a:rPr lang="sk-SK" dirty="0" err="1"/>
              <a:t>umejskej</a:t>
            </a:r>
            <a:r>
              <a:rPr lang="sk-SK" dirty="0"/>
              <a:t> </a:t>
            </a:r>
            <a:r>
              <a:rPr lang="sk-SK" dirty="0" err="1"/>
              <a:t>sámčiny</a:t>
            </a:r>
            <a:r>
              <a:rPr lang="sk-SK" dirty="0"/>
              <a:t> – menšia miera striedania stupňov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Južná </a:t>
            </a:r>
            <a:r>
              <a:rPr lang="sk-SK" dirty="0" err="1"/>
              <a:t>sámčina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dirty="0"/>
              <a:t>Uplatňuje sa najmä v Nórsku, menej vo Švédsku</a:t>
            </a:r>
          </a:p>
          <a:p>
            <a:pPr algn="just"/>
            <a:r>
              <a:rPr lang="sk-SK" dirty="0"/>
              <a:t>Oblasti </a:t>
            </a:r>
            <a:r>
              <a:rPr lang="sk-SK" dirty="0" err="1"/>
              <a:t>Trondelagen</a:t>
            </a:r>
            <a:r>
              <a:rPr lang="sk-SK" dirty="0"/>
              <a:t>, vo Švédsku kraje </a:t>
            </a:r>
            <a:r>
              <a:rPr lang="sk-SK" dirty="0" err="1"/>
              <a:t>Jämtland</a:t>
            </a:r>
            <a:r>
              <a:rPr lang="sk-SK" dirty="0"/>
              <a:t> a </a:t>
            </a:r>
            <a:r>
              <a:rPr lang="sk-SK" dirty="0" err="1"/>
              <a:t>Västerbotten</a:t>
            </a:r>
            <a:endParaRPr lang="sk-SK" dirty="0"/>
          </a:p>
          <a:p>
            <a:pPr algn="just"/>
            <a:r>
              <a:rPr lang="sk-SK" dirty="0"/>
              <a:t>Pomerne životaschopná – do 600 hovoriacich</a:t>
            </a:r>
          </a:p>
          <a:p>
            <a:pPr algn="just"/>
            <a:r>
              <a:rPr lang="sk-SK" dirty="0"/>
              <a:t>Základy spisovného jazyka – pastor Per </a:t>
            </a:r>
            <a:r>
              <a:rPr lang="sk-SK" dirty="0" err="1"/>
              <a:t>Fjellström</a:t>
            </a:r>
            <a:r>
              <a:rPr lang="sk-SK" dirty="0"/>
              <a:t>, v 18.storočí</a:t>
            </a:r>
          </a:p>
          <a:p>
            <a:pPr algn="just"/>
            <a:r>
              <a:rPr lang="sk-SK" dirty="0"/>
              <a:t>Množstvo lexikálnych výpožičiek zo švédčiny</a:t>
            </a:r>
          </a:p>
          <a:p>
            <a:pPr algn="just">
              <a:buNone/>
            </a:pPr>
            <a:endParaRPr lang="sk-SK" dirty="0"/>
          </a:p>
          <a:p>
            <a:pPr algn="just"/>
            <a:endParaRPr lang="sk-SK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Zaniknuté </a:t>
            </a:r>
            <a:r>
              <a:rPr lang="sk-SK" dirty="0" err="1"/>
              <a:t>sámske</a:t>
            </a:r>
            <a:r>
              <a:rPr lang="sk-SK" dirty="0"/>
              <a:t> jazyky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sk-SK" dirty="0" err="1"/>
              <a:t>Akkalská</a:t>
            </a:r>
            <a:r>
              <a:rPr lang="sk-SK" dirty="0"/>
              <a:t> </a:t>
            </a:r>
            <a:r>
              <a:rPr lang="sk-SK" dirty="0" err="1"/>
              <a:t>sámčina</a:t>
            </a:r>
            <a:r>
              <a:rPr lang="sk-SK" dirty="0"/>
              <a:t> (začiatok 21.storočia)</a:t>
            </a:r>
          </a:p>
          <a:p>
            <a:pPr algn="just"/>
            <a:r>
              <a:rPr lang="sk-SK" dirty="0" err="1"/>
              <a:t>Kemijská</a:t>
            </a:r>
            <a:r>
              <a:rPr lang="sk-SK" dirty="0"/>
              <a:t> </a:t>
            </a:r>
            <a:r>
              <a:rPr lang="sk-SK" dirty="0" err="1"/>
              <a:t>sámčina</a:t>
            </a:r>
            <a:r>
              <a:rPr lang="sk-SK" dirty="0"/>
              <a:t> (19.storočie)</a:t>
            </a:r>
          </a:p>
          <a:p>
            <a:pPr algn="just"/>
            <a:r>
              <a:rPr lang="sk-SK" dirty="0"/>
              <a:t>1648 – </a:t>
            </a:r>
            <a:r>
              <a:rPr lang="sk-SK" dirty="0" err="1"/>
              <a:t>Johannes</a:t>
            </a:r>
            <a:r>
              <a:rPr lang="sk-SK" dirty="0"/>
              <a:t> </a:t>
            </a:r>
            <a:r>
              <a:rPr lang="sk-SK" dirty="0" err="1"/>
              <a:t>Tornaeus</a:t>
            </a:r>
            <a:r>
              <a:rPr lang="sk-SK" dirty="0"/>
              <a:t>: </a:t>
            </a:r>
            <a:r>
              <a:rPr lang="sk-SK" i="1" dirty="0" err="1"/>
              <a:t>Manuale</a:t>
            </a:r>
            <a:r>
              <a:rPr lang="sk-SK" i="1" dirty="0"/>
              <a:t> </a:t>
            </a:r>
            <a:r>
              <a:rPr lang="sk-SK" i="1" dirty="0" err="1"/>
              <a:t>Lapponicum</a:t>
            </a:r>
            <a:r>
              <a:rPr lang="sk-SK" dirty="0"/>
              <a:t> – úryvky zo SZ, NZ, cirkevné hymny a piesne. </a:t>
            </a:r>
          </a:p>
          <a:p>
            <a:pPr algn="just"/>
            <a:r>
              <a:rPr lang="sk-SK" dirty="0"/>
              <a:t>Dohady	o existencii sámskych jazykov na území severnej Karélie, žiadne záznamy</a:t>
            </a:r>
          </a:p>
          <a:p>
            <a:pPr algn="just"/>
            <a:r>
              <a:rPr lang="sk-SK" dirty="0"/>
              <a:t>Zapísaných pamiatok žiaľ minimum, väčšinou útržky</a:t>
            </a:r>
          </a:p>
          <a:p>
            <a:pPr algn="just"/>
            <a:r>
              <a:rPr lang="sk-SK" dirty="0" err="1"/>
              <a:t>Kemijská</a:t>
            </a:r>
            <a:r>
              <a:rPr lang="sk-SK" dirty="0"/>
              <a:t> S – preklad Otčenáša a dva </a:t>
            </a:r>
            <a:r>
              <a:rPr lang="sk-SK" dirty="0" err="1"/>
              <a:t>joiky</a:t>
            </a:r>
            <a:endParaRPr lang="sk-SK" dirty="0"/>
          </a:p>
          <a:p>
            <a:pPr algn="just"/>
            <a:r>
              <a:rPr lang="sk-SK" dirty="0"/>
              <a:t>Sámska lexika a etymológia prítomná v miestnych názvoch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Mestskí </a:t>
            </a:r>
            <a:r>
              <a:rPr lang="sk-SK" dirty="0" err="1"/>
              <a:t>Sámovia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k-SK" dirty="0"/>
              <a:t>Napr. vo Fínsku „</a:t>
            </a:r>
            <a:r>
              <a:rPr lang="sk-SK" dirty="0" err="1"/>
              <a:t>kaupunkisaamelaiset</a:t>
            </a:r>
            <a:r>
              <a:rPr lang="sk-SK" dirty="0"/>
              <a:t>“</a:t>
            </a:r>
          </a:p>
          <a:p>
            <a:pPr algn="just"/>
            <a:r>
              <a:rPr lang="sk-SK" dirty="0"/>
              <a:t>Žijú v metropolách severských krajín, sú plne asimilovaní</a:t>
            </a:r>
          </a:p>
          <a:p>
            <a:pPr algn="just"/>
            <a:r>
              <a:rPr lang="sk-SK" dirty="0"/>
              <a:t>Na prvý pohľad nerozoznateľní</a:t>
            </a:r>
          </a:p>
          <a:p>
            <a:pPr algn="just"/>
            <a:r>
              <a:rPr lang="sk-SK" dirty="0"/>
              <a:t>Zachovávajú si tradície a jazyk</a:t>
            </a:r>
          </a:p>
          <a:p>
            <a:pPr algn="just"/>
            <a:r>
              <a:rPr lang="sk-SK" dirty="0"/>
              <a:t>Vytvorené komunity a organizácie</a:t>
            </a:r>
          </a:p>
          <a:p>
            <a:pPr algn="just"/>
            <a:r>
              <a:rPr lang="sk-SK" dirty="0"/>
              <a:t>Prezentujú sa na výročné </a:t>
            </a:r>
            <a:r>
              <a:rPr lang="sk-SK" dirty="0" err="1"/>
              <a:t>sámske</a:t>
            </a:r>
            <a:r>
              <a:rPr lang="sk-SK" dirty="0"/>
              <a:t> dni</a:t>
            </a:r>
          </a:p>
          <a:p>
            <a:pPr algn="just"/>
            <a:r>
              <a:rPr lang="sk-SK" dirty="0"/>
              <a:t>Uchovávajú si hrdosť na </a:t>
            </a:r>
            <a:r>
              <a:rPr lang="sk-SK" dirty="0" err="1"/>
              <a:t>sámsky</a:t>
            </a:r>
            <a:r>
              <a:rPr lang="sk-SK" dirty="0"/>
              <a:t> pôvod</a:t>
            </a:r>
          </a:p>
        </p:txBody>
      </p:sp>
    </p:spTree>
    <p:extLst>
      <p:ext uri="{BB962C8B-B14F-4D97-AF65-F5344CB8AC3E}">
        <p14:creationId xmlns:p14="http://schemas.microsoft.com/office/powerpoint/2010/main" val="72545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Literárna tvorba </a:t>
            </a:r>
            <a:r>
              <a:rPr lang="sk-SK" dirty="0" err="1"/>
              <a:t>Sámov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sk-SK" dirty="0" err="1"/>
              <a:t>Sámska</a:t>
            </a:r>
            <a:r>
              <a:rPr lang="sk-SK" dirty="0"/>
              <a:t> literatúra spája ľudovú slovesnosť s európskou naratívnou tradíciou</a:t>
            </a:r>
          </a:p>
          <a:p>
            <a:pPr algn="just"/>
            <a:r>
              <a:rPr lang="sk-SK" dirty="0"/>
              <a:t>Najvýznamnejší spisovatelia patria k skupine severných </a:t>
            </a:r>
            <a:r>
              <a:rPr lang="sk-SK" dirty="0" err="1"/>
              <a:t>Sámov</a:t>
            </a:r>
            <a:r>
              <a:rPr lang="sk-SK" dirty="0"/>
              <a:t> </a:t>
            </a:r>
          </a:p>
          <a:p>
            <a:pPr algn="just"/>
            <a:r>
              <a:rPr lang="sk-SK" dirty="0"/>
              <a:t>V minulosti dominancia lyriky, apologetické tendencie, neskôr presun k osobným motívom, rozvoj prózy a divadla</a:t>
            </a:r>
          </a:p>
          <a:p>
            <a:pPr algn="just"/>
            <a:r>
              <a:rPr lang="sk-SK" dirty="0" err="1"/>
              <a:t>Nils-Aslak</a:t>
            </a:r>
            <a:r>
              <a:rPr lang="sk-SK" dirty="0"/>
              <a:t> </a:t>
            </a:r>
            <a:r>
              <a:rPr lang="sk-SK" dirty="0" err="1"/>
              <a:t>Valkeapää</a:t>
            </a:r>
            <a:r>
              <a:rPr lang="sk-SK" dirty="0"/>
              <a:t>, </a:t>
            </a:r>
            <a:r>
              <a:rPr lang="sk-SK" dirty="0" err="1"/>
              <a:t>o.i</a:t>
            </a:r>
            <a:r>
              <a:rPr lang="sk-SK" dirty="0"/>
              <a:t>. autor </a:t>
            </a:r>
            <a:r>
              <a:rPr lang="sk-SK" dirty="0" err="1"/>
              <a:t>sámskeho</a:t>
            </a:r>
            <a:r>
              <a:rPr lang="sk-SK" dirty="0"/>
              <a:t> „národného eposu“ </a:t>
            </a:r>
            <a:r>
              <a:rPr lang="sk-SK" i="1" dirty="0" err="1"/>
              <a:t>Beaivvi</a:t>
            </a:r>
            <a:r>
              <a:rPr lang="sk-SK" i="1" dirty="0"/>
              <a:t> </a:t>
            </a:r>
            <a:r>
              <a:rPr lang="sk-SK" i="1" dirty="0" err="1"/>
              <a:t>Áhčažan</a:t>
            </a:r>
            <a:r>
              <a:rPr lang="sk-SK" dirty="0"/>
              <a:t> (Slnko, môj otec). Všestranný umelec. Prepojenie umení. Zomrel 2001</a:t>
            </a:r>
          </a:p>
          <a:p>
            <a:pPr algn="just"/>
            <a:r>
              <a:rPr lang="sk-SK" dirty="0" err="1"/>
              <a:t>Kirsti</a:t>
            </a:r>
            <a:r>
              <a:rPr lang="sk-SK" dirty="0"/>
              <a:t> </a:t>
            </a:r>
            <a:r>
              <a:rPr lang="sk-SK" dirty="0" err="1"/>
              <a:t>Paltto</a:t>
            </a:r>
            <a:r>
              <a:rPr lang="sk-SK" dirty="0"/>
              <a:t>, básne a séria noviel </a:t>
            </a:r>
            <a:r>
              <a:rPr lang="sk-SK" i="1" dirty="0"/>
              <a:t>Pas sa spokojne, sob môj</a:t>
            </a:r>
            <a:r>
              <a:rPr lang="sk-SK" dirty="0"/>
              <a:t> a </a:t>
            </a:r>
            <a:r>
              <a:rPr lang="sk-SK" i="1" dirty="0"/>
              <a:t>Utekaj, malý lišiak!</a:t>
            </a:r>
            <a:r>
              <a:rPr lang="sk-SK" dirty="0"/>
              <a:t> </a:t>
            </a:r>
          </a:p>
          <a:p>
            <a:pPr algn="just"/>
            <a:endParaRPr lang="sk-SK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Literárna tvorba </a:t>
            </a:r>
            <a:r>
              <a:rPr lang="sk-SK" dirty="0" err="1"/>
              <a:t>Sámov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sk-SK" dirty="0" err="1"/>
              <a:t>Jovnna</a:t>
            </a:r>
            <a:r>
              <a:rPr lang="sk-SK" dirty="0"/>
              <a:t> </a:t>
            </a:r>
            <a:r>
              <a:rPr lang="sk-SK" dirty="0" err="1"/>
              <a:t>Ánde</a:t>
            </a:r>
            <a:r>
              <a:rPr lang="sk-SK" dirty="0"/>
              <a:t> </a:t>
            </a:r>
            <a:r>
              <a:rPr lang="sk-SK" dirty="0" err="1"/>
              <a:t>Vest</a:t>
            </a:r>
            <a:r>
              <a:rPr lang="sk-SK" dirty="0"/>
              <a:t> – </a:t>
            </a:r>
            <a:r>
              <a:rPr lang="sk-SK" i="1" dirty="0" err="1"/>
              <a:t>Árbolaččat</a:t>
            </a:r>
            <a:r>
              <a:rPr lang="sk-SK" dirty="0"/>
              <a:t> (Dedičia)</a:t>
            </a:r>
          </a:p>
          <a:p>
            <a:pPr algn="just"/>
            <a:r>
              <a:rPr lang="sk-SK" dirty="0" err="1"/>
              <a:t>Ellen</a:t>
            </a:r>
            <a:r>
              <a:rPr lang="sk-SK" dirty="0"/>
              <a:t> </a:t>
            </a:r>
            <a:r>
              <a:rPr lang="sk-SK" dirty="0" err="1"/>
              <a:t>Marie</a:t>
            </a:r>
            <a:r>
              <a:rPr lang="sk-SK" dirty="0"/>
              <a:t> </a:t>
            </a:r>
            <a:r>
              <a:rPr lang="sk-SK" dirty="0" err="1"/>
              <a:t>Vars</a:t>
            </a:r>
            <a:r>
              <a:rPr lang="sk-SK" dirty="0"/>
              <a:t> – </a:t>
            </a:r>
            <a:r>
              <a:rPr lang="sk-SK" i="1" dirty="0" err="1"/>
              <a:t>Kátja</a:t>
            </a:r>
            <a:r>
              <a:rPr lang="sk-SK" dirty="0"/>
              <a:t> (kritika internátnych škôl pre </a:t>
            </a:r>
            <a:r>
              <a:rPr lang="sk-SK" dirty="0" err="1"/>
              <a:t>sámske</a:t>
            </a:r>
            <a:r>
              <a:rPr lang="sk-SK" dirty="0"/>
              <a:t> deti)</a:t>
            </a:r>
          </a:p>
          <a:p>
            <a:pPr algn="just"/>
            <a:r>
              <a:rPr lang="sk-SK" dirty="0"/>
              <a:t>Významní lyrici – </a:t>
            </a:r>
            <a:r>
              <a:rPr lang="sk-SK" dirty="0" err="1"/>
              <a:t>Rauni</a:t>
            </a:r>
            <a:r>
              <a:rPr lang="sk-SK" dirty="0"/>
              <a:t> </a:t>
            </a:r>
            <a:r>
              <a:rPr lang="sk-SK" dirty="0" err="1"/>
              <a:t>Magga</a:t>
            </a:r>
            <a:r>
              <a:rPr lang="sk-SK" dirty="0"/>
              <a:t> </a:t>
            </a:r>
            <a:r>
              <a:rPr lang="sk-SK" dirty="0" err="1"/>
              <a:t>Lukkari</a:t>
            </a:r>
            <a:r>
              <a:rPr lang="sk-SK" dirty="0"/>
              <a:t>, </a:t>
            </a:r>
            <a:r>
              <a:rPr lang="sk-SK" dirty="0" err="1"/>
              <a:t>Synnöve</a:t>
            </a:r>
            <a:r>
              <a:rPr lang="sk-SK" dirty="0"/>
              <a:t> </a:t>
            </a:r>
            <a:r>
              <a:rPr lang="sk-SK" dirty="0" err="1"/>
              <a:t>Persen</a:t>
            </a:r>
            <a:r>
              <a:rPr lang="sk-SK" dirty="0"/>
              <a:t>, </a:t>
            </a:r>
            <a:r>
              <a:rPr lang="sk-SK" dirty="0" err="1"/>
              <a:t>Hans</a:t>
            </a:r>
            <a:r>
              <a:rPr lang="sk-SK" dirty="0"/>
              <a:t> </a:t>
            </a:r>
            <a:r>
              <a:rPr lang="sk-SK" dirty="0" err="1"/>
              <a:t>Aslak</a:t>
            </a:r>
            <a:r>
              <a:rPr lang="sk-SK" dirty="0"/>
              <a:t> </a:t>
            </a:r>
            <a:r>
              <a:rPr lang="sk-SK" dirty="0" err="1"/>
              <a:t>Guttorm</a:t>
            </a:r>
            <a:r>
              <a:rPr lang="sk-SK" dirty="0"/>
              <a:t>, </a:t>
            </a:r>
            <a:r>
              <a:rPr lang="sk-SK" dirty="0" err="1"/>
              <a:t>Niilas</a:t>
            </a:r>
            <a:r>
              <a:rPr lang="sk-SK" dirty="0"/>
              <a:t> </a:t>
            </a:r>
            <a:r>
              <a:rPr lang="sk-SK" dirty="0" err="1"/>
              <a:t>Holmberg</a:t>
            </a:r>
            <a:endParaRPr lang="sk-SK" dirty="0"/>
          </a:p>
          <a:p>
            <a:pPr algn="just"/>
            <a:r>
              <a:rPr lang="sk-SK" dirty="0"/>
              <a:t>Kriminálne príbehy – </a:t>
            </a:r>
            <a:r>
              <a:rPr lang="sk-SK" dirty="0" err="1"/>
              <a:t>Eino</a:t>
            </a:r>
            <a:r>
              <a:rPr lang="sk-SK" dirty="0"/>
              <a:t> </a:t>
            </a:r>
            <a:r>
              <a:rPr lang="sk-SK" dirty="0" err="1"/>
              <a:t>Guttorm</a:t>
            </a:r>
            <a:endParaRPr lang="sk-SK" dirty="0"/>
          </a:p>
          <a:p>
            <a:pPr algn="just"/>
            <a:r>
              <a:rPr lang="sk-SK" dirty="0" err="1"/>
              <a:t>Harald</a:t>
            </a:r>
            <a:r>
              <a:rPr lang="sk-SK" dirty="0"/>
              <a:t> </a:t>
            </a:r>
            <a:r>
              <a:rPr lang="sk-SK" dirty="0" err="1"/>
              <a:t>Gaski</a:t>
            </a:r>
            <a:r>
              <a:rPr lang="sk-SK" dirty="0"/>
              <a:t> – umelecká aj faktografická tvorba, antológia </a:t>
            </a:r>
            <a:r>
              <a:rPr lang="sk-SK" dirty="0" err="1"/>
              <a:t>sámskej</a:t>
            </a:r>
            <a:r>
              <a:rPr lang="sk-SK" dirty="0"/>
              <a:t> literatúry v angličtine </a:t>
            </a:r>
            <a:r>
              <a:rPr lang="sk-SK" i="1" dirty="0"/>
              <a:t>In </a:t>
            </a:r>
            <a:r>
              <a:rPr lang="sk-SK" i="1" dirty="0" err="1"/>
              <a:t>the</a:t>
            </a:r>
            <a:r>
              <a:rPr lang="sk-SK" i="1" dirty="0"/>
              <a:t> </a:t>
            </a:r>
            <a:r>
              <a:rPr lang="sk-SK" i="1" dirty="0" err="1"/>
              <a:t>Shadow</a:t>
            </a:r>
            <a:r>
              <a:rPr lang="sk-SK" i="1" dirty="0"/>
              <a:t> </a:t>
            </a:r>
            <a:r>
              <a:rPr lang="sk-SK" i="1" dirty="0" err="1"/>
              <a:t>of</a:t>
            </a:r>
            <a:r>
              <a:rPr lang="sk-SK" i="1" dirty="0"/>
              <a:t> </a:t>
            </a:r>
            <a:r>
              <a:rPr lang="sk-SK" i="1" dirty="0" err="1"/>
              <a:t>Midnight</a:t>
            </a:r>
            <a:r>
              <a:rPr lang="sk-SK" i="1" dirty="0"/>
              <a:t> </a:t>
            </a:r>
            <a:r>
              <a:rPr lang="sk-SK" i="1" dirty="0" err="1"/>
              <a:t>Sun</a:t>
            </a:r>
            <a:endParaRPr lang="sk-SK" i="1" dirty="0"/>
          </a:p>
          <a:p>
            <a:pPr algn="just"/>
            <a:r>
              <a:rPr lang="sk-SK" dirty="0" err="1"/>
              <a:t>Olavi</a:t>
            </a:r>
            <a:r>
              <a:rPr lang="sk-SK" dirty="0"/>
              <a:t> </a:t>
            </a:r>
            <a:r>
              <a:rPr lang="sk-SK" dirty="0" err="1"/>
              <a:t>Paltto</a:t>
            </a:r>
            <a:r>
              <a:rPr lang="sk-SK" dirty="0"/>
              <a:t> – súčasná tvorba, otázky </a:t>
            </a:r>
            <a:r>
              <a:rPr lang="sk-SK" dirty="0" err="1"/>
              <a:t>nezakorenenosti</a:t>
            </a:r>
            <a:r>
              <a:rPr lang="sk-SK" dirty="0"/>
              <a:t>, imigrácie, krízy identity...</a:t>
            </a:r>
          </a:p>
          <a:p>
            <a:pPr algn="just"/>
            <a:r>
              <a:rPr lang="sk-SK" dirty="0" err="1"/>
              <a:t>Sámske</a:t>
            </a:r>
            <a:r>
              <a:rPr lang="sk-SK" dirty="0"/>
              <a:t> divadlo </a:t>
            </a:r>
            <a:r>
              <a:rPr lang="sk-SK" dirty="0" err="1"/>
              <a:t>Beaivváš</a:t>
            </a:r>
            <a:r>
              <a:rPr lang="sk-SK" dirty="0"/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Sámske</a:t>
            </a:r>
            <a:r>
              <a:rPr lang="sk-SK" dirty="0"/>
              <a:t> inštitúcie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sk-SK" dirty="0" err="1"/>
              <a:t>Sámske</a:t>
            </a:r>
            <a:r>
              <a:rPr lang="sk-SK" dirty="0"/>
              <a:t> parlamenty – </a:t>
            </a:r>
            <a:r>
              <a:rPr lang="sk-SK" dirty="0" err="1"/>
              <a:t>Inari</a:t>
            </a:r>
            <a:r>
              <a:rPr lang="sk-SK" dirty="0"/>
              <a:t>, </a:t>
            </a:r>
            <a:r>
              <a:rPr lang="sk-SK" dirty="0" err="1"/>
              <a:t>Karasjoki</a:t>
            </a:r>
            <a:r>
              <a:rPr lang="sk-SK" dirty="0"/>
              <a:t>, </a:t>
            </a:r>
            <a:r>
              <a:rPr lang="sk-SK" dirty="0" err="1"/>
              <a:t>Kiruna</a:t>
            </a:r>
            <a:r>
              <a:rPr lang="sk-SK" dirty="0"/>
              <a:t>, </a:t>
            </a:r>
            <a:r>
              <a:rPr lang="sk-SK" dirty="0" err="1"/>
              <a:t>Ennöntekiö</a:t>
            </a:r>
            <a:endParaRPr lang="sk-SK" dirty="0"/>
          </a:p>
          <a:p>
            <a:pPr algn="just"/>
            <a:r>
              <a:rPr lang="sk-SK" dirty="0" err="1"/>
              <a:t>Sámske</a:t>
            </a:r>
            <a:r>
              <a:rPr lang="sk-SK" dirty="0"/>
              <a:t> centrum v </a:t>
            </a:r>
            <a:r>
              <a:rPr lang="sk-SK" dirty="0" err="1"/>
              <a:t>Kautokeino</a:t>
            </a:r>
            <a:endParaRPr lang="sk-SK" dirty="0"/>
          </a:p>
          <a:p>
            <a:pPr algn="just"/>
            <a:r>
              <a:rPr lang="sk-SK" dirty="0"/>
              <a:t>Univerzita v Oulu – </a:t>
            </a:r>
            <a:r>
              <a:rPr lang="sk-SK" dirty="0" err="1"/>
              <a:t>Giellagas-instituuti</a:t>
            </a:r>
            <a:endParaRPr lang="sk-SK" dirty="0"/>
          </a:p>
          <a:p>
            <a:pPr algn="just"/>
            <a:r>
              <a:rPr lang="sk-SK" dirty="0"/>
              <a:t>Univerzita v </a:t>
            </a:r>
            <a:r>
              <a:rPr lang="sk-SK" dirty="0" err="1"/>
              <a:t>Troms</a:t>
            </a:r>
            <a:r>
              <a:rPr lang="nb-NO" dirty="0"/>
              <a:t>ø</a:t>
            </a:r>
            <a:r>
              <a:rPr lang="sk-SK" dirty="0"/>
              <a:t> – </a:t>
            </a:r>
            <a:r>
              <a:rPr lang="sk-SK" dirty="0" err="1"/>
              <a:t>výuka</a:t>
            </a:r>
            <a:r>
              <a:rPr lang="sk-SK" dirty="0"/>
              <a:t> južnej a severnej </a:t>
            </a:r>
            <a:r>
              <a:rPr lang="sk-SK" dirty="0" err="1"/>
              <a:t>sámčiny</a:t>
            </a:r>
            <a:endParaRPr lang="sk-SK" dirty="0"/>
          </a:p>
          <a:p>
            <a:pPr algn="just"/>
            <a:r>
              <a:rPr lang="sk-SK" dirty="0"/>
              <a:t>Univerzita v Helsinkách – </a:t>
            </a:r>
            <a:r>
              <a:rPr lang="sk-SK" dirty="0" err="1"/>
              <a:t>výuka</a:t>
            </a:r>
            <a:r>
              <a:rPr lang="sk-SK" dirty="0"/>
              <a:t> severnej </a:t>
            </a:r>
            <a:r>
              <a:rPr lang="sk-SK" dirty="0" err="1"/>
              <a:t>sámčiny</a:t>
            </a:r>
            <a:endParaRPr lang="sk-SK" dirty="0"/>
          </a:p>
          <a:p>
            <a:pPr algn="just"/>
            <a:r>
              <a:rPr lang="sk-SK" dirty="0" err="1"/>
              <a:t>Arcticum</a:t>
            </a:r>
            <a:r>
              <a:rPr lang="sk-SK" dirty="0"/>
              <a:t>, </a:t>
            </a:r>
            <a:r>
              <a:rPr lang="sk-SK" dirty="0" err="1"/>
              <a:t>Rovaniemi</a:t>
            </a:r>
            <a:r>
              <a:rPr lang="sk-SK" dirty="0"/>
              <a:t> </a:t>
            </a:r>
          </a:p>
          <a:p>
            <a:pPr algn="just"/>
            <a:r>
              <a:rPr lang="sk-SK" dirty="0" err="1"/>
              <a:t>Sámske</a:t>
            </a:r>
            <a:r>
              <a:rPr lang="sk-SK" dirty="0"/>
              <a:t> múzeum SIIDA v </a:t>
            </a:r>
            <a:r>
              <a:rPr lang="sk-SK" dirty="0" err="1"/>
              <a:t>Inari</a:t>
            </a:r>
            <a:r>
              <a:rPr lang="sk-SK" dirty="0"/>
              <a:t> – rozsiahla publikačná činnosť</a:t>
            </a:r>
          </a:p>
          <a:p>
            <a:pPr algn="just"/>
            <a:r>
              <a:rPr lang="sk-SK" dirty="0" err="1"/>
              <a:t>Sámske</a:t>
            </a:r>
            <a:r>
              <a:rPr lang="sk-SK" dirty="0"/>
              <a:t> múzeá v Alte, </a:t>
            </a:r>
            <a:r>
              <a:rPr lang="sk-SK" dirty="0" err="1"/>
              <a:t>Jokmokku</a:t>
            </a:r>
            <a:endParaRPr lang="sk-SK" dirty="0"/>
          </a:p>
          <a:p>
            <a:pPr algn="just"/>
            <a:r>
              <a:rPr lang="sk-SK" dirty="0" err="1"/>
              <a:t>Kielipesät</a:t>
            </a:r>
            <a:r>
              <a:rPr lang="sk-SK" dirty="0"/>
              <a:t> – </a:t>
            </a:r>
            <a:r>
              <a:rPr lang="sk-SK" dirty="0" err="1"/>
              <a:t>Skoltskí</a:t>
            </a:r>
            <a:r>
              <a:rPr lang="sk-SK" dirty="0"/>
              <a:t> </a:t>
            </a:r>
            <a:r>
              <a:rPr lang="sk-SK" dirty="0" err="1"/>
              <a:t>Sámovia</a:t>
            </a:r>
            <a:r>
              <a:rPr lang="sk-SK" dirty="0"/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206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Tradičný život a hodnoty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3000" dirty="0"/>
              <a:t>Dôležitosť rodinných väzieb a súdržnosti rodiny</a:t>
            </a:r>
          </a:p>
          <a:p>
            <a:pPr algn="just"/>
            <a:r>
              <a:rPr lang="sk-SK" sz="3000" dirty="0"/>
              <a:t>Veľké vzdialenosti medzi komunitami (z toho dôvodu aj jazyková rozmanitosť)</a:t>
            </a:r>
          </a:p>
          <a:p>
            <a:pPr algn="just"/>
            <a:r>
              <a:rPr lang="sk-SK" sz="3000" dirty="0"/>
              <a:t>Záležal aj od skupiny, do ktorej konkrétni obyvatelia patrili – pobrežní </a:t>
            </a:r>
            <a:r>
              <a:rPr lang="sk-SK" sz="3000" dirty="0" err="1"/>
              <a:t>Sámovia</a:t>
            </a:r>
            <a:r>
              <a:rPr lang="sk-SK" sz="3000" dirty="0"/>
              <a:t>, lesní </a:t>
            </a:r>
            <a:r>
              <a:rPr lang="sk-SK" sz="3000" dirty="0" err="1"/>
              <a:t>Sámovia</a:t>
            </a:r>
            <a:r>
              <a:rPr lang="sk-SK" sz="3000" dirty="0"/>
              <a:t>,  horskí </a:t>
            </a:r>
            <a:r>
              <a:rPr lang="sk-SK" sz="3000" dirty="0" err="1"/>
              <a:t>Sámovia</a:t>
            </a:r>
            <a:r>
              <a:rPr lang="sk-SK" sz="3000" dirty="0"/>
              <a:t>...</a:t>
            </a:r>
          </a:p>
          <a:p>
            <a:pPr algn="just"/>
            <a:r>
              <a:rPr lang="sk-SK" sz="3000" dirty="0"/>
              <a:t>Snaha o zachovanie tradičnej kultúry napriek kolonizačno-asimilačnému tlaku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Odporúčaná literatúra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/>
              <a:t>HINGAROVÁ, </a:t>
            </a:r>
            <a:r>
              <a:rPr lang="sk-SK" dirty="0" err="1"/>
              <a:t>Vendula</a:t>
            </a:r>
            <a:r>
              <a:rPr lang="sk-SK" dirty="0"/>
              <a:t>, Alexandra HUBÁČKOVÁ a Michal KOVÁŘ (</a:t>
            </a:r>
            <a:r>
              <a:rPr lang="sk-SK" dirty="0" err="1"/>
              <a:t>eds</a:t>
            </a:r>
            <a:r>
              <a:rPr lang="sk-SK" dirty="0"/>
              <a:t>.). </a:t>
            </a:r>
            <a:r>
              <a:rPr lang="sk-SK" dirty="0" err="1"/>
              <a:t>Sámové</a:t>
            </a:r>
            <a:r>
              <a:rPr lang="sk-SK" dirty="0"/>
              <a:t> (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en-US" dirty="0"/>
              <a:t>Sami): </a:t>
            </a:r>
            <a:r>
              <a:rPr lang="en-US" dirty="0" err="1"/>
              <a:t>Jazyk</a:t>
            </a:r>
            <a:r>
              <a:rPr lang="en-US" dirty="0"/>
              <a:t>, </a:t>
            </a:r>
            <a:r>
              <a:rPr lang="en-US" dirty="0" err="1"/>
              <a:t>literatura</a:t>
            </a:r>
            <a:r>
              <a:rPr lang="en-US" dirty="0"/>
              <a:t> a </a:t>
            </a:r>
            <a:r>
              <a:rPr lang="en-US" dirty="0" err="1"/>
              <a:t>společnost</a:t>
            </a:r>
            <a:r>
              <a:rPr lang="en-US" dirty="0"/>
              <a:t> (Language, Literature and Society). </a:t>
            </a:r>
            <a:r>
              <a:rPr lang="en-US" dirty="0" err="1"/>
              <a:t>Červený</a:t>
            </a:r>
            <a:r>
              <a:rPr lang="en-US" dirty="0"/>
              <a:t> </a:t>
            </a:r>
            <a:r>
              <a:rPr lang="en-US" dirty="0" err="1"/>
              <a:t>Kostelec</a:t>
            </a:r>
            <a:r>
              <a:rPr lang="en-US" dirty="0"/>
              <a:t>: </a:t>
            </a:r>
            <a:r>
              <a:rPr lang="en-US" dirty="0" err="1"/>
              <a:t>Pavel</a:t>
            </a:r>
            <a:r>
              <a:rPr lang="sk-SK" dirty="0"/>
              <a:t> </a:t>
            </a:r>
            <a:r>
              <a:rPr lang="sv-SE" dirty="0"/>
              <a:t>Mervart, 2009. </a:t>
            </a:r>
            <a:endParaRPr lang="sk-SK" dirty="0"/>
          </a:p>
          <a:p>
            <a:r>
              <a:rPr lang="en-US" dirty="0"/>
              <a:t>GASKI, </a:t>
            </a:r>
            <a:r>
              <a:rPr lang="en-US" dirty="0" err="1"/>
              <a:t>Harald</a:t>
            </a:r>
            <a:r>
              <a:rPr lang="en-US" dirty="0"/>
              <a:t>. </a:t>
            </a:r>
            <a:r>
              <a:rPr lang="en-US" i="1" dirty="0"/>
              <a:t>In the Shadow of the Midnight Sun. 1. </a:t>
            </a:r>
            <a:r>
              <a:rPr lang="en-US" i="1" dirty="0" err="1"/>
              <a:t>Karasjoki</a:t>
            </a:r>
            <a:r>
              <a:rPr lang="en-US" i="1" dirty="0"/>
              <a:t>: </a:t>
            </a:r>
            <a:r>
              <a:rPr lang="en-US" i="1" dirty="0" err="1"/>
              <a:t>Davvi</a:t>
            </a:r>
            <a:r>
              <a:rPr lang="en-US" i="1" dirty="0"/>
              <a:t> </a:t>
            </a:r>
            <a:r>
              <a:rPr lang="en-US" i="1" dirty="0" err="1"/>
              <a:t>Girji</a:t>
            </a:r>
            <a:r>
              <a:rPr lang="en-US" i="1" dirty="0"/>
              <a:t>, 1996. </a:t>
            </a:r>
            <a:endParaRPr lang="sk-SK" i="1" dirty="0"/>
          </a:p>
          <a:p>
            <a:r>
              <a:rPr lang="en-US" dirty="0"/>
              <a:t>HIRVONEN, </a:t>
            </a:r>
            <a:r>
              <a:rPr lang="en-US" dirty="0" err="1"/>
              <a:t>Vuokko</a:t>
            </a:r>
            <a:r>
              <a:rPr lang="en-US" dirty="0"/>
              <a:t>. </a:t>
            </a:r>
            <a:r>
              <a:rPr lang="en-US" i="1" dirty="0"/>
              <a:t>Voices from </a:t>
            </a:r>
            <a:r>
              <a:rPr lang="en-US" i="1" dirty="0" err="1"/>
              <a:t>Sapmi</a:t>
            </a:r>
            <a:r>
              <a:rPr lang="en-US" i="1" dirty="0"/>
              <a:t>: Sami Women´s Path to Authorship</a:t>
            </a:r>
            <a:r>
              <a:rPr lang="en-US" dirty="0"/>
              <a:t>. Vaasa: DAT,</a:t>
            </a:r>
            <a:r>
              <a:rPr lang="sk-SK" dirty="0"/>
              <a:t> 2008.</a:t>
            </a:r>
          </a:p>
          <a:p>
            <a:r>
              <a:rPr lang="fi-FI" dirty="0"/>
              <a:t>LEHTOLA, Veli-Pekka. </a:t>
            </a:r>
            <a:r>
              <a:rPr lang="fi-FI" i="1" dirty="0"/>
              <a:t>Saamelais-kiista: Sortaako Suomi alkuperäiskansaansa?. Helsinki:</a:t>
            </a:r>
            <a:r>
              <a:rPr lang="sk-SK" i="1" dirty="0"/>
              <a:t> </a:t>
            </a:r>
            <a:r>
              <a:rPr lang="sk-SK" dirty="0" err="1"/>
              <a:t>Into</a:t>
            </a:r>
            <a:r>
              <a:rPr lang="sk-SK" dirty="0"/>
              <a:t>, 2015. ISBN 978-952-264-458-9. </a:t>
            </a:r>
          </a:p>
          <a:p>
            <a:r>
              <a:rPr lang="sk-SK" dirty="0"/>
              <a:t>KOVÁŘ, Michal, </a:t>
            </a:r>
            <a:r>
              <a:rPr lang="sk-SK" dirty="0" err="1"/>
              <a:t>ed</a:t>
            </a:r>
            <a:r>
              <a:rPr lang="sk-SK" dirty="0"/>
              <a:t>. </a:t>
            </a:r>
            <a:r>
              <a:rPr lang="sk-SK" i="1" dirty="0" err="1"/>
              <a:t>Psaní</a:t>
            </a:r>
            <a:r>
              <a:rPr lang="sk-SK" i="1" dirty="0"/>
              <a:t> je práce </a:t>
            </a:r>
            <a:r>
              <a:rPr lang="sk-SK" i="1" dirty="0" err="1"/>
              <a:t>lenochů</a:t>
            </a:r>
            <a:r>
              <a:rPr lang="sk-SK" i="1" dirty="0"/>
              <a:t>: </a:t>
            </a:r>
            <a:r>
              <a:rPr lang="sk-SK" i="1" dirty="0" err="1"/>
              <a:t>Moudrosloví</a:t>
            </a:r>
            <a:r>
              <a:rPr lang="sk-SK" i="1" dirty="0"/>
              <a:t> Laponska</a:t>
            </a:r>
            <a:r>
              <a:rPr lang="sk-SK" dirty="0"/>
              <a:t>. 1. Praha: Pavel </a:t>
            </a:r>
            <a:r>
              <a:rPr lang="sk-SK" dirty="0" err="1"/>
              <a:t>Mervart</a:t>
            </a:r>
            <a:r>
              <a:rPr lang="sk-SK" dirty="0"/>
              <a:t>, 2016. ISBN 978-80-7465-202-8.</a:t>
            </a:r>
          </a:p>
          <a:p>
            <a:r>
              <a:rPr lang="fi-FI" dirty="0"/>
              <a:t>LEHTOLA, Veli Pekka. Saamelaiset: Historia, yhteiskunta, taide. 2.dopl.vyd. Inari: Puntsi,</a:t>
            </a:r>
            <a:r>
              <a:rPr lang="cs-CZ" dirty="0"/>
              <a:t> </a:t>
            </a:r>
            <a:r>
              <a:rPr lang="sk-SK" dirty="0"/>
              <a:t>2015.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 </a:t>
            </a:r>
            <a:r>
              <a:rPr lang="sk-SK" dirty="0">
                <a:sym typeface="Wingdings" pitchFamily="2" charset="2"/>
              </a:rPr>
              <a:t></a:t>
            </a: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SÁMSKE JAZYKY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3000" dirty="0"/>
              <a:t>Niekoľko väčších skupín</a:t>
            </a:r>
          </a:p>
          <a:p>
            <a:pPr algn="just"/>
            <a:r>
              <a:rPr lang="sk-SK" sz="3000" dirty="0"/>
              <a:t>V minulosti rozšírenie výrazne väčšie – dôkazom názvy </a:t>
            </a:r>
            <a:r>
              <a:rPr lang="sk-SK" sz="3000" dirty="0" err="1"/>
              <a:t>Lapinlahti</a:t>
            </a:r>
            <a:r>
              <a:rPr lang="sk-SK" sz="3000" dirty="0"/>
              <a:t>, </a:t>
            </a:r>
            <a:r>
              <a:rPr lang="sk-SK" sz="3000" dirty="0" err="1"/>
              <a:t>Lappeenranta</a:t>
            </a:r>
            <a:r>
              <a:rPr lang="sk-SK" sz="3000" dirty="0"/>
              <a:t> v južných a stredných oblastiach Fínska</a:t>
            </a:r>
          </a:p>
          <a:p>
            <a:pPr algn="just"/>
            <a:r>
              <a:rPr lang="sk-SK" sz="3000" dirty="0"/>
              <a:t>Postupne ovládnutie týchto oblastí fínskym obyvateľstvom</a:t>
            </a:r>
          </a:p>
          <a:p>
            <a:pPr algn="just"/>
            <a:r>
              <a:rPr lang="sk-SK" sz="3000" dirty="0" err="1"/>
              <a:t>Sámske</a:t>
            </a:r>
            <a:r>
              <a:rPr lang="sk-SK" sz="3000" dirty="0"/>
              <a:t> etniká prinútené k odsunu na sever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Spoločné črty </a:t>
            </a:r>
            <a:r>
              <a:rPr lang="sk-SK" dirty="0" err="1"/>
              <a:t>sámskych</a:t>
            </a:r>
            <a:r>
              <a:rPr lang="sk-SK" dirty="0"/>
              <a:t> jazykov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k-SK" dirty="0"/>
              <a:t>Dôležitosť prírodných elementov – mnoho pomenovaní v závislosti od skupiny </a:t>
            </a:r>
            <a:r>
              <a:rPr lang="sk-SK" dirty="0" err="1"/>
              <a:t>Sámov</a:t>
            </a:r>
            <a:r>
              <a:rPr lang="sk-SK" dirty="0"/>
              <a:t> (bohatosť lexiky pre sneh, sobov, ryby, jazerá a podobne)</a:t>
            </a:r>
          </a:p>
          <a:p>
            <a:pPr algn="just"/>
            <a:r>
              <a:rPr lang="sk-SK" dirty="0"/>
              <a:t>Živly ako božstvá – dôkazom napríklad rovnaké pomenovanie pre deň a Slnko – </a:t>
            </a:r>
            <a:r>
              <a:rPr lang="sk-SK" i="1" dirty="0" err="1"/>
              <a:t>beaivvi</a:t>
            </a:r>
            <a:r>
              <a:rPr lang="sk-SK" dirty="0"/>
              <a:t>, v severnej </a:t>
            </a:r>
            <a:r>
              <a:rPr lang="sk-SK" dirty="0" err="1"/>
              <a:t>sámčine</a:t>
            </a:r>
            <a:endParaRPr lang="sk-SK" dirty="0"/>
          </a:p>
          <a:p>
            <a:pPr algn="just"/>
            <a:r>
              <a:rPr lang="sk-SK" dirty="0"/>
              <a:t>Veľká úloha ľudovej slovesnosti, písané pramene až výrazne neskôr v porovnaní s inými európskymi národmi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Spoločné črty </a:t>
            </a:r>
            <a:r>
              <a:rPr lang="sk-SK" dirty="0" err="1"/>
              <a:t>sámskych</a:t>
            </a:r>
            <a:r>
              <a:rPr lang="sk-SK" dirty="0"/>
              <a:t> jazykov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sz="3000" dirty="0"/>
              <a:t>Fenomén </a:t>
            </a:r>
            <a:r>
              <a:rPr lang="sk-SK" sz="3000" dirty="0" err="1"/>
              <a:t>joiku</a:t>
            </a:r>
            <a:r>
              <a:rPr lang="sk-SK" sz="3000" dirty="0"/>
              <a:t> – významný </a:t>
            </a:r>
            <a:r>
              <a:rPr lang="sk-SK" sz="3000" dirty="0" err="1"/>
              <a:t>kultúrnotvorný</a:t>
            </a:r>
            <a:r>
              <a:rPr lang="sk-SK" sz="3000" dirty="0"/>
              <a:t> činiteľ, tradičný hrdelný spev, ktorým sa vyjadrujú pocity, nálady, alebo sa jednoducho opisuje svet</a:t>
            </a:r>
          </a:p>
          <a:p>
            <a:pPr algn="just"/>
            <a:r>
              <a:rPr lang="sk-SK" sz="3000" dirty="0"/>
              <a:t>Jeho vplyv na fonetiku a fonológiu </a:t>
            </a:r>
            <a:r>
              <a:rPr lang="sk-SK" sz="3000" dirty="0" err="1"/>
              <a:t>sámčiny</a:t>
            </a:r>
            <a:endParaRPr lang="sk-SK" sz="3000" dirty="0"/>
          </a:p>
          <a:p>
            <a:pPr algn="just"/>
            <a:r>
              <a:rPr lang="sk-SK" sz="3000" dirty="0"/>
              <a:t>V </a:t>
            </a:r>
            <a:r>
              <a:rPr lang="sk-SK" sz="3000" dirty="0" err="1"/>
              <a:t>sámskych</a:t>
            </a:r>
            <a:r>
              <a:rPr lang="sk-SK" sz="3000" dirty="0"/>
              <a:t> jazykoch časté pre nás netradičné javy – prídychy, ráz, vynechávanie hlások a podobne</a:t>
            </a:r>
          </a:p>
          <a:p>
            <a:pPr algn="just"/>
            <a:r>
              <a:rPr lang="sk-SK" sz="3000" dirty="0"/>
              <a:t>Gramatika – v slovesách duál, takmer všetky </a:t>
            </a:r>
            <a:r>
              <a:rPr lang="sk-SK" sz="3000" dirty="0" err="1"/>
              <a:t>sámske</a:t>
            </a:r>
            <a:r>
              <a:rPr lang="sk-SK" sz="3000" dirty="0"/>
              <a:t> jazyky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Odlišnosti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sk-SK" dirty="0"/>
              <a:t>Gramatické kategórie – počet pádov, slovesné spôsoby a časy</a:t>
            </a:r>
          </a:p>
          <a:p>
            <a:pPr algn="just"/>
            <a:r>
              <a:rPr lang="sk-SK" dirty="0"/>
              <a:t>Množstvo špeciálnych grafém preberaných z iných jazykov</a:t>
            </a:r>
          </a:p>
          <a:p>
            <a:pPr algn="just"/>
            <a:r>
              <a:rPr lang="sk-SK" dirty="0"/>
              <a:t>Vyjadrovanie dĺžky vokálov a konsonantov – niekde zdvojená hláska, inde hláska s dĺžňom, existujú tiež veľmi dlhé hlásky (</a:t>
            </a:r>
            <a:r>
              <a:rPr lang="sk-SK" i="1" dirty="0" err="1"/>
              <a:t>overlong</a:t>
            </a:r>
            <a:r>
              <a:rPr lang="sk-SK" i="1" dirty="0"/>
              <a:t> </a:t>
            </a:r>
            <a:r>
              <a:rPr lang="sk-SK" i="1" dirty="0" err="1"/>
              <a:t>sounds</a:t>
            </a:r>
            <a:r>
              <a:rPr lang="sk-SK" dirty="0"/>
              <a:t>)</a:t>
            </a:r>
          </a:p>
          <a:p>
            <a:pPr algn="just"/>
            <a:r>
              <a:rPr lang="sk-SK" dirty="0"/>
              <a:t>Výslovnosť jednotlivých foném a realizácia palatalizácie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Prvé písomné pramene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k-SK" dirty="0"/>
              <a:t>Písané slovo spočiatku nebolo pre </a:t>
            </a:r>
            <a:r>
              <a:rPr lang="sk-SK" dirty="0" err="1"/>
              <a:t>Sámov</a:t>
            </a:r>
            <a:r>
              <a:rPr lang="sk-SK" dirty="0"/>
              <a:t> dôležité</a:t>
            </a:r>
          </a:p>
          <a:p>
            <a:pPr algn="just"/>
            <a:r>
              <a:rPr lang="sk-SK" dirty="0"/>
              <a:t>Vzrast vzdelanosti a kultúrnej vyspelosti (v západnom zmysle) spojený s christianizáciou</a:t>
            </a:r>
          </a:p>
          <a:p>
            <a:pPr algn="just"/>
            <a:r>
              <a:rPr lang="sk-SK" dirty="0"/>
              <a:t>V 17.storočí snaha vzdelávať </a:t>
            </a:r>
            <a:r>
              <a:rPr lang="sk-SK" dirty="0" err="1"/>
              <a:t>Sámov</a:t>
            </a:r>
            <a:r>
              <a:rPr lang="sk-SK" dirty="0"/>
              <a:t> v náboženstve – nutnosť kňazov hovoriacich </a:t>
            </a:r>
            <a:r>
              <a:rPr lang="sk-SK" dirty="0" err="1"/>
              <a:t>sámsky</a:t>
            </a:r>
            <a:r>
              <a:rPr lang="sk-SK" dirty="0"/>
              <a:t>, keďže švédski a fínski sa nenaučili ich jazyk</a:t>
            </a:r>
          </a:p>
          <a:p>
            <a:pPr algn="just"/>
            <a:r>
              <a:rPr lang="sk-SK" b="1" dirty="0"/>
              <a:t>1619 – pastor </a:t>
            </a:r>
            <a:r>
              <a:rPr lang="sk-SK" b="1" dirty="0" err="1"/>
              <a:t>Nicolas</a:t>
            </a:r>
            <a:r>
              <a:rPr lang="sk-SK" b="1" dirty="0"/>
              <a:t> </a:t>
            </a:r>
            <a:r>
              <a:rPr lang="sk-SK" b="1" dirty="0" err="1"/>
              <a:t>Andrae</a:t>
            </a:r>
            <a:r>
              <a:rPr lang="sk-SK" dirty="0"/>
              <a:t> – prvý </a:t>
            </a:r>
            <a:r>
              <a:rPr lang="sk-SK" dirty="0" err="1"/>
              <a:t>sámskojazyčný</a:t>
            </a:r>
            <a:r>
              <a:rPr lang="sk-SK" dirty="0"/>
              <a:t> misál a šlabikár</a:t>
            </a:r>
          </a:p>
          <a:p>
            <a:pPr algn="just"/>
            <a:r>
              <a:rPr lang="sk-SK" dirty="0"/>
              <a:t>Rozvoj tohto vzdelania v 18.storočí, v </a:t>
            </a:r>
            <a:r>
              <a:rPr lang="sk-SK" dirty="0" err="1"/>
              <a:t>sámčine</a:t>
            </a:r>
            <a:r>
              <a:rPr lang="sk-SK" dirty="0"/>
              <a:t> predovšetkým katechetická literatúra</a:t>
            </a:r>
          </a:p>
          <a:p>
            <a:pPr algn="just"/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2278</Words>
  <Application>Microsoft Office PowerPoint</Application>
  <PresentationFormat>Předvádění na obrazovce (4:3)</PresentationFormat>
  <Paragraphs>229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Motív Office</vt:lpstr>
      <vt:lpstr>SÁMSKE JAZYKY</vt:lpstr>
      <vt:lpstr>Kto sú Sámovia</vt:lpstr>
      <vt:lpstr>Kultúrne pozadie</vt:lpstr>
      <vt:lpstr>Tradičný život a hodnoty</vt:lpstr>
      <vt:lpstr>SÁMSKE JAZYKY</vt:lpstr>
      <vt:lpstr>Spoločné črty sámskych jazykov</vt:lpstr>
      <vt:lpstr>Spoločné črty sámskych jazykov</vt:lpstr>
      <vt:lpstr>Odlišnosti</vt:lpstr>
      <vt:lpstr>Prvé písomné pramene</vt:lpstr>
      <vt:lpstr>Rozvoj sámskej písomnosti</vt:lpstr>
      <vt:lpstr>Jazyk v umeleckej tvorbe</vt:lpstr>
      <vt:lpstr>Bod zlomu v histórii Sámov</vt:lpstr>
      <vt:lpstr>Asimilácia Sámov v 19. a 20.storočí</vt:lpstr>
      <vt:lpstr>Odpor voči asimilácii</vt:lpstr>
      <vt:lpstr>Dôsledky </vt:lpstr>
      <vt:lpstr>Návrat sámskych jazykov</vt:lpstr>
      <vt:lpstr>Prezentace aplikace PowerPoint</vt:lpstr>
      <vt:lpstr>Rozdelenie sámskych jazykov</vt:lpstr>
      <vt:lpstr>Severná sámčina</vt:lpstr>
      <vt:lpstr>Fonetika a fonológia</vt:lpstr>
      <vt:lpstr>Gramatika</vt:lpstr>
      <vt:lpstr>Status severnej sámčiny dnes</vt:lpstr>
      <vt:lpstr>Prezentace aplikace PowerPoint</vt:lpstr>
      <vt:lpstr>Inarská sámčina</vt:lpstr>
      <vt:lpstr>Písomné pamiatky</vt:lpstr>
      <vt:lpstr>Jazykové črty</vt:lpstr>
      <vt:lpstr>Skoltská sámčina</vt:lpstr>
      <vt:lpstr>Zvláštnosti</vt:lpstr>
      <vt:lpstr>Sámske jazyky v Rusku</vt:lpstr>
      <vt:lpstr>Sámske jazyky v Rusku</vt:lpstr>
      <vt:lpstr>Sámske jazyky vo Švédsku</vt:lpstr>
      <vt:lpstr>Sámske jazyky vo Švédsku</vt:lpstr>
      <vt:lpstr>Južná sámčina</vt:lpstr>
      <vt:lpstr>Zaniknuté sámske jazyky</vt:lpstr>
      <vt:lpstr>Mestskí Sámovia</vt:lpstr>
      <vt:lpstr>Literárna tvorba Sámov</vt:lpstr>
      <vt:lpstr>Literárna tvorba Sámov</vt:lpstr>
      <vt:lpstr>Sámske inštitúcie</vt:lpstr>
      <vt:lpstr>Prezentace aplikace PowerPoint</vt:lpstr>
      <vt:lpstr>Odporúčaná literatúra</vt:lpstr>
      <vt:lpstr>Ďakujem za pozornosť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Postcolonial criticism in Yeremey Aypin´s book Mother of God in Blood-splattered Snow and Kirsti Paltto´s Dig well, my reindeer.</dc:title>
  <dc:creator>andrej</dc:creator>
  <cp:lastModifiedBy>astevko</cp:lastModifiedBy>
  <cp:revision>62</cp:revision>
  <dcterms:created xsi:type="dcterms:W3CDTF">2018-04-16T12:48:32Z</dcterms:created>
  <dcterms:modified xsi:type="dcterms:W3CDTF">2018-11-05T10:45:23Z</dcterms:modified>
</cp:coreProperties>
</file>