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65" r:id="rId3"/>
    <p:sldId id="266" r:id="rId4"/>
    <p:sldId id="258" r:id="rId5"/>
    <p:sldId id="259" r:id="rId6"/>
    <p:sldId id="260" r:id="rId7"/>
    <p:sldId id="264" r:id="rId8"/>
    <p:sldId id="267" r:id="rId9"/>
    <p:sldId id="261" r:id="rId10"/>
    <p:sldId id="262" r:id="rId11"/>
    <p:sldId id="257" r:id="rId1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napToObjects="1">
      <p:cViewPr>
        <p:scale>
          <a:sx n="150" d="100"/>
          <a:sy n="150" d="100"/>
        </p:scale>
        <p:origin x="-104" y="140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printerSettings" Target="printerSettings/printerSettings1.bin"/><Relationship Id="rId14" Type="http://schemas.openxmlformats.org/officeDocument/2006/relationships/presProps" Target="presProps.xml"/><Relationship Id="rId15" Type="http://schemas.openxmlformats.org/officeDocument/2006/relationships/viewProps" Target="viewProps.xml"/><Relationship Id="rId16" Type="http://schemas.openxmlformats.org/officeDocument/2006/relationships/theme" Target="theme/theme1.xml"/><Relationship Id="rId1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cs-CZ"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Click to edit Master subtitle style</a:t>
            </a:r>
            <a:endParaRPr lang="en-US"/>
          </a:p>
        </p:txBody>
      </p:sp>
      <p:sp>
        <p:nvSpPr>
          <p:cNvPr id="4" name="Date Placeholder 3"/>
          <p:cNvSpPr>
            <a:spLocks noGrp="1"/>
          </p:cNvSpPr>
          <p:nvPr>
            <p:ph type="dt" sz="half" idx="10"/>
          </p:nvPr>
        </p:nvSpPr>
        <p:spPr/>
        <p:txBody>
          <a:bodyPr/>
          <a:lstStyle/>
          <a:p>
            <a:fld id="{2512366F-DABE-A046-990E-1215EA091023}" type="datetimeFigureOut">
              <a:rPr lang="en-US" smtClean="0"/>
              <a:t>22/04/19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64F01-73F6-4645-9860-B4103454B309}" type="slidenum">
              <a:rPr lang="en-US" smtClean="0"/>
              <a:t>‹#›</a:t>
            </a:fld>
            <a:endParaRPr lang="en-US"/>
          </a:p>
        </p:txBody>
      </p:sp>
    </p:spTree>
    <p:extLst>
      <p:ext uri="{BB962C8B-B14F-4D97-AF65-F5344CB8AC3E}">
        <p14:creationId xmlns:p14="http://schemas.microsoft.com/office/powerpoint/2010/main" val="11386805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10"/>
          </p:nvPr>
        </p:nvSpPr>
        <p:spPr/>
        <p:txBody>
          <a:bodyPr/>
          <a:lstStyle/>
          <a:p>
            <a:fld id="{2512366F-DABE-A046-990E-1215EA091023}" type="datetimeFigureOut">
              <a:rPr lang="en-US" smtClean="0"/>
              <a:t>22/04/19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64F01-73F6-4645-9860-B4103454B309}" type="slidenum">
              <a:rPr lang="en-US" smtClean="0"/>
              <a:t>‹#›</a:t>
            </a:fld>
            <a:endParaRPr lang="en-US"/>
          </a:p>
        </p:txBody>
      </p:sp>
    </p:spTree>
    <p:extLst>
      <p:ext uri="{BB962C8B-B14F-4D97-AF65-F5344CB8AC3E}">
        <p14:creationId xmlns:p14="http://schemas.microsoft.com/office/powerpoint/2010/main" val="19409160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cs-CZ"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10"/>
          </p:nvPr>
        </p:nvSpPr>
        <p:spPr/>
        <p:txBody>
          <a:bodyPr/>
          <a:lstStyle/>
          <a:p>
            <a:fld id="{2512366F-DABE-A046-990E-1215EA091023}" type="datetimeFigureOut">
              <a:rPr lang="en-US" smtClean="0"/>
              <a:t>22/04/19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64F01-73F6-4645-9860-B4103454B309}" type="slidenum">
              <a:rPr lang="en-US" smtClean="0"/>
              <a:t>‹#›</a:t>
            </a:fld>
            <a:endParaRPr lang="en-US"/>
          </a:p>
        </p:txBody>
      </p:sp>
    </p:spTree>
    <p:extLst>
      <p:ext uri="{BB962C8B-B14F-4D97-AF65-F5344CB8AC3E}">
        <p14:creationId xmlns:p14="http://schemas.microsoft.com/office/powerpoint/2010/main" val="5509830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Content Placeholder 2"/>
          <p:cNvSpPr>
            <a:spLocks noGrp="1"/>
          </p:cNvSpPr>
          <p:nvPr>
            <p:ph idx="1"/>
          </p:nvPr>
        </p:nvSpPr>
        <p:spPr/>
        <p:txBody>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10"/>
          </p:nvPr>
        </p:nvSpPr>
        <p:spPr/>
        <p:txBody>
          <a:bodyPr/>
          <a:lstStyle/>
          <a:p>
            <a:fld id="{2512366F-DABE-A046-990E-1215EA091023}" type="datetimeFigureOut">
              <a:rPr lang="en-US" smtClean="0"/>
              <a:t>22/04/19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64F01-73F6-4645-9860-B4103454B309}" type="slidenum">
              <a:rPr lang="en-US" smtClean="0"/>
              <a:t>‹#›</a:t>
            </a:fld>
            <a:endParaRPr lang="en-US"/>
          </a:p>
        </p:txBody>
      </p:sp>
    </p:spTree>
    <p:extLst>
      <p:ext uri="{BB962C8B-B14F-4D97-AF65-F5344CB8AC3E}">
        <p14:creationId xmlns:p14="http://schemas.microsoft.com/office/powerpoint/2010/main" val="27893075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cs-CZ"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Click to edit Master text styles</a:t>
            </a:r>
          </a:p>
        </p:txBody>
      </p:sp>
      <p:sp>
        <p:nvSpPr>
          <p:cNvPr id="4" name="Date Placeholder 3"/>
          <p:cNvSpPr>
            <a:spLocks noGrp="1"/>
          </p:cNvSpPr>
          <p:nvPr>
            <p:ph type="dt" sz="half" idx="10"/>
          </p:nvPr>
        </p:nvSpPr>
        <p:spPr/>
        <p:txBody>
          <a:bodyPr/>
          <a:lstStyle/>
          <a:p>
            <a:fld id="{2512366F-DABE-A046-990E-1215EA091023}" type="datetimeFigureOut">
              <a:rPr lang="en-US" smtClean="0"/>
              <a:t>22/04/19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D064F01-73F6-4645-9860-B4103454B309}" type="slidenum">
              <a:rPr lang="en-US" smtClean="0"/>
              <a:t>‹#›</a:t>
            </a:fld>
            <a:endParaRPr lang="en-US"/>
          </a:p>
        </p:txBody>
      </p:sp>
    </p:spTree>
    <p:extLst>
      <p:ext uri="{BB962C8B-B14F-4D97-AF65-F5344CB8AC3E}">
        <p14:creationId xmlns:p14="http://schemas.microsoft.com/office/powerpoint/2010/main" val="41965598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5" name="Date Placeholder 4"/>
          <p:cNvSpPr>
            <a:spLocks noGrp="1"/>
          </p:cNvSpPr>
          <p:nvPr>
            <p:ph type="dt" sz="half" idx="10"/>
          </p:nvPr>
        </p:nvSpPr>
        <p:spPr/>
        <p:txBody>
          <a:bodyPr/>
          <a:lstStyle/>
          <a:p>
            <a:fld id="{2512366F-DABE-A046-990E-1215EA091023}" type="datetimeFigureOut">
              <a:rPr lang="en-US" smtClean="0"/>
              <a:t>22/04/19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064F01-73F6-4645-9860-B4103454B309}" type="slidenum">
              <a:rPr lang="en-US" smtClean="0"/>
              <a:t>‹#›</a:t>
            </a:fld>
            <a:endParaRPr lang="en-US"/>
          </a:p>
        </p:txBody>
      </p:sp>
    </p:spTree>
    <p:extLst>
      <p:ext uri="{BB962C8B-B14F-4D97-AF65-F5344CB8AC3E}">
        <p14:creationId xmlns:p14="http://schemas.microsoft.com/office/powerpoint/2010/main" val="32590651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cs-CZ"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7" name="Date Placeholder 6"/>
          <p:cNvSpPr>
            <a:spLocks noGrp="1"/>
          </p:cNvSpPr>
          <p:nvPr>
            <p:ph type="dt" sz="half" idx="10"/>
          </p:nvPr>
        </p:nvSpPr>
        <p:spPr/>
        <p:txBody>
          <a:bodyPr/>
          <a:lstStyle/>
          <a:p>
            <a:fld id="{2512366F-DABE-A046-990E-1215EA091023}" type="datetimeFigureOut">
              <a:rPr lang="en-US" smtClean="0"/>
              <a:t>22/04/19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D064F01-73F6-4645-9860-B4103454B309}" type="slidenum">
              <a:rPr lang="en-US" smtClean="0"/>
              <a:t>‹#›</a:t>
            </a:fld>
            <a:endParaRPr lang="en-US"/>
          </a:p>
        </p:txBody>
      </p:sp>
    </p:spTree>
    <p:extLst>
      <p:ext uri="{BB962C8B-B14F-4D97-AF65-F5344CB8AC3E}">
        <p14:creationId xmlns:p14="http://schemas.microsoft.com/office/powerpoint/2010/main" val="19251027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Click to edit Master title style</a:t>
            </a:r>
            <a:endParaRPr lang="en-US"/>
          </a:p>
        </p:txBody>
      </p:sp>
      <p:sp>
        <p:nvSpPr>
          <p:cNvPr id="3" name="Date Placeholder 2"/>
          <p:cNvSpPr>
            <a:spLocks noGrp="1"/>
          </p:cNvSpPr>
          <p:nvPr>
            <p:ph type="dt" sz="half" idx="10"/>
          </p:nvPr>
        </p:nvSpPr>
        <p:spPr/>
        <p:txBody>
          <a:bodyPr/>
          <a:lstStyle/>
          <a:p>
            <a:fld id="{2512366F-DABE-A046-990E-1215EA091023}" type="datetimeFigureOut">
              <a:rPr lang="en-US" smtClean="0"/>
              <a:t>22/04/19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D064F01-73F6-4645-9860-B4103454B309}" type="slidenum">
              <a:rPr lang="en-US" smtClean="0"/>
              <a:t>‹#›</a:t>
            </a:fld>
            <a:endParaRPr lang="en-US"/>
          </a:p>
        </p:txBody>
      </p:sp>
    </p:spTree>
    <p:extLst>
      <p:ext uri="{BB962C8B-B14F-4D97-AF65-F5344CB8AC3E}">
        <p14:creationId xmlns:p14="http://schemas.microsoft.com/office/powerpoint/2010/main" val="185316994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512366F-DABE-A046-990E-1215EA091023}" type="datetimeFigureOut">
              <a:rPr lang="en-US" smtClean="0"/>
              <a:t>22/04/19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D064F01-73F6-4645-9860-B4103454B309}" type="slidenum">
              <a:rPr lang="en-US" smtClean="0"/>
              <a:t>‹#›</a:t>
            </a:fld>
            <a:endParaRPr lang="en-US"/>
          </a:p>
        </p:txBody>
      </p:sp>
    </p:spTree>
    <p:extLst>
      <p:ext uri="{BB962C8B-B14F-4D97-AF65-F5344CB8AC3E}">
        <p14:creationId xmlns:p14="http://schemas.microsoft.com/office/powerpoint/2010/main" val="1133308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cs-CZ"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p:txBody>
          <a:bodyPr/>
          <a:lstStyle/>
          <a:p>
            <a:fld id="{2512366F-DABE-A046-990E-1215EA091023}" type="datetimeFigureOut">
              <a:rPr lang="en-US" smtClean="0"/>
              <a:t>22/04/19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064F01-73F6-4645-9860-B4103454B309}" type="slidenum">
              <a:rPr lang="en-US" smtClean="0"/>
              <a:t>‹#›</a:t>
            </a:fld>
            <a:endParaRPr lang="en-US"/>
          </a:p>
        </p:txBody>
      </p:sp>
    </p:spTree>
    <p:extLst>
      <p:ext uri="{BB962C8B-B14F-4D97-AF65-F5344CB8AC3E}">
        <p14:creationId xmlns:p14="http://schemas.microsoft.com/office/powerpoint/2010/main" val="28713402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cs-CZ"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Click to edit Master text styles</a:t>
            </a:r>
          </a:p>
        </p:txBody>
      </p:sp>
      <p:sp>
        <p:nvSpPr>
          <p:cNvPr id="5" name="Date Placeholder 4"/>
          <p:cNvSpPr>
            <a:spLocks noGrp="1"/>
          </p:cNvSpPr>
          <p:nvPr>
            <p:ph type="dt" sz="half" idx="10"/>
          </p:nvPr>
        </p:nvSpPr>
        <p:spPr/>
        <p:txBody>
          <a:bodyPr/>
          <a:lstStyle/>
          <a:p>
            <a:fld id="{2512366F-DABE-A046-990E-1215EA091023}" type="datetimeFigureOut">
              <a:rPr lang="en-US" smtClean="0"/>
              <a:t>22/04/19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D064F01-73F6-4645-9860-B4103454B309}" type="slidenum">
              <a:rPr lang="en-US" smtClean="0"/>
              <a:t>‹#›</a:t>
            </a:fld>
            <a:endParaRPr lang="en-US"/>
          </a:p>
        </p:txBody>
      </p:sp>
    </p:spTree>
    <p:extLst>
      <p:ext uri="{BB962C8B-B14F-4D97-AF65-F5344CB8AC3E}">
        <p14:creationId xmlns:p14="http://schemas.microsoft.com/office/powerpoint/2010/main" val="134310410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cs-CZ"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cs-CZ" smtClean="0"/>
              <a:t>Click to edit Master text styles</a:t>
            </a:r>
          </a:p>
          <a:p>
            <a:pPr lvl="1"/>
            <a:r>
              <a:rPr lang="cs-CZ" smtClean="0"/>
              <a:t>Second level</a:t>
            </a:r>
          </a:p>
          <a:p>
            <a:pPr lvl="2"/>
            <a:r>
              <a:rPr lang="cs-CZ" smtClean="0"/>
              <a:t>Third level</a:t>
            </a:r>
          </a:p>
          <a:p>
            <a:pPr lvl="3"/>
            <a:r>
              <a:rPr lang="cs-CZ" smtClean="0"/>
              <a:t>Fourth level</a:t>
            </a:r>
          </a:p>
          <a:p>
            <a:pPr lvl="4"/>
            <a:r>
              <a:rPr lang="cs-CZ"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512366F-DABE-A046-990E-1215EA091023}" type="datetimeFigureOut">
              <a:rPr lang="en-US" smtClean="0"/>
              <a:t>22/04/19</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064F01-73F6-4645-9860-B4103454B309}" type="slidenum">
              <a:rPr lang="en-US" smtClean="0"/>
              <a:t>‹#›</a:t>
            </a:fld>
            <a:endParaRPr lang="en-US"/>
          </a:p>
        </p:txBody>
      </p:sp>
    </p:spTree>
    <p:extLst>
      <p:ext uri="{BB962C8B-B14F-4D97-AF65-F5344CB8AC3E}">
        <p14:creationId xmlns:p14="http://schemas.microsoft.com/office/powerpoint/2010/main" val="42806297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DO MĚSTA</a:t>
            </a:r>
            <a:endParaRPr lang="en-US" dirty="0"/>
          </a:p>
        </p:txBody>
      </p:sp>
      <p:sp>
        <p:nvSpPr>
          <p:cNvPr id="3" name="Subtitle 2"/>
          <p:cNvSpPr>
            <a:spLocks noGrp="1"/>
          </p:cNvSpPr>
          <p:nvPr>
            <p:ph type="subTitle" idx="1"/>
          </p:nvPr>
        </p:nvSpPr>
        <p:spPr/>
        <p:txBody>
          <a:bodyPr/>
          <a:lstStyle/>
          <a:p>
            <a:r>
              <a:rPr lang="en-US" dirty="0" smtClean="0"/>
              <a:t>Jan </a:t>
            </a:r>
            <a:r>
              <a:rPr lang="en-US" dirty="0" err="1" smtClean="0"/>
              <a:t>Čep</a:t>
            </a:r>
            <a:endParaRPr lang="en-US" dirty="0"/>
          </a:p>
        </p:txBody>
      </p:sp>
    </p:spTree>
    <p:extLst>
      <p:ext uri="{BB962C8B-B14F-4D97-AF65-F5344CB8AC3E}">
        <p14:creationId xmlns:p14="http://schemas.microsoft.com/office/powerpoint/2010/main" val="1572585987"/>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a:t>
            </a:r>
            <a:r>
              <a:rPr lang="en-US" dirty="0" err="1" smtClean="0"/>
              <a:t>xtensionální</a:t>
            </a:r>
            <a:r>
              <a:rPr lang="en-US" dirty="0" smtClean="0"/>
              <a:t> </a:t>
            </a:r>
            <a:r>
              <a:rPr lang="en-US" dirty="0" err="1" smtClean="0"/>
              <a:t>struktura</a:t>
            </a:r>
            <a:endParaRPr lang="en-US" dirty="0"/>
          </a:p>
        </p:txBody>
      </p:sp>
      <p:sp>
        <p:nvSpPr>
          <p:cNvPr id="3" name="Content Placeholder 2"/>
          <p:cNvSpPr>
            <a:spLocks noGrp="1"/>
          </p:cNvSpPr>
          <p:nvPr>
            <p:ph idx="1"/>
          </p:nvPr>
        </p:nvSpPr>
        <p:spPr/>
        <p:txBody>
          <a:bodyPr>
            <a:normAutofit/>
          </a:bodyPr>
          <a:lstStyle/>
          <a:p>
            <a:r>
              <a:rPr lang="en-US" sz="2800" dirty="0" err="1"/>
              <a:t>Epistemické</a:t>
            </a:r>
            <a:r>
              <a:rPr lang="en-US" sz="2800" dirty="0"/>
              <a:t> (</a:t>
            </a:r>
            <a:r>
              <a:rPr lang="en-US" sz="2800" dirty="0" err="1">
                <a:solidFill>
                  <a:srgbClr val="3366FF"/>
                </a:solidFill>
              </a:rPr>
              <a:t>známý</a:t>
            </a:r>
            <a:r>
              <a:rPr lang="en-US" sz="2800" dirty="0"/>
              <a:t>, </a:t>
            </a:r>
            <a:r>
              <a:rPr lang="en-US" sz="2800" dirty="0" err="1">
                <a:solidFill>
                  <a:srgbClr val="3366FF"/>
                </a:solidFill>
              </a:rPr>
              <a:t>neznámý</a:t>
            </a:r>
            <a:r>
              <a:rPr lang="en-US" sz="2800" dirty="0"/>
              <a:t>, </a:t>
            </a:r>
            <a:r>
              <a:rPr lang="en-US" sz="2800" dirty="0" err="1">
                <a:solidFill>
                  <a:srgbClr val="3366FF"/>
                </a:solidFill>
              </a:rPr>
              <a:t>ověřený</a:t>
            </a:r>
            <a:r>
              <a:rPr lang="en-US" sz="2800" dirty="0" smtClean="0"/>
              <a:t>)</a:t>
            </a:r>
          </a:p>
          <a:p>
            <a:pPr marL="0" indent="0">
              <a:buNone/>
            </a:pPr>
            <a:endParaRPr lang="en-US" sz="2800" dirty="0"/>
          </a:p>
          <a:p>
            <a:r>
              <a:rPr lang="en-US" sz="2800" dirty="0" err="1"/>
              <a:t>Axiologické</a:t>
            </a:r>
            <a:r>
              <a:rPr lang="en-US" sz="2800" dirty="0"/>
              <a:t> (</a:t>
            </a:r>
            <a:r>
              <a:rPr lang="en-US" sz="2800" dirty="0" err="1">
                <a:solidFill>
                  <a:srgbClr val="3366FF"/>
                </a:solidFill>
              </a:rPr>
              <a:t>hodnotný</a:t>
            </a:r>
            <a:r>
              <a:rPr lang="en-US" sz="2800" dirty="0"/>
              <a:t>, </a:t>
            </a:r>
            <a:r>
              <a:rPr lang="en-US" sz="2800" dirty="0" err="1"/>
              <a:t>nehodnotný</a:t>
            </a:r>
            <a:r>
              <a:rPr lang="en-US" sz="2800" dirty="0"/>
              <a:t>, </a:t>
            </a:r>
            <a:r>
              <a:rPr lang="en-US" sz="2800" dirty="0" err="1">
                <a:solidFill>
                  <a:srgbClr val="3366FF"/>
                </a:solidFill>
              </a:rPr>
              <a:t>indiferentní</a:t>
            </a:r>
            <a:r>
              <a:rPr lang="en-US" sz="2800" smtClean="0"/>
              <a:t>)</a:t>
            </a:r>
          </a:p>
          <a:p>
            <a:endParaRPr lang="en-US" sz="2800" dirty="0"/>
          </a:p>
          <a:p>
            <a:r>
              <a:rPr lang="en-US" sz="2800" dirty="0" err="1" smtClean="0"/>
              <a:t>Alethické</a:t>
            </a:r>
            <a:r>
              <a:rPr lang="en-US" sz="2800" dirty="0" smtClean="0"/>
              <a:t> </a:t>
            </a:r>
            <a:r>
              <a:rPr lang="en-US" sz="2800" dirty="0" err="1" smtClean="0"/>
              <a:t>operátory</a:t>
            </a:r>
            <a:r>
              <a:rPr lang="en-US" sz="2800" dirty="0" smtClean="0"/>
              <a:t> (</a:t>
            </a:r>
            <a:r>
              <a:rPr lang="en-US" sz="2800" dirty="0" err="1" smtClean="0">
                <a:solidFill>
                  <a:srgbClr val="3366FF"/>
                </a:solidFill>
              </a:rPr>
              <a:t>možný</a:t>
            </a:r>
            <a:r>
              <a:rPr lang="en-US" sz="2800" dirty="0" smtClean="0"/>
              <a:t>, </a:t>
            </a:r>
            <a:r>
              <a:rPr lang="en-US" sz="2800" dirty="0" err="1" smtClean="0"/>
              <a:t>nemožný</a:t>
            </a:r>
            <a:r>
              <a:rPr lang="en-US" sz="2800" dirty="0" smtClean="0"/>
              <a:t>, </a:t>
            </a:r>
            <a:r>
              <a:rPr lang="en-US" sz="2800" dirty="0" err="1" smtClean="0">
                <a:solidFill>
                  <a:srgbClr val="3366FF"/>
                </a:solidFill>
              </a:rPr>
              <a:t>nutný</a:t>
            </a:r>
            <a:r>
              <a:rPr lang="en-US" sz="2800" dirty="0" smtClean="0"/>
              <a:t>)</a:t>
            </a:r>
          </a:p>
          <a:p>
            <a:endParaRPr lang="en-US" sz="2800" dirty="0" smtClean="0"/>
          </a:p>
          <a:p>
            <a:r>
              <a:rPr lang="en-US" sz="2800" dirty="0" err="1" smtClean="0"/>
              <a:t>Deontické</a:t>
            </a:r>
            <a:r>
              <a:rPr lang="en-US" sz="2800" dirty="0" smtClean="0"/>
              <a:t> (</a:t>
            </a:r>
            <a:r>
              <a:rPr lang="en-US" sz="2800" dirty="0" err="1" smtClean="0">
                <a:solidFill>
                  <a:srgbClr val="3366FF"/>
                </a:solidFill>
              </a:rPr>
              <a:t>dovolený</a:t>
            </a:r>
            <a:r>
              <a:rPr lang="en-US" sz="2800" dirty="0" smtClean="0"/>
              <a:t>, </a:t>
            </a:r>
            <a:r>
              <a:rPr lang="en-US" sz="2800" dirty="0" err="1" smtClean="0">
                <a:solidFill>
                  <a:srgbClr val="3366FF"/>
                </a:solidFill>
              </a:rPr>
              <a:t>nedovolený</a:t>
            </a:r>
            <a:r>
              <a:rPr lang="en-US" sz="2800" dirty="0" smtClean="0"/>
              <a:t>, </a:t>
            </a:r>
            <a:r>
              <a:rPr lang="en-US" sz="2800" dirty="0" err="1" smtClean="0">
                <a:solidFill>
                  <a:srgbClr val="3366FF"/>
                </a:solidFill>
              </a:rPr>
              <a:t>povinný</a:t>
            </a:r>
            <a:r>
              <a:rPr lang="en-US" sz="2800" dirty="0" smtClean="0"/>
              <a:t>)</a:t>
            </a:r>
          </a:p>
          <a:p>
            <a:endParaRPr lang="en-US" sz="2800" dirty="0" smtClean="0"/>
          </a:p>
          <a:p>
            <a:endParaRPr lang="en-US" sz="2800" dirty="0" smtClean="0"/>
          </a:p>
        </p:txBody>
      </p:sp>
    </p:spTree>
    <p:extLst>
      <p:ext uri="{BB962C8B-B14F-4D97-AF65-F5344CB8AC3E}">
        <p14:creationId xmlns:p14="http://schemas.microsoft.com/office/powerpoint/2010/main" val="2895025939"/>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5576"/>
            <a:ext cx="351039" cy="45719"/>
          </a:xfrm>
        </p:spPr>
        <p:txBody>
          <a:bodyPr>
            <a:normAutofit fontScale="90000"/>
          </a:bodyPr>
          <a:lstStyle/>
          <a:p>
            <a:r>
              <a:rPr lang="en-US" dirty="0" smtClean="0"/>
              <a:t>?????</a:t>
            </a:r>
            <a:endParaRPr lang="en-US" dirty="0"/>
          </a:p>
        </p:txBody>
      </p:sp>
      <p:sp>
        <p:nvSpPr>
          <p:cNvPr id="3" name="Content Placeholder 2"/>
          <p:cNvSpPr>
            <a:spLocks noGrp="1"/>
          </p:cNvSpPr>
          <p:nvPr>
            <p:ph idx="1"/>
          </p:nvPr>
        </p:nvSpPr>
        <p:spPr>
          <a:xfrm>
            <a:off x="457200" y="301296"/>
            <a:ext cx="8229600" cy="6458894"/>
          </a:xfrm>
        </p:spPr>
        <p:txBody>
          <a:bodyPr>
            <a:normAutofit fontScale="32500" lnSpcReduction="20000"/>
          </a:bodyPr>
          <a:lstStyle/>
          <a:p>
            <a:r>
              <a:rPr lang="cs-CZ" b="1" dirty="0"/>
              <a:t>Jan Čep               Do města</a:t>
            </a:r>
            <a:endParaRPr lang="en-US" dirty="0"/>
          </a:p>
          <a:p>
            <a:r>
              <a:rPr lang="cs-CZ" dirty="0"/>
              <a:t> </a:t>
            </a:r>
            <a:endParaRPr lang="en-US" dirty="0"/>
          </a:p>
          <a:p>
            <a:r>
              <a:rPr lang="cs-CZ" dirty="0"/>
              <a:t>“Však on už ví, zpříma za nosem!” smál se otec, když se matka ještě starala, trefí-li František. Františkovi byl vzácný otcův smích a nebyl by jej pokazil za nic na světě; a proto se tvářil statečně a raději se ani nedíval na matku, která ho vždycky zahanbovala svou starostlivostí. </a:t>
            </a:r>
            <a:endParaRPr lang="en-US" dirty="0"/>
          </a:p>
          <a:p>
            <a:r>
              <a:rPr lang="cs-CZ" dirty="0"/>
              <a:t>           “Třicet čtyři-čtyřicet dva,” říkal si cestou rozměry skleněných tabulek, které měl v městě koupit. Nejprve se šlo přes les a na cestách byly koleje, o kterých si František nikdy nedovedl představit, kdo je tam vyryl. Nikdy neviděl, aby jel lesem vůz. Loučka zůstala vzadu i Josef Vybíral, hrající si v kuličky u poslední chalupy, kdežto František měl před sebou vážný cíl. </a:t>
            </a:r>
            <a:endParaRPr lang="en-US" dirty="0"/>
          </a:p>
          <a:p>
            <a:r>
              <a:rPr lang="cs-CZ" dirty="0"/>
              <a:t>           Přišel na rozcestí a rozvažoval: napravo či nalevo? Doma říkali, aby šel pořád rovnou. Ale jak jít rovnou, když jsou tu dvě cesty, jedna zahýbá vpravo a druhá vlevo, a žádná nejde rovnou? František udělá pár kroků po cestě vlevo, a vrátí se; pak jde po cestě vpravo, a vrátí se. Stojí a rozvažuje, a nebe je nad ním modré a hluboké jako oči lesních panen bez úsměvu. Jde tudy sedlák s rukama v kapsách a dívá se na Františka zkoumavě. František hned vykročí na jednu z cest a tváří se rozhodně, jako by věděl, kam jde. Stydí se za své rozpaky. Ale čím dál tím jde pomaleji. Což není-li to pravá cesta? Konečně potká starou ženu s uzlem trávy a zeptá se jí. Musí se ovšem vrátit, rudý jako krev. </a:t>
            </a:r>
            <a:endParaRPr lang="en-US" dirty="0"/>
          </a:p>
          <a:p>
            <a:r>
              <a:rPr lang="cs-CZ" dirty="0"/>
              <a:t>           Vyšel z lesa a octl se uprostřed polí. Obilí stojí vysoko po obou stranách pěšinky a nic se nehne. Všecko tkví v zlatém tichu, které voní sytostí jako požehnaný chléb. Ale modrá barva nebe a modré oči chrp mezi obilím vzbuzuji ve Františkovi podivnou úzkost svou hlubokostí. Zato vlčí máky hoří červeně a jsou odhodlány jako vášeň. František trne, jeho bosé nohy tlapkají příliš hlasitě v horkém prachu. Nahý chlap prý běhá mezi obilím a straší. František neví, čím by mu mohl ublížit, ale děsí se při každém hlasitějším šelestu. </a:t>
            </a:r>
            <a:endParaRPr lang="en-US" dirty="0"/>
          </a:p>
          <a:p>
            <a:r>
              <a:rPr lang="cs-CZ" dirty="0"/>
              <a:t>           Však obilí se pojednou rozevřelo a František uzřel </a:t>
            </a:r>
            <a:r>
              <a:rPr lang="cs-CZ" dirty="0">
                <a:solidFill>
                  <a:srgbClr val="000000"/>
                </a:solidFill>
              </a:rPr>
              <a:t>radniční věž města. Ulice mu zahlomozily vstříc a František se musil držet zdi, aby ho to nevzalo s sebou. Vyřídil svou věc a spěchal rychle odtud a neodpočinul si, dokud neucítil pod nohama chladně zelený drn. Položil opatrně sklo na mez a díval se, jak lezou brouci z pórů země a šplhají po stéblech trávy. “Prohánějí se mezi trávou jako lidé mezi stromy,” pomyslil si a zahleděl se s tesknotou do bezedného nebe. Ale pak se utišil, vzpomenuv si na domov. Jistě na něho už doma vzpomínají a maminka se už dívá na hodiny. </a:t>
            </a:r>
            <a:endParaRPr lang="en-US" dirty="0">
              <a:solidFill>
                <a:srgbClr val="000000"/>
              </a:solidFill>
            </a:endParaRPr>
          </a:p>
          <a:p>
            <a:r>
              <a:rPr lang="cs-CZ" dirty="0">
                <a:solidFill>
                  <a:srgbClr val="000000"/>
                </a:solidFill>
              </a:rPr>
              <a:t>           František vzal sklo a vykročil. Trochu ho bolely nohy; ale pak to přešlo. Spěchal, aby se mohl pochlubit, že byl sám v městě. Nepoví ovšem, jak se zmýlil na křižovatce. Neprozradí také nic o modré úzkosti, hluboko tkvící v tichu polí. Tomu by beztoho nikdo nevěřil. </a:t>
            </a:r>
            <a:endParaRPr lang="en-US" dirty="0">
              <a:solidFill>
                <a:srgbClr val="000000"/>
              </a:solidFill>
            </a:endParaRPr>
          </a:p>
          <a:p>
            <a:r>
              <a:rPr lang="cs-CZ" dirty="0">
                <a:solidFill>
                  <a:srgbClr val="000000"/>
                </a:solidFill>
              </a:rPr>
              <a:t>           František minul ves před lesem a pak už byl na cestách, které dobře znal, ač v lese vždycky padá na člověka jakýsi strach. Věděl však, že má domů na zavolání, a protože se styděl za svůj strach, šel schválně kolem </a:t>
            </a:r>
            <a:r>
              <a:rPr lang="cs-CZ" dirty="0" err="1">
                <a:solidFill>
                  <a:srgbClr val="000000"/>
                </a:solidFill>
              </a:rPr>
              <a:t>Kaděrova</a:t>
            </a:r>
            <a:r>
              <a:rPr lang="cs-CZ" dirty="0">
                <a:solidFill>
                  <a:srgbClr val="000000"/>
                </a:solidFill>
              </a:rPr>
              <a:t> lomu, před kterým ho doma vždycky varovali. Rákosí se nehybně zrcadlilo v temné prohlubni, na jejímž dně ležely lopaty a krompáče oněch lamačů, kteří přišli jednoho rána ke skále a našli ji zatopenu. Lamači už dávno umřeli, a lidé si vypravují pověsti o hloubce zatopeného lomu, avšak přesto svítívá rokle za letních večerů těly koupajících se a ráno plove po hladině smutná potrhaná tráva. </a:t>
            </a:r>
            <a:endParaRPr lang="en-US" dirty="0">
              <a:solidFill>
                <a:srgbClr val="000000"/>
              </a:solidFill>
            </a:endParaRPr>
          </a:p>
          <a:p>
            <a:r>
              <a:rPr lang="cs-CZ" dirty="0">
                <a:solidFill>
                  <a:srgbClr val="000000"/>
                </a:solidFill>
              </a:rPr>
              <a:t>           František usedl nad lomem a díval se s bázní do zlověstné vody. Říkají, že je velmi čistá. Několik kroků od kraje prý není tuze hluboko, tam se mohou koupat i malé děti. Františkovi se stávalo, když uviděl vodu v kaluži, že pocítil žízeň. A teď byl tak zmučen poledním parnem, že jeho celé tělo žíznilo po vodě. Sešel dolů a začal si svlékat šaty. Uzřel ve vodě svou nahou podobu. Měl pocit hrozné volnosti. Ale jak pokročil blíž, ucouvl před obrazem oblohy, která se ve vodě zachmuřila jakousi pohromou. František se však nepoddal. Šel pomalounku dál, a když mu bylo vody nad kolena, sedl si do ní a bil kolem sebe </a:t>
            </a:r>
            <a:r>
              <a:rPr lang="cs-CZ" dirty="0" smtClean="0">
                <a:solidFill>
                  <a:srgbClr val="000000"/>
                </a:solidFill>
              </a:rPr>
              <a:t>rukama</a:t>
            </a:r>
            <a:r>
              <a:rPr lang="cs-CZ" dirty="0">
                <a:solidFill>
                  <a:srgbClr val="000000"/>
                </a:solidFill>
              </a:rPr>
              <a:t>, že se hladina poplašila až k protějšímu břehu. František ztichl a naslouchal, jak voda pleská o drn. Nebyl mu příjemný ten zvuk, příliš se </a:t>
            </a:r>
            <a:r>
              <a:rPr lang="cs-CZ" dirty="0" smtClean="0">
                <a:solidFill>
                  <a:srgbClr val="000000"/>
                </a:solidFill>
              </a:rPr>
              <a:t>podobající </a:t>
            </a:r>
            <a:r>
              <a:rPr lang="cs-CZ" dirty="0">
                <a:solidFill>
                  <a:srgbClr val="000000"/>
                </a:solidFill>
              </a:rPr>
              <a:t>živému hlasu, a proto začal znovu bít kolem sebe. Když ho to unavilo, umínil si, že vyzkoumá, jak daleko se může jít. </a:t>
            </a:r>
            <a:r>
              <a:rPr lang="cs-CZ" dirty="0">
                <a:solidFill>
                  <a:srgbClr val="0000FF"/>
                </a:solidFill>
              </a:rPr>
              <a:t>Mihlo se mu </a:t>
            </a:r>
            <a:r>
              <a:rPr lang="cs-CZ" dirty="0" smtClean="0">
                <a:solidFill>
                  <a:srgbClr val="0000FF"/>
                </a:solidFill>
              </a:rPr>
              <a:t>sice: “Kdybych se tak utopil…,” zavrhl </a:t>
            </a:r>
            <a:r>
              <a:rPr lang="cs-CZ" dirty="0">
                <a:solidFill>
                  <a:srgbClr val="0000FF"/>
                </a:solidFill>
              </a:rPr>
              <a:t>to však, neboť se mu pravidelně nevyplňovaly věci, kterými se zabýval v svých představách. </a:t>
            </a:r>
            <a:r>
              <a:rPr lang="cs-CZ" dirty="0"/>
              <a:t>Udělal ještě dva kroky, a najednou měl před očima zelenou mlhu. Okamžik ještě nevěřil, a pak zakřičel v nevýslovné hrůze. Nahoře však už nebylo nic slyšet. - </a:t>
            </a:r>
            <a:endParaRPr lang="en-US" dirty="0"/>
          </a:p>
          <a:p>
            <a:r>
              <a:rPr lang="cs-CZ" dirty="0"/>
              <a:t>           Ode vsi běželi ke </a:t>
            </a:r>
            <a:r>
              <a:rPr lang="cs-CZ" dirty="0" err="1"/>
              <a:t>Kaděrovu</a:t>
            </a:r>
            <a:r>
              <a:rPr lang="cs-CZ" dirty="0"/>
              <a:t> lomu lidé a potom tam přitáhli hasičskou stříkačku. Františkovy šaty a dvě tabulky skla ležely vedle vody, která nic neprozrazovala. Myslili, že se jim podaří trochu vody vypumpovat, a střídali se při práci. Pumpoval silný kovář, a chvíli pumpoval i Františkův otec, stolař se zástěrou postříkanou od žluté barvy. Nakonec pumpovala i Františkova matka, ale muž ji brzo zahnal, protože si pořád utírala oči zástěrou. </a:t>
            </a:r>
            <a:endParaRPr lang="en-US" dirty="0"/>
          </a:p>
          <a:p>
            <a:r>
              <a:rPr lang="cs-CZ" dirty="0"/>
              <a:t>           Leč vody neubývalo, i začali hledat dlouhým hákem. Stolař byl bledý, ale nesmírně pozorný, kdežto jeho žena usedavě plakala, očekávajíc objevení synkovy mrtvoly. </a:t>
            </a:r>
            <a:endParaRPr lang="en-US" dirty="0"/>
          </a:p>
          <a:p>
            <a:r>
              <a:rPr lang="cs-CZ" dirty="0"/>
              <a:t>           Vytáhli ho za vlasy a položili na pošlapanou trávu. Stolař stál vzadu, matka však klečela u Františka a s novou bolestí, čím dál tím </a:t>
            </a:r>
            <a:r>
              <a:rPr lang="cs-CZ" dirty="0" err="1"/>
              <a:t>rozdíravější</a:t>
            </a:r>
            <a:r>
              <a:rPr lang="cs-CZ" dirty="0"/>
              <a:t>, se opět a opět ujišťovala, že je vskutku mrtev. I zatlačila synkovi oči, v kterých utkvěla naplno modrá úzkost, tentokráte nezapíraná.</a:t>
            </a:r>
            <a:endParaRPr lang="en-US" dirty="0"/>
          </a:p>
        </p:txBody>
      </p:sp>
    </p:spTree>
    <p:extLst>
      <p:ext uri="{BB962C8B-B14F-4D97-AF65-F5344CB8AC3E}">
        <p14:creationId xmlns:p14="http://schemas.microsoft.com/office/powerpoint/2010/main" val="168401865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5576"/>
            <a:ext cx="351039" cy="45719"/>
          </a:xfrm>
        </p:spPr>
        <p:txBody>
          <a:bodyPr>
            <a:normAutofit fontScale="90000"/>
          </a:bodyPr>
          <a:lstStyle/>
          <a:p>
            <a:endParaRPr lang="en-US"/>
          </a:p>
        </p:txBody>
      </p:sp>
      <p:sp>
        <p:nvSpPr>
          <p:cNvPr id="3" name="Content Placeholder 2"/>
          <p:cNvSpPr>
            <a:spLocks noGrp="1"/>
          </p:cNvSpPr>
          <p:nvPr>
            <p:ph idx="1"/>
          </p:nvPr>
        </p:nvSpPr>
        <p:spPr>
          <a:xfrm>
            <a:off x="457200" y="301296"/>
            <a:ext cx="8229600" cy="6458894"/>
          </a:xfrm>
        </p:spPr>
        <p:txBody>
          <a:bodyPr>
            <a:normAutofit fontScale="32500" lnSpcReduction="20000"/>
          </a:bodyPr>
          <a:lstStyle/>
          <a:p>
            <a:r>
              <a:rPr lang="cs-CZ" b="1" dirty="0"/>
              <a:t>Jan Čep               Do města</a:t>
            </a:r>
            <a:endParaRPr lang="en-US" dirty="0"/>
          </a:p>
          <a:p>
            <a:r>
              <a:rPr lang="cs-CZ" dirty="0"/>
              <a:t> </a:t>
            </a:r>
            <a:endParaRPr lang="en-US" dirty="0"/>
          </a:p>
          <a:p>
            <a:r>
              <a:rPr lang="cs-CZ" dirty="0"/>
              <a:t>“Však on už ví, zpříma za nosem!” smál se otec, když se matka ještě starala, trefí-li František. Františkovi byl vzácný otcův smích a nebyl by jej pokazil za nic na světě; a proto se tvářil statečně a raději se ani nedíval na matku, která ho vždycky zahanbovala svou starostlivostí. </a:t>
            </a:r>
            <a:endParaRPr lang="en-US" dirty="0"/>
          </a:p>
          <a:p>
            <a:r>
              <a:rPr lang="cs-CZ" dirty="0"/>
              <a:t>           “Třicet čtyři-čtyřicet dva,” říkal si cestou rozměry skleněných tabulek, které měl v městě koupit. Nejprve se šlo přes les a na cestách byly koleje, o kterých si František nikdy nedovedl představit, kdo je tam vyryl. Nikdy neviděl, aby jel lesem vůz. Loučka zůstala vzadu i Josef Vybíral, hrající si v kuličky u poslední chalupy, kdežto František měl před sebou vážný cíl. </a:t>
            </a:r>
            <a:endParaRPr lang="en-US" dirty="0"/>
          </a:p>
          <a:p>
            <a:r>
              <a:rPr lang="cs-CZ" dirty="0"/>
              <a:t>           Přišel na rozcestí a rozvažoval: napravo či nalevo? Doma říkali, aby šel pořád rovnou. Ale jak jít rovnou, když jsou tu dvě cesty, jedna zahýbá vpravo a druhá vlevo, a žádná nejde rovnou? František udělá pár kroků po cestě vlevo, a vrátí se; pak jde po cestě vpravo, a vrátí se. Stojí a rozvažuje, a nebe je nad ním modré a hluboké jako oči lesních panen bez úsměvu. Jde tudy sedlák s rukama v kapsách a dívá se na Františka zkoumavě. František hned vykročí na jednu z cest a tváří se rozhodně, jako by věděl, kam jde. Stydí se za své rozpaky. Ale čím dál tím jde pomaleji. Což není-li to pravá cesta? Konečně potká starou ženu s uzlem trávy a zeptá se jí. Musí se ovšem vrátit, rudý jako krev. </a:t>
            </a:r>
            <a:endParaRPr lang="en-US" dirty="0"/>
          </a:p>
          <a:p>
            <a:r>
              <a:rPr lang="cs-CZ" dirty="0"/>
              <a:t>           Vyšel z lesa a octl se uprostřed polí. Obilí stojí vysoko po obou stranách pěšinky a nic se nehne. Všecko tkví v zlatém tichu, které voní sytostí jako požehnaný chléb. Ale modrá barva nebe a modré oči chrp mezi obilím vzbuzuji ve Františkovi podivnou úzkost svou hlubokostí. Zato vlčí máky hoří červeně a jsou odhodlány jako vášeň. František trne, jeho bosé nohy tlapkají příliš hlasitě v horkém prachu. Nahý chlap prý běhá mezi obilím a straší. František neví, čím by mu mohl ublížit, ale děsí se při každém hlasitějším šelestu. </a:t>
            </a:r>
            <a:endParaRPr lang="en-US" dirty="0"/>
          </a:p>
          <a:p>
            <a:r>
              <a:rPr lang="cs-CZ" dirty="0"/>
              <a:t>           Však obilí se pojednou rozevřelo a František uzřel radniční věž města. Ulice mu zahlomozily vstříc a František se musil držet zdi, aby ho to nevzalo s sebou. Vyřídil svou věc a spěchal rychle odtud a </a:t>
            </a:r>
            <a:r>
              <a:rPr lang="cs-CZ" dirty="0">
                <a:solidFill>
                  <a:srgbClr val="000000"/>
                </a:solidFill>
              </a:rPr>
              <a:t>neodpočinul si, dokud neucítil pod nohama chladně zelený drn. Položil opatrně sklo na mez a díval se, jak lezou brouci z pórů země a šplhají po stéblech trávy. “Prohánějí se mezi trávou jako lidé mezi stromy,” pomyslil si a zahleděl se s tesknotou do bezedného nebe. Ale pak se utišil, vzpomenuv si na domov. Jistě na něho už doma vzpomínají a maminka se už dívá na hodiny. </a:t>
            </a:r>
            <a:endParaRPr lang="en-US" dirty="0">
              <a:solidFill>
                <a:srgbClr val="000000"/>
              </a:solidFill>
            </a:endParaRPr>
          </a:p>
          <a:p>
            <a:r>
              <a:rPr lang="cs-CZ" dirty="0">
                <a:solidFill>
                  <a:srgbClr val="000000"/>
                </a:solidFill>
              </a:rPr>
              <a:t>           František vzal sklo a vykročil. Trochu ho bolely nohy; ale pak to přešlo. Spěchal, aby se mohl pochlubit, že byl sám v městě. Nepoví ovšem, jak se zmýlil na křižovatce. Neprozradí také nic o modré úzkosti, hluboko tkvící v tichu polí. Tomu by beztoho nikdo nevěřil. </a:t>
            </a:r>
            <a:endParaRPr lang="en-US" dirty="0">
              <a:solidFill>
                <a:srgbClr val="000000"/>
              </a:solidFill>
            </a:endParaRPr>
          </a:p>
          <a:p>
            <a:r>
              <a:rPr lang="cs-CZ" dirty="0">
                <a:solidFill>
                  <a:srgbClr val="000000"/>
                </a:solidFill>
              </a:rPr>
              <a:t>           František minul ves před lesem a pak už byl na cestách, které dobře znal, ač v lese vždycky padá na člověka jakýsi strach. Věděl však, že má domů na zavolání, a protože se styděl za svůj strach, šel schválně kolem </a:t>
            </a:r>
            <a:r>
              <a:rPr lang="cs-CZ" dirty="0" err="1">
                <a:solidFill>
                  <a:srgbClr val="000000"/>
                </a:solidFill>
              </a:rPr>
              <a:t>Kaděrova</a:t>
            </a:r>
            <a:r>
              <a:rPr lang="cs-CZ" dirty="0">
                <a:solidFill>
                  <a:srgbClr val="000000"/>
                </a:solidFill>
              </a:rPr>
              <a:t> lomu, před kterým ho doma </a:t>
            </a:r>
            <a:r>
              <a:rPr lang="cs-CZ" dirty="0"/>
              <a:t>vždycky varovali. Rákosí se nehybně zrcadlilo v temné prohlubni, na jejímž dně ležely lopaty a krompáče oněch lamačů, kteří přišli jednoho rána ke skále a našli ji zatopenu. Lamači už dávno umřeli, a lidé si vypravují pověsti o hloubce zatopeného lomu, avšak přesto svítívá rokle za letních večerů těly koupajících se a ráno plove po hladině smutná potrhaná tráva. </a:t>
            </a:r>
            <a:endParaRPr lang="en-US" dirty="0"/>
          </a:p>
          <a:p>
            <a:r>
              <a:rPr lang="cs-CZ" dirty="0"/>
              <a:t>           František usedl nad lomem a díval se s bázní do zlověstné vody. Říkají, že je velmi čistá. Několik kroků od kraje prý není tuze hluboko, tam se mohou koupat i malé děti. Františkovi se stávalo, když uviděl vodu v kaluži, že pocítil žízeň. A teď byl tak zmučen poledním parnem, že jeho celé tělo žíznilo po vodě. Sešel dolů a začal si svlékat šaty. Uzřel ve vodě svou nahou podobu. Měl pocit hrozné volnosti. Ale jak pokročil blíž, ucouvl před obrazem oblohy, která se ve vodě zachmuřila jakousi pohromou. František se však nepoddal. Šel pomalounku dál, a když mu bylo vody nad kolena, sedl si do ní a bil kolem sebe </a:t>
            </a:r>
            <a:r>
              <a:rPr lang="cs-CZ" dirty="0" smtClean="0"/>
              <a:t>rukama</a:t>
            </a:r>
            <a:r>
              <a:rPr lang="cs-CZ" dirty="0"/>
              <a:t>, že se hladina poplašila až k protějšímu břehu. František ztichl a naslouchal, jak voda pleská o drn. Nebyl mu příjemný ten zvuk, příliš se </a:t>
            </a:r>
            <a:r>
              <a:rPr lang="cs-CZ" dirty="0" smtClean="0"/>
              <a:t>podobající </a:t>
            </a:r>
            <a:r>
              <a:rPr lang="cs-CZ" dirty="0"/>
              <a:t>živému hlasu, a proto začal znovu bít kolem sebe. Když ho to unavilo, umínil si, že vyzkoumá, jak daleko se může jít. Mihlo se mu </a:t>
            </a:r>
            <a:r>
              <a:rPr lang="cs-CZ" dirty="0" smtClean="0">
                <a:solidFill>
                  <a:srgbClr val="000000"/>
                </a:solidFill>
              </a:rPr>
              <a:t>sice: “Kdybych se tak utopil…,” zavrhl </a:t>
            </a:r>
            <a:r>
              <a:rPr lang="cs-CZ" dirty="0">
                <a:solidFill>
                  <a:srgbClr val="000000"/>
                </a:solidFill>
              </a:rPr>
              <a:t>to však, neboť se mu pravidelně nevyplňovaly věci, kterými se zabýval v svých představách. Udělal ještě dva kroky, a najednou </a:t>
            </a:r>
            <a:r>
              <a:rPr lang="cs-CZ" dirty="0"/>
              <a:t>měl před očima zelenou mlhu. Okamžik ještě nevěřil, a pak zakřičel v nevýslovné hrůze. Nahoře však už nebylo nic slyšet. - </a:t>
            </a:r>
            <a:endParaRPr lang="en-US" dirty="0"/>
          </a:p>
          <a:p>
            <a:r>
              <a:rPr lang="cs-CZ" dirty="0"/>
              <a:t>           Ode vsi běželi ke </a:t>
            </a:r>
            <a:r>
              <a:rPr lang="cs-CZ" dirty="0" err="1"/>
              <a:t>Kaděrovu</a:t>
            </a:r>
            <a:r>
              <a:rPr lang="cs-CZ" dirty="0"/>
              <a:t> lomu lidé a potom tam přitáhli hasičskou stříkačku. Františkovy šaty a dvě tabulky skla ležely vedle vody, která nic neprozrazovala. Myslili, že se jim podaří trochu vody vypumpovat, a střídali se při práci. Pumpoval silný kovář, a chvíli pumpoval i Františkův otec, stolař se zástěrou postříkanou od žluté barvy. Nakonec pumpovala i Františkova matka, ale muž ji brzo zahnal, protože si pořád utírala oči zástěrou. </a:t>
            </a:r>
            <a:endParaRPr lang="en-US" dirty="0"/>
          </a:p>
          <a:p>
            <a:r>
              <a:rPr lang="cs-CZ" dirty="0"/>
              <a:t>           Leč vody neubývalo, i začali hledat dlouhým hákem. Stolař byl bledý, ale nesmírně pozorný, kdežto jeho žena usedavě plakala, očekávajíc objevení synkovy mrtvoly. </a:t>
            </a:r>
            <a:endParaRPr lang="en-US" dirty="0"/>
          </a:p>
          <a:p>
            <a:r>
              <a:rPr lang="cs-CZ" dirty="0"/>
              <a:t>           Vytáhli ho za vlasy a položili na pošlapanou trávu. Stolař stál vzadu, matka však klečela u Františka a s novou bolestí, čím dál tím </a:t>
            </a:r>
            <a:r>
              <a:rPr lang="cs-CZ" dirty="0" err="1"/>
              <a:t>rozdíravější</a:t>
            </a:r>
            <a:r>
              <a:rPr lang="cs-CZ" dirty="0"/>
              <a:t>, se opět a opět ujišťovala, že je vskutku mrtev. I zatlačila synkovi oči, v kterých utkvěla naplno modrá úzkost, tentokráte nezapíraná.</a:t>
            </a:r>
            <a:endParaRPr lang="en-US" dirty="0"/>
          </a:p>
        </p:txBody>
      </p:sp>
    </p:spTree>
    <p:extLst>
      <p:ext uri="{BB962C8B-B14F-4D97-AF65-F5344CB8AC3E}">
        <p14:creationId xmlns:p14="http://schemas.microsoft.com/office/powerpoint/2010/main" val="3607058187"/>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5576"/>
            <a:ext cx="351039" cy="45719"/>
          </a:xfrm>
        </p:spPr>
        <p:txBody>
          <a:bodyPr>
            <a:normAutofit fontScale="90000"/>
          </a:bodyPr>
          <a:lstStyle/>
          <a:p>
            <a:endParaRPr lang="en-US"/>
          </a:p>
        </p:txBody>
      </p:sp>
      <p:sp>
        <p:nvSpPr>
          <p:cNvPr id="3" name="Content Placeholder 2"/>
          <p:cNvSpPr>
            <a:spLocks noGrp="1"/>
          </p:cNvSpPr>
          <p:nvPr>
            <p:ph idx="1"/>
          </p:nvPr>
        </p:nvSpPr>
        <p:spPr>
          <a:xfrm>
            <a:off x="457200" y="301296"/>
            <a:ext cx="8229600" cy="6458894"/>
          </a:xfrm>
        </p:spPr>
        <p:txBody>
          <a:bodyPr>
            <a:normAutofit fontScale="32500" lnSpcReduction="20000"/>
          </a:bodyPr>
          <a:lstStyle/>
          <a:p>
            <a:r>
              <a:rPr lang="cs-CZ" b="1" dirty="0"/>
              <a:t>Jan Čep               Do města</a:t>
            </a:r>
            <a:endParaRPr lang="en-US" dirty="0"/>
          </a:p>
          <a:p>
            <a:r>
              <a:rPr lang="cs-CZ" dirty="0"/>
              <a:t> </a:t>
            </a:r>
            <a:endParaRPr lang="en-US" dirty="0"/>
          </a:p>
          <a:p>
            <a:r>
              <a:rPr lang="cs-CZ" dirty="0">
                <a:solidFill>
                  <a:srgbClr val="3366FF"/>
                </a:solidFill>
              </a:rPr>
              <a:t>“Však on už ví, zpříma za nosem!” </a:t>
            </a:r>
            <a:r>
              <a:rPr lang="cs-CZ" dirty="0"/>
              <a:t>smál se otec, když se matka ještě starala, trefí-li František. Františkovi byl vzácný otcův smích a nebyl by jej pokazil za nic na světě; a proto se tvářil statečně a raději se ani nedíval na matku, která ho vždycky zahanbovala svou starostlivostí. </a:t>
            </a:r>
            <a:endParaRPr lang="en-US" dirty="0"/>
          </a:p>
          <a:p>
            <a:r>
              <a:rPr lang="cs-CZ" dirty="0"/>
              <a:t>          </a:t>
            </a:r>
            <a:r>
              <a:rPr lang="cs-CZ" dirty="0">
                <a:solidFill>
                  <a:srgbClr val="FF0000"/>
                </a:solidFill>
              </a:rPr>
              <a:t> </a:t>
            </a:r>
            <a:r>
              <a:rPr lang="cs-CZ" dirty="0">
                <a:solidFill>
                  <a:srgbClr val="3366FF"/>
                </a:solidFill>
              </a:rPr>
              <a:t>“Třicet čtyři-čtyřicet dva,” </a:t>
            </a:r>
            <a:r>
              <a:rPr lang="cs-CZ" dirty="0"/>
              <a:t>říkal si cestou rozměry skleněných tabulek, které měl v městě koupit. Nejprve se šlo přes les a na cestách byly koleje, o kterých si František nikdy nedovedl představit, kdo je tam vyryl. Nikdy neviděl, aby jel lesem vůz. Loučka zůstala vzadu i Josef Vybíral, hrající si v kuličky u poslední chalupy, kdežto František měl před sebou vážný cíl. </a:t>
            </a:r>
            <a:endParaRPr lang="en-US" dirty="0"/>
          </a:p>
          <a:p>
            <a:r>
              <a:rPr lang="cs-CZ" dirty="0"/>
              <a:t>           Přišel na rozcestí a rozvažoval: napravo či nalevo? Doma říkali, aby šel pořád rovnou. Ale jak jít rovnou, když jsou tu dvě cesty, jedna zahýbá vpravo a druhá vlevo, a žádná nejde rovnou? František udělá pár kroků po cestě vlevo, a vrátí se; pak jde po cestě vpravo, a vrátí se. Stojí a rozvažuje, a nebe je nad ním modré a hluboké jako oči lesních panen bez úsměvu. Jde tudy sedlák s rukama v kapsách a dívá se na Františka zkoumavě. František hned vykročí na jednu z cest a tváří se rozhodně, jako by věděl, kam jde. Stydí se za své rozpaky. Ale čím dál tím jde pomaleji. Což není-li to pravá cesta? Konečně potká starou ženu s uzlem trávy a zeptá se jí. Musí se ovšem vrátit, rudý jako krev. </a:t>
            </a:r>
            <a:endParaRPr lang="en-US" dirty="0"/>
          </a:p>
          <a:p>
            <a:r>
              <a:rPr lang="cs-CZ" dirty="0"/>
              <a:t>           Vyšel z lesa a octl se uprostřed polí. Obilí stojí vysoko po obou stranách pěšinky a nic se nehne. Všecko tkví v zlatém tichu, které voní sytostí jako požehnaný chléb. Ale modrá barva nebe a modré oči chrp mezi obilím vzbuzuji ve Františkovi podivnou úzkost svou hlubokostí. Zato vlčí máky hoří červeně a jsou odhodlány jako vášeň. František trne, jeho bosé nohy tlapkají příliš hlasitě v horkém prachu. Nahý chlap prý běhá mezi obilím a straší. František neví, čím by mu mohl ublížit, ale děsí se při každém hlasitějším šelestu. </a:t>
            </a:r>
            <a:endParaRPr lang="en-US" dirty="0"/>
          </a:p>
          <a:p>
            <a:r>
              <a:rPr lang="cs-CZ" dirty="0"/>
              <a:t>           Však obilí se pojednou rozevřelo a František uzřel radniční věž města. Ulice mu zahlomozily vstříc a František se musil držet zdi, aby ho to nevzalo s sebou. Vyřídil svou věc a spěchal rychle odtud a neodpočinul si, dokud neucítil pod nohama chladně zelený drn. Položil opatrně sklo na mez a díval se, jak lezou brouci z pórů země a šplhají po stéblech trávy</a:t>
            </a:r>
            <a:r>
              <a:rPr lang="cs-CZ" dirty="0">
                <a:solidFill>
                  <a:srgbClr val="3366FF"/>
                </a:solidFill>
              </a:rPr>
              <a:t>. “Prohánějí se mezi trávou jako lidé mezi stromy,” </a:t>
            </a:r>
            <a:r>
              <a:rPr lang="cs-CZ" dirty="0"/>
              <a:t>pomyslil si a zahleděl se s tesknotou do bezedného nebe. Ale pak se utišil, vzpomenuv si na domov. Jistě na něho už doma vzpomínají a maminka se už dívá na hodiny. </a:t>
            </a:r>
            <a:endParaRPr lang="en-US" dirty="0"/>
          </a:p>
          <a:p>
            <a:r>
              <a:rPr lang="cs-CZ" dirty="0"/>
              <a:t>           František vzal sklo a vykročil. Trochu ho bolely nohy; ale pak to přešlo. Spěchal, aby se mohl pochlubit, že byl sám v městě. Nepoví ovšem, jak se zmýlil na křižovatce. Neprozradí také nic o modré úzkosti, hluboko tkvící v tichu polí. Tomu by beztoho nikdo nevěřil. </a:t>
            </a:r>
            <a:endParaRPr lang="en-US" dirty="0"/>
          </a:p>
          <a:p>
            <a:r>
              <a:rPr lang="cs-CZ" dirty="0"/>
              <a:t>           František minul ves před lesem a pak už byl na cestách, které dobře znal, ač v lese vždycky padá na člověka jakýsi strach. Věděl však, že má domů na zavolání, a protože se styděl za svůj strach, šel schválně kolem </a:t>
            </a:r>
            <a:r>
              <a:rPr lang="cs-CZ" dirty="0" err="1"/>
              <a:t>Kaděrova</a:t>
            </a:r>
            <a:r>
              <a:rPr lang="cs-CZ" dirty="0"/>
              <a:t> lomu, před kterým ho doma vždycky varovali. Rákosí se nehybně zrcadlilo v temné prohlubni, na jejímž dně ležely lopaty a krompáče oněch lamačů, kteří přišli jednoho rána ke skále a našli ji zatopenu. Lamači už dávno umřeli, a lidé si vypravují pověsti o hloubce zatopeného lomu, avšak přesto svítívá rokle za letních večerů těly koupajících se a ráno plove po hladině smutná potrhaná tráva. </a:t>
            </a:r>
            <a:endParaRPr lang="en-US" dirty="0"/>
          </a:p>
          <a:p>
            <a:r>
              <a:rPr lang="cs-CZ" dirty="0"/>
              <a:t>           František usedl nad lomem a díval se s bázní do zlověstné vody. Říkají, že je velmi čistá. Několik kroků od kraje prý není tuze hluboko, tam se mohou koupat i malé děti. Františkovi se stávalo, když uviděl vodu v kaluži, že pocítil žízeň. A teď byl tak zmučen poledním parnem, že jeho celé tělo žíznilo po vodě. Sešel dolů a začal si svlékat šaty. Uzřel ve vodě svou nahou podobu. Měl pocit hrozné volnosti. Ale jak pokročil blíž, ucouvl před obrazem oblohy, která se ve vodě zachmuřila jakousi pohromou. František se však nepoddal. Šel pomalounku dál, a když mu bylo vody nad kolena, sedl si do ní a bil kolem sebe </a:t>
            </a:r>
            <a:r>
              <a:rPr lang="cs-CZ" dirty="0" smtClean="0"/>
              <a:t>rukama</a:t>
            </a:r>
            <a:r>
              <a:rPr lang="cs-CZ" dirty="0"/>
              <a:t>, že se hladina poplašila až k protějšímu břehu. František ztichl a naslouchal, jak voda pleská o drn. Nebyl mu příjemný ten zvuk, příliš se </a:t>
            </a:r>
            <a:r>
              <a:rPr lang="cs-CZ" dirty="0" smtClean="0"/>
              <a:t>podobající </a:t>
            </a:r>
            <a:r>
              <a:rPr lang="cs-CZ" dirty="0"/>
              <a:t>živému hlasu, a proto začal znovu bít kolem sebe. Když ho to unavilo, umínil si, že vyzkoumá, jak daleko se může jít. Mihlo se mu </a:t>
            </a:r>
            <a:r>
              <a:rPr lang="cs-CZ" dirty="0" smtClean="0"/>
              <a:t>sice: </a:t>
            </a:r>
            <a:r>
              <a:rPr lang="cs-CZ" dirty="0" smtClean="0">
                <a:solidFill>
                  <a:srgbClr val="3366FF"/>
                </a:solidFill>
              </a:rPr>
              <a:t>“Kdybych se tak utopil…,” </a:t>
            </a:r>
            <a:r>
              <a:rPr lang="cs-CZ" dirty="0" smtClean="0"/>
              <a:t>zavrhl </a:t>
            </a:r>
            <a:r>
              <a:rPr lang="cs-CZ" dirty="0"/>
              <a:t>to však, neboť se mu pravidelně nevyplňovaly věci, kterými se zabýval v svých představách. Udělal ještě dva kroky, a najednou měl před očima zelenou mlhu. Okamžik ještě nevěřil, a pak zakřičel v nevýslovné hrůze. Nahoře však už nebylo nic slyšet. - </a:t>
            </a:r>
            <a:endParaRPr lang="en-US" dirty="0"/>
          </a:p>
          <a:p>
            <a:r>
              <a:rPr lang="cs-CZ" dirty="0"/>
              <a:t>           Ode vsi běželi ke </a:t>
            </a:r>
            <a:r>
              <a:rPr lang="cs-CZ" dirty="0" err="1"/>
              <a:t>Kaděrovu</a:t>
            </a:r>
            <a:r>
              <a:rPr lang="cs-CZ" dirty="0"/>
              <a:t> lomu lidé a potom tam přitáhli hasičskou stříkačku. Františkovy šaty a dvě tabulky skla ležely vedle vody, která nic neprozrazovala. Myslili, že se jim podaří trochu vody vypumpovat, a střídali se při práci. Pumpoval silný kovář, a chvíli pumpoval i Františkův otec, stolař se zástěrou postříkanou od žluté barvy. Nakonec pumpovala i Františkova matka, ale muž ji brzo zahnal, protože si pořád utírala oči zástěrou. </a:t>
            </a:r>
            <a:endParaRPr lang="en-US" dirty="0"/>
          </a:p>
          <a:p>
            <a:r>
              <a:rPr lang="cs-CZ" dirty="0"/>
              <a:t>           Leč vody neubývalo, i začali hledat dlouhým hákem. Stolař byl bledý, ale nesmírně pozorný, kdežto jeho žena usedavě plakala, očekávajíc objevení synkovy mrtvoly. </a:t>
            </a:r>
            <a:endParaRPr lang="en-US" dirty="0"/>
          </a:p>
          <a:p>
            <a:r>
              <a:rPr lang="cs-CZ" dirty="0"/>
              <a:t>           Vytáhli ho za vlasy a položili na pošlapanou trávu. Stolař stál vzadu, matka však klečela u Františka a s novou bolestí, čím dál tím </a:t>
            </a:r>
            <a:r>
              <a:rPr lang="cs-CZ" dirty="0" err="1"/>
              <a:t>rozdíravější</a:t>
            </a:r>
            <a:r>
              <a:rPr lang="cs-CZ" dirty="0"/>
              <a:t>, se opět a opět ujišťovala, že je vskutku mrtev. I zatlačila synkovi oči, v kterých utkvěla naplno modrá úzkost, tentokráte nezapíraná.</a:t>
            </a:r>
            <a:endParaRPr lang="en-US" dirty="0"/>
          </a:p>
        </p:txBody>
      </p:sp>
    </p:spTree>
    <p:extLst>
      <p:ext uri="{BB962C8B-B14F-4D97-AF65-F5344CB8AC3E}">
        <p14:creationId xmlns:p14="http://schemas.microsoft.com/office/powerpoint/2010/main" val="121808053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5576"/>
            <a:ext cx="351039" cy="45719"/>
          </a:xfrm>
        </p:spPr>
        <p:txBody>
          <a:bodyPr>
            <a:normAutofit fontScale="90000"/>
          </a:bodyPr>
          <a:lstStyle/>
          <a:p>
            <a:endParaRPr lang="en-US"/>
          </a:p>
        </p:txBody>
      </p:sp>
      <p:sp>
        <p:nvSpPr>
          <p:cNvPr id="3" name="Content Placeholder 2"/>
          <p:cNvSpPr>
            <a:spLocks noGrp="1"/>
          </p:cNvSpPr>
          <p:nvPr>
            <p:ph idx="1"/>
          </p:nvPr>
        </p:nvSpPr>
        <p:spPr>
          <a:xfrm>
            <a:off x="457200" y="301296"/>
            <a:ext cx="8229600" cy="6458894"/>
          </a:xfrm>
        </p:spPr>
        <p:txBody>
          <a:bodyPr>
            <a:normAutofit fontScale="32500" lnSpcReduction="20000"/>
          </a:bodyPr>
          <a:lstStyle/>
          <a:p>
            <a:r>
              <a:rPr lang="cs-CZ" b="1" dirty="0"/>
              <a:t>Jan Čep               Do města</a:t>
            </a:r>
            <a:endParaRPr lang="en-US" dirty="0"/>
          </a:p>
          <a:p>
            <a:r>
              <a:rPr lang="cs-CZ" dirty="0"/>
              <a:t> </a:t>
            </a:r>
            <a:endParaRPr lang="en-US" dirty="0"/>
          </a:p>
          <a:p>
            <a:r>
              <a:rPr lang="cs-CZ" dirty="0">
                <a:solidFill>
                  <a:srgbClr val="3366FF"/>
                </a:solidFill>
              </a:rPr>
              <a:t>“Však on už ví, zpříma za nosem!” </a:t>
            </a:r>
            <a:r>
              <a:rPr lang="cs-CZ" dirty="0"/>
              <a:t>smál se otec, když se matka ještě starala, trefí-li František. Františkovi byl vzácný otcův smích a nebyl by jej pokazil za nic na světě; a proto se tvářil statečně a raději se ani nedíval na matku, která ho vždycky zahanbovala svou starostlivostí. </a:t>
            </a:r>
            <a:endParaRPr lang="en-US" dirty="0"/>
          </a:p>
          <a:p>
            <a:r>
              <a:rPr lang="cs-CZ" dirty="0"/>
              <a:t>          </a:t>
            </a:r>
            <a:r>
              <a:rPr lang="cs-CZ" dirty="0">
                <a:solidFill>
                  <a:srgbClr val="3366FF"/>
                </a:solidFill>
              </a:rPr>
              <a:t> “Třicet čtyři-čtyřicet dva,” </a:t>
            </a:r>
            <a:r>
              <a:rPr lang="cs-CZ" dirty="0"/>
              <a:t>říkal si cestou rozměry skleněných tabulek, které měl v městě koupit. Nejprve se šlo přes les a na cestách byly koleje, o kterých si František nikdy nedovedl představit, kdo je tam vyryl. Nikdy neviděl, aby jel lesem vůz. Loučka zůstala vzadu i Josef Vybíral, hrající si v kuličky u poslední chalupy, kdežto František měl před sebou vážný cíl. </a:t>
            </a:r>
            <a:endParaRPr lang="en-US" dirty="0"/>
          </a:p>
          <a:p>
            <a:r>
              <a:rPr lang="cs-CZ" dirty="0"/>
              <a:t>           Přišel na rozcestí a rozvažoval: </a:t>
            </a:r>
            <a:r>
              <a:rPr lang="cs-CZ" dirty="0">
                <a:solidFill>
                  <a:schemeClr val="accent6"/>
                </a:solidFill>
              </a:rPr>
              <a:t>napravo či nalevo? Doma říkali, aby šel pořád rovnou. Ale jak jít rovnou, když jsou tu dvě cesty, jedna zahýbá vpravo a druhá vlevo, a žádná nejde rovnou?</a:t>
            </a:r>
            <a:r>
              <a:rPr lang="cs-CZ" dirty="0"/>
              <a:t> František udělá pár kroků po cestě vlevo, a vrátí se; pak jde po cestě vpravo, a vrátí se. Stojí a rozvažuje, a nebe je nad ním modré a hluboké jako oči lesních panen bez úsměvu. Jde tudy sedlák s rukama v kapsách a dívá se na </a:t>
            </a:r>
            <a:r>
              <a:rPr lang="cs-CZ" dirty="0">
                <a:solidFill>
                  <a:srgbClr val="000000"/>
                </a:solidFill>
              </a:rPr>
              <a:t>Františka zkoumavě. František hned vykročí na jednu z cest a tváří se rozhodně, jako by věděl, kam jde. Stydí se za své rozpaky. Ale čím dál tím jde pomaleji.</a:t>
            </a:r>
            <a:r>
              <a:rPr lang="cs-CZ" dirty="0">
                <a:solidFill>
                  <a:srgbClr val="F79646"/>
                </a:solidFill>
              </a:rPr>
              <a:t> Což není-li to pravá cesta?</a:t>
            </a:r>
            <a:r>
              <a:rPr lang="cs-CZ" dirty="0"/>
              <a:t> Konečně potká starou ženu s uzlem trávy a zeptá se jí. Musí se ovšem vrátit, rudý jako krev. </a:t>
            </a:r>
            <a:endParaRPr lang="en-US" dirty="0"/>
          </a:p>
          <a:p>
            <a:r>
              <a:rPr lang="cs-CZ" dirty="0"/>
              <a:t>           Vyšel z lesa a octl se uprostřed polí. Obilí stojí vysoko po obou stranách pěšinky a nic se nehne. Všecko tkví v zlatém tichu, které voní sytostí jako požehnaný chléb. Ale modrá barva nebe a modré oči chrp mezi obilím vzbuzuji ve Františkovi podivnou úzkost svou hlubokostí. Zato vlčí máky hoří červeně a jsou odhodlány jako vášeň. František trne, jeho bosé nohy tlapkají příliš hlasitě v horkém prachu. </a:t>
            </a:r>
            <a:r>
              <a:rPr lang="cs-CZ" dirty="0">
                <a:solidFill>
                  <a:srgbClr val="F79646"/>
                </a:solidFill>
              </a:rPr>
              <a:t>Nahý chlap prý běhá mezi obilím a straší. </a:t>
            </a:r>
            <a:r>
              <a:rPr lang="cs-CZ" dirty="0"/>
              <a:t>František neví, čím by mu mohl ublížit, ale děsí se při každém hlasitějším šelestu. </a:t>
            </a:r>
            <a:endParaRPr lang="en-US" dirty="0"/>
          </a:p>
          <a:p>
            <a:r>
              <a:rPr lang="cs-CZ" dirty="0"/>
              <a:t>           Však obilí se pojednou rozevřelo a František uzřel radniční věž města. Ulice mu zahlomozily vstříc a František se musil držet zdi, aby ho to nevzalo s sebou. Vyřídil svou věc a spěchal rychle odtud a neodpočinul si, dokud neucítil pod nohama chladně zelený drn. Položil opatrně sklo na mez a díval se, jak lezou brouci z pórů země a šplhají po stéblech trávy. </a:t>
            </a:r>
            <a:r>
              <a:rPr lang="cs-CZ" dirty="0">
                <a:solidFill>
                  <a:srgbClr val="3366FF"/>
                </a:solidFill>
              </a:rPr>
              <a:t>“Prohánějí se mezi trávou jako lidé mezi stromy,”</a:t>
            </a:r>
            <a:r>
              <a:rPr lang="cs-CZ" dirty="0"/>
              <a:t> pomyslil si a zahleděl se s tesknotou do bezedného nebe. Ale pak se utišil, vzpomenuv si na domov. </a:t>
            </a:r>
            <a:r>
              <a:rPr lang="cs-CZ" dirty="0">
                <a:solidFill>
                  <a:srgbClr val="F79646"/>
                </a:solidFill>
              </a:rPr>
              <a:t>Jistě na něho už doma vzpomínají a maminka se už dívá na hodiny. </a:t>
            </a:r>
            <a:endParaRPr lang="en-US" dirty="0">
              <a:solidFill>
                <a:srgbClr val="F79646"/>
              </a:solidFill>
            </a:endParaRPr>
          </a:p>
          <a:p>
            <a:r>
              <a:rPr lang="cs-CZ" dirty="0"/>
              <a:t>           František vzal sklo a vykročil. Trochu ho bolely nohy; ale pak to přešlo. Spěchal, aby se mohl pochlubit, že byl sám v městě</a:t>
            </a:r>
            <a:r>
              <a:rPr lang="cs-CZ" dirty="0">
                <a:solidFill>
                  <a:srgbClr val="F79646"/>
                </a:solidFill>
              </a:rPr>
              <a:t>. Nepoví ovšem, jak se zmýlil na křižovatce. Neprozradí také nic o modré úzkosti, hluboko tkvící v tichu polí. Tomu by beztoho nikdo nevěřil. </a:t>
            </a:r>
            <a:endParaRPr lang="en-US" dirty="0">
              <a:solidFill>
                <a:srgbClr val="F79646"/>
              </a:solidFill>
            </a:endParaRPr>
          </a:p>
          <a:p>
            <a:r>
              <a:rPr lang="cs-CZ" dirty="0"/>
              <a:t>           František minul ves před lesem a pak už byl na cestách, které dobře znal, ač v lese vždycky padá na člověka jakýsi strach. Věděl však, že má domů na zavolání, a protože se styděl za svůj strach, šel schválně kolem </a:t>
            </a:r>
            <a:r>
              <a:rPr lang="cs-CZ" dirty="0" err="1"/>
              <a:t>Kaděrova</a:t>
            </a:r>
            <a:r>
              <a:rPr lang="cs-CZ" dirty="0"/>
              <a:t> lomu, před kterým ho doma vždycky varovali. Rákosí se nehybně zrcadlilo v temné prohlubni, na jejímž dně ležely lopaty a krompáče oněch lamačů, kteří přišli jednoho rána ke skále a našli ji zatopenu. Lamači už dávno umřeli, a lidé si vypravují pověsti o hloubce zatopeného lomu, avšak přesto svítívá rokle za letních večerů těly koupajících se a ráno plove po hladině smutná potrhaná tráva. </a:t>
            </a:r>
            <a:endParaRPr lang="en-US" dirty="0"/>
          </a:p>
          <a:p>
            <a:r>
              <a:rPr lang="cs-CZ" dirty="0"/>
              <a:t>           František usedl nad lomem a díval se s bázní do zlověstné vody. </a:t>
            </a:r>
            <a:r>
              <a:rPr lang="cs-CZ" dirty="0">
                <a:solidFill>
                  <a:srgbClr val="F79646"/>
                </a:solidFill>
              </a:rPr>
              <a:t>Říkají, že je velmi čistá. Několik kroků od kraje prý není tuze hluboko, tam se mohou koupat i malé děti. </a:t>
            </a:r>
            <a:r>
              <a:rPr lang="cs-CZ" dirty="0"/>
              <a:t>Františkovi se stávalo, když uviděl vodu v kaluži, že pocítil žízeň. A teď byl tak zmučen poledním parnem, že jeho celé tělo žíznilo po vodě. Sešel dolů a začal si svlékat šaty. Uzřel ve vodě svou nahou podobu. Měl pocit hrozné volnosti. Ale jak pokročil blíž, ucouvl před obrazem oblohy, která se ve vodě zachmuřila jakousi pohromou. František se však nepoddal. Šel pomalounku dál, a když mu bylo vody nad kolena, sedl si do ní a bil kolem sebe </a:t>
            </a:r>
            <a:r>
              <a:rPr lang="cs-CZ" dirty="0" smtClean="0"/>
              <a:t>rukama</a:t>
            </a:r>
            <a:r>
              <a:rPr lang="cs-CZ" dirty="0"/>
              <a:t>, že se hladina poplašila až k protějšímu břehu. František ztichl a naslouchal, jak voda pleská o drn. Nebyl mu příjemný ten zvuk, příliš se </a:t>
            </a:r>
            <a:r>
              <a:rPr lang="cs-CZ" dirty="0" smtClean="0"/>
              <a:t>podobající </a:t>
            </a:r>
            <a:r>
              <a:rPr lang="cs-CZ" dirty="0"/>
              <a:t>živému hlasu, a proto začal znovu bít kolem sebe. Když ho to unavilo, umínil si, že vyzkoumá, jak daleko se může jít. Mihlo se mu </a:t>
            </a:r>
            <a:r>
              <a:rPr lang="cs-CZ" dirty="0" smtClean="0"/>
              <a:t>sice: </a:t>
            </a:r>
            <a:r>
              <a:rPr lang="cs-CZ" dirty="0" smtClean="0">
                <a:solidFill>
                  <a:srgbClr val="3366FF"/>
                </a:solidFill>
              </a:rPr>
              <a:t>“Kdybych se tak utopil…,” </a:t>
            </a:r>
            <a:r>
              <a:rPr lang="cs-CZ" dirty="0" smtClean="0"/>
              <a:t>zavrhl </a:t>
            </a:r>
            <a:r>
              <a:rPr lang="cs-CZ" dirty="0"/>
              <a:t>to však, neboť se mu pravidelně nevyplňovaly věci, kterými se zabýval v svých představách. Udělal ještě dva kroky, a najednou měl před očima zelenou mlhu. Okamžik ještě nevěřil, a pak zakřičel v nevýslovné hrůze. Nahoře však už nebylo nic slyšet. - </a:t>
            </a:r>
            <a:endParaRPr lang="en-US" dirty="0"/>
          </a:p>
          <a:p>
            <a:r>
              <a:rPr lang="cs-CZ" dirty="0"/>
              <a:t>           Ode vsi běželi ke </a:t>
            </a:r>
            <a:r>
              <a:rPr lang="cs-CZ" dirty="0" err="1"/>
              <a:t>Kaděrovu</a:t>
            </a:r>
            <a:r>
              <a:rPr lang="cs-CZ" dirty="0"/>
              <a:t> lomu lidé a potom tam přitáhli hasičskou stříkačku. Františkovy šaty a dvě tabulky skla ležely vedle vody, která nic neprozrazovala. Myslili, že se jim podaří trochu vody vypumpovat, a střídali se při práci. Pumpoval silný kovář, a chvíli pumpoval i Františkův otec, stolař se zástěrou postříkanou od žluté barvy. Nakonec pumpovala i Františkova matka, ale muž ji brzo zahnal, protože si pořád utírala oči zástěrou. </a:t>
            </a:r>
            <a:endParaRPr lang="en-US" dirty="0"/>
          </a:p>
          <a:p>
            <a:r>
              <a:rPr lang="cs-CZ" dirty="0"/>
              <a:t>           Leč vody neubývalo, i začali hledat dlouhým hákem. Stolař byl bledý, ale nesmírně pozorný, kdežto jeho žena usedavě plakala, očekávajíc objevení synkovy mrtvoly. </a:t>
            </a:r>
            <a:endParaRPr lang="en-US" dirty="0"/>
          </a:p>
          <a:p>
            <a:r>
              <a:rPr lang="cs-CZ" dirty="0"/>
              <a:t>           Vytáhli ho za vlasy a položili na pošlapanou trávu. Stolař stál vzadu, matka však klečela u Františka a s novou bolestí, čím dál tím </a:t>
            </a:r>
            <a:r>
              <a:rPr lang="cs-CZ" dirty="0" err="1"/>
              <a:t>rozdíravější</a:t>
            </a:r>
            <a:r>
              <a:rPr lang="cs-CZ" dirty="0"/>
              <a:t>, se opět a opět ujišťovala, že je vskutku mrtev. I zatlačila synkovi oči, v kterých utkvěla naplno modrá úzkost, tentokráte nezapíraná.</a:t>
            </a:r>
            <a:endParaRPr lang="en-US" dirty="0"/>
          </a:p>
        </p:txBody>
      </p:sp>
    </p:spTree>
    <p:extLst>
      <p:ext uri="{BB962C8B-B14F-4D97-AF65-F5344CB8AC3E}">
        <p14:creationId xmlns:p14="http://schemas.microsoft.com/office/powerpoint/2010/main" val="247903208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5576"/>
            <a:ext cx="351039" cy="45719"/>
          </a:xfrm>
        </p:spPr>
        <p:txBody>
          <a:bodyPr>
            <a:normAutofit fontScale="90000"/>
          </a:bodyPr>
          <a:lstStyle/>
          <a:p>
            <a:endParaRPr lang="en-US"/>
          </a:p>
        </p:txBody>
      </p:sp>
      <p:sp>
        <p:nvSpPr>
          <p:cNvPr id="3" name="Content Placeholder 2"/>
          <p:cNvSpPr>
            <a:spLocks noGrp="1"/>
          </p:cNvSpPr>
          <p:nvPr>
            <p:ph idx="1"/>
          </p:nvPr>
        </p:nvSpPr>
        <p:spPr>
          <a:xfrm>
            <a:off x="457200" y="301296"/>
            <a:ext cx="8229600" cy="6458894"/>
          </a:xfrm>
        </p:spPr>
        <p:txBody>
          <a:bodyPr>
            <a:normAutofit fontScale="32500" lnSpcReduction="20000"/>
          </a:bodyPr>
          <a:lstStyle/>
          <a:p>
            <a:r>
              <a:rPr lang="cs-CZ" b="1" dirty="0"/>
              <a:t>Jan Čep               Do města</a:t>
            </a:r>
            <a:endParaRPr lang="en-US" dirty="0"/>
          </a:p>
          <a:p>
            <a:r>
              <a:rPr lang="cs-CZ" dirty="0"/>
              <a:t> </a:t>
            </a:r>
            <a:endParaRPr lang="en-US" dirty="0"/>
          </a:p>
          <a:p>
            <a:r>
              <a:rPr lang="cs-CZ" dirty="0">
                <a:solidFill>
                  <a:srgbClr val="3366FF"/>
                </a:solidFill>
              </a:rPr>
              <a:t>“Však on už ví, zpříma za nosem!” </a:t>
            </a:r>
            <a:r>
              <a:rPr lang="cs-CZ" dirty="0"/>
              <a:t>smál se otec, když se matka ještě starala, trefí-li František</a:t>
            </a:r>
            <a:r>
              <a:rPr lang="cs-CZ" dirty="0">
                <a:solidFill>
                  <a:srgbClr val="FF0000"/>
                </a:solidFill>
              </a:rPr>
              <a:t>. Františkovi byl vzácný otcův smích a nebyl by jej pokazil za nic na světě; a proto se tvářil statečně a raději se ani nedíval na matku, která ho vždycky zahanbovala svou starostlivostí. </a:t>
            </a:r>
            <a:endParaRPr lang="en-US" dirty="0">
              <a:solidFill>
                <a:srgbClr val="FF0000"/>
              </a:solidFill>
            </a:endParaRPr>
          </a:p>
          <a:p>
            <a:r>
              <a:rPr lang="cs-CZ" dirty="0"/>
              <a:t>          </a:t>
            </a:r>
            <a:r>
              <a:rPr lang="cs-CZ" dirty="0">
                <a:solidFill>
                  <a:srgbClr val="3366FF"/>
                </a:solidFill>
              </a:rPr>
              <a:t> “Třicet čtyři-čtyřicet dva,” </a:t>
            </a:r>
            <a:r>
              <a:rPr lang="cs-CZ" dirty="0"/>
              <a:t>říkal si cestou rozměry skleněných tabulek, které měl v městě koupit. Nejprve se šlo přes les a na cestách byly koleje, </a:t>
            </a:r>
            <a:r>
              <a:rPr lang="cs-CZ" dirty="0">
                <a:solidFill>
                  <a:srgbClr val="FF0000"/>
                </a:solidFill>
              </a:rPr>
              <a:t>o kterých si František nikdy nedovedl představit</a:t>
            </a:r>
            <a:r>
              <a:rPr lang="cs-CZ" dirty="0"/>
              <a:t>, kdo je tam vyryl. Nikdy neviděl, aby jel lesem vůz. Loučka zůstala vzadu i Josef Vybíral, hrající si v kuličky u poslední chalupy</a:t>
            </a:r>
            <a:r>
              <a:rPr lang="cs-CZ" dirty="0">
                <a:solidFill>
                  <a:schemeClr val="accent6"/>
                </a:solidFill>
              </a:rPr>
              <a:t>, kdežto František měl před sebou vážný cíl. </a:t>
            </a:r>
            <a:endParaRPr lang="en-US" dirty="0">
              <a:solidFill>
                <a:schemeClr val="accent6"/>
              </a:solidFill>
            </a:endParaRPr>
          </a:p>
          <a:p>
            <a:r>
              <a:rPr lang="cs-CZ" dirty="0"/>
              <a:t>           Přišel na rozcestí a rozvažoval: </a:t>
            </a:r>
            <a:r>
              <a:rPr lang="cs-CZ" dirty="0">
                <a:solidFill>
                  <a:schemeClr val="accent6"/>
                </a:solidFill>
              </a:rPr>
              <a:t>napravo či nalevo? Doma říkali, aby šel pořád rovnou. Ale jak jít rovnou, když jsou tu dvě cesty, jedna zahýbá vpravo a druhá vlevo, a žádná nejde rovnou?</a:t>
            </a:r>
            <a:r>
              <a:rPr lang="cs-CZ" dirty="0"/>
              <a:t> František udělá pár kroků po cestě vlevo, a vrátí se; pak jde po cestě vpravo, a vrátí se. Stojí a rozvažuje, a </a:t>
            </a:r>
            <a:r>
              <a:rPr lang="cs-CZ" dirty="0">
                <a:solidFill>
                  <a:srgbClr val="FF0000"/>
                </a:solidFill>
              </a:rPr>
              <a:t>nebe je nad ním modré a hluboké jako oči lesních panen bez úsměvu</a:t>
            </a:r>
            <a:r>
              <a:rPr lang="cs-CZ" dirty="0"/>
              <a:t>. Jde tudy sedlák s rukama v kapsách a dívá se na Františka zkoumavě. František hned vykročí na jednu z cest a tváří se rozhodně, jako by věděl, kam jde</a:t>
            </a:r>
            <a:r>
              <a:rPr lang="cs-CZ" dirty="0">
                <a:solidFill>
                  <a:srgbClr val="FF0000"/>
                </a:solidFill>
              </a:rPr>
              <a:t>. Stydí se za své rozpaky. </a:t>
            </a:r>
            <a:r>
              <a:rPr lang="cs-CZ" dirty="0"/>
              <a:t>Ale čím dál tím jde pomaleji.</a:t>
            </a:r>
            <a:r>
              <a:rPr lang="cs-CZ" dirty="0">
                <a:solidFill>
                  <a:srgbClr val="F79646"/>
                </a:solidFill>
              </a:rPr>
              <a:t> Což není-li to pravá cesta?</a:t>
            </a:r>
            <a:r>
              <a:rPr lang="cs-CZ" dirty="0"/>
              <a:t> Konečně potká starou ženu s uzlem trávy a zeptá se jí. Musí se ovšem vrátit, rudý jako krev. </a:t>
            </a:r>
            <a:endParaRPr lang="en-US" dirty="0"/>
          </a:p>
          <a:p>
            <a:r>
              <a:rPr lang="cs-CZ" dirty="0"/>
              <a:t>           Vyšel z lesa a octl se uprostřed polí. Obilí stojí vysoko po obou stranách pěšinky a nic se nehne. Všecko tkví v zlatém tichu, které voní sytostí jako požehnaný chléb. </a:t>
            </a:r>
            <a:r>
              <a:rPr lang="cs-CZ" dirty="0">
                <a:solidFill>
                  <a:srgbClr val="FF0000"/>
                </a:solidFill>
              </a:rPr>
              <a:t>Ale modrá barva nebe a modré oči chrp mezi obilím vzbuzuji ve Františkovi podivnou úzkost svou hlubokostí. Zato vlčí máky hoří červeně a jsou odhodlány jako vášeň.</a:t>
            </a:r>
            <a:r>
              <a:rPr lang="cs-CZ" dirty="0"/>
              <a:t> </a:t>
            </a:r>
            <a:r>
              <a:rPr lang="cs-CZ" dirty="0">
                <a:solidFill>
                  <a:srgbClr val="FF0000"/>
                </a:solidFill>
              </a:rPr>
              <a:t>František trne</a:t>
            </a:r>
            <a:r>
              <a:rPr lang="cs-CZ" dirty="0"/>
              <a:t>, jeho bosé nohy tlapkají příliš hlasitě v horkém prachu. </a:t>
            </a:r>
            <a:r>
              <a:rPr lang="cs-CZ" dirty="0">
                <a:solidFill>
                  <a:srgbClr val="F79646"/>
                </a:solidFill>
              </a:rPr>
              <a:t>Nahý chlap prý běhá mezi obilím a straší. </a:t>
            </a:r>
            <a:r>
              <a:rPr lang="cs-CZ" dirty="0">
                <a:solidFill>
                  <a:srgbClr val="FF0000"/>
                </a:solidFill>
              </a:rPr>
              <a:t>František neví, čím by mu mohl ublížit, ale děsí se při každém hlasitějším šelestu. </a:t>
            </a:r>
            <a:endParaRPr lang="en-US" dirty="0">
              <a:solidFill>
                <a:srgbClr val="FF0000"/>
              </a:solidFill>
            </a:endParaRPr>
          </a:p>
          <a:p>
            <a:r>
              <a:rPr lang="cs-CZ" dirty="0"/>
              <a:t>           Však obilí se pojednou rozevřelo a František uzřel radniční věž města. Ulice mu zahlomozily vstříc a </a:t>
            </a:r>
            <a:r>
              <a:rPr lang="cs-CZ" dirty="0">
                <a:solidFill>
                  <a:srgbClr val="FF0000"/>
                </a:solidFill>
              </a:rPr>
              <a:t>František se musil držet zdi, aby ho to nevzalo s sebou</a:t>
            </a:r>
            <a:r>
              <a:rPr lang="cs-CZ" dirty="0"/>
              <a:t>. Vyřídil svou věc a spěchal rychle odtud a neodpočinul si, dokud neucítil pod nohama chladně zelený drn. Položil opatrně sklo na mez a díval se, jak lezou brouci z pórů země a šplhají po stéblech trávy. </a:t>
            </a:r>
            <a:r>
              <a:rPr lang="cs-CZ" dirty="0">
                <a:solidFill>
                  <a:srgbClr val="3366FF"/>
                </a:solidFill>
              </a:rPr>
              <a:t>“Prohánějí se mezi trávou jako lidé mezi stromy,” </a:t>
            </a:r>
            <a:r>
              <a:rPr lang="cs-CZ" dirty="0"/>
              <a:t>pomyslil si a </a:t>
            </a:r>
            <a:r>
              <a:rPr lang="cs-CZ" dirty="0">
                <a:solidFill>
                  <a:srgbClr val="FF0000"/>
                </a:solidFill>
              </a:rPr>
              <a:t>zahleděl se s tesknotou do bezedného nebe. Ale pak se utišil, vzpomenuv si na domov</a:t>
            </a:r>
            <a:r>
              <a:rPr lang="cs-CZ" dirty="0"/>
              <a:t>. </a:t>
            </a:r>
            <a:r>
              <a:rPr lang="cs-CZ" dirty="0">
                <a:solidFill>
                  <a:srgbClr val="F79646"/>
                </a:solidFill>
              </a:rPr>
              <a:t>Jistě na něho už doma vzpomínají a maminka se už dívá na hodiny. </a:t>
            </a:r>
            <a:endParaRPr lang="en-US" dirty="0">
              <a:solidFill>
                <a:srgbClr val="F79646"/>
              </a:solidFill>
            </a:endParaRPr>
          </a:p>
          <a:p>
            <a:r>
              <a:rPr lang="cs-CZ" dirty="0"/>
              <a:t>           František vzal sklo a vykročil. Trochu ho bolely nohy; ale pak to přešlo</a:t>
            </a:r>
            <a:r>
              <a:rPr lang="cs-CZ" dirty="0">
                <a:solidFill>
                  <a:srgbClr val="FF0000"/>
                </a:solidFill>
              </a:rPr>
              <a:t>. Spěchal, aby se mohl pochlubit, že byl sám v městě</a:t>
            </a:r>
            <a:r>
              <a:rPr lang="cs-CZ" dirty="0">
                <a:solidFill>
                  <a:srgbClr val="F79646"/>
                </a:solidFill>
              </a:rPr>
              <a:t>. Nepoví ovšem, jak se zmýlil na křižovatce. Neprozradí také nic o modré úzkosti, hluboko tkvící v tichu polí. Tomu by beztoho nikdo nevěřil. </a:t>
            </a:r>
            <a:endParaRPr lang="en-US" dirty="0">
              <a:solidFill>
                <a:srgbClr val="F79646"/>
              </a:solidFill>
            </a:endParaRPr>
          </a:p>
          <a:p>
            <a:r>
              <a:rPr lang="cs-CZ" dirty="0"/>
              <a:t>           František minul ves před lesem a pak už byl na cestách, které dobře znal, ač v lese vždycky padá na člověka jakýsi strach. Věděl však, že má domů na zavolání, a protože </a:t>
            </a:r>
            <a:r>
              <a:rPr lang="cs-CZ" dirty="0">
                <a:solidFill>
                  <a:srgbClr val="FF0000"/>
                </a:solidFill>
              </a:rPr>
              <a:t>se styděl za svůj strach, šel schválně kolem </a:t>
            </a:r>
            <a:r>
              <a:rPr lang="cs-CZ" dirty="0" err="1">
                <a:solidFill>
                  <a:srgbClr val="FF0000"/>
                </a:solidFill>
              </a:rPr>
              <a:t>Kaděrova</a:t>
            </a:r>
            <a:r>
              <a:rPr lang="cs-CZ" dirty="0">
                <a:solidFill>
                  <a:srgbClr val="FF0000"/>
                </a:solidFill>
              </a:rPr>
              <a:t> lomu</a:t>
            </a:r>
            <a:r>
              <a:rPr lang="cs-CZ" dirty="0"/>
              <a:t>, před kterým ho doma vždycky varovali. Rákosí se nehybně zrcadlilo v temné prohlubni, na jejímž dně ležely lopaty a krompáče oněch lamačů, kteří přišli jednoho rána ke skále a našli ji zatopenu. Lamači už dávno umřeli, a lidé si vypravují pověsti o hloubce zatopeného lomu, avšak přesto svítívá rokle za letních večerů těly koupajících se a ráno plove po hladině smutná potrhaná tráva. </a:t>
            </a:r>
            <a:endParaRPr lang="en-US" dirty="0"/>
          </a:p>
          <a:p>
            <a:r>
              <a:rPr lang="cs-CZ" dirty="0"/>
              <a:t>           František usedl nad lomem a díval se s bázní do zlověstné vody. </a:t>
            </a:r>
            <a:r>
              <a:rPr lang="cs-CZ" dirty="0">
                <a:solidFill>
                  <a:srgbClr val="F79646"/>
                </a:solidFill>
              </a:rPr>
              <a:t>Říkají, že je velmi čistá. Několik kroků od kraje prý není tuze hluboko, tam se mohou koupat i malé děti. </a:t>
            </a:r>
            <a:r>
              <a:rPr lang="cs-CZ" dirty="0">
                <a:solidFill>
                  <a:srgbClr val="FF0000"/>
                </a:solidFill>
              </a:rPr>
              <a:t>Františkovi se stávalo, když uviděl vodu v kaluži, že pocítil žízeň.</a:t>
            </a:r>
            <a:r>
              <a:rPr lang="cs-CZ" dirty="0"/>
              <a:t> A teď byl tak zmučen poledním parnem, že jeho celé tělo žíznilo po vodě. Sešel dolů a začal si svlékat šaty. Uzřel ve vodě svou nahou podobu</a:t>
            </a:r>
            <a:r>
              <a:rPr lang="cs-CZ" dirty="0">
                <a:solidFill>
                  <a:srgbClr val="FF0000"/>
                </a:solidFill>
              </a:rPr>
              <a:t>. Měl pocit hrozné volnosti.</a:t>
            </a:r>
            <a:r>
              <a:rPr lang="cs-CZ" dirty="0"/>
              <a:t> Ale jak pokročil blíž, </a:t>
            </a:r>
            <a:r>
              <a:rPr lang="cs-CZ" dirty="0">
                <a:solidFill>
                  <a:srgbClr val="FF0000"/>
                </a:solidFill>
              </a:rPr>
              <a:t>ucouvl před obrazem oblohy, která se ve vodě zachmuřila jakousi pohromou. František se však nepoddal</a:t>
            </a:r>
            <a:r>
              <a:rPr lang="cs-CZ" dirty="0"/>
              <a:t>. Šel pomalounku dál, a když mu bylo vody nad kolena, sedl si do ní a bil kolem sebe </a:t>
            </a:r>
            <a:r>
              <a:rPr lang="cs-CZ" dirty="0" smtClean="0"/>
              <a:t>rukama</a:t>
            </a:r>
            <a:r>
              <a:rPr lang="cs-CZ" dirty="0"/>
              <a:t>, že se hladina poplašila až k protějšímu břehu. František ztichl a naslouchal, jak voda pleská o drn. </a:t>
            </a:r>
            <a:r>
              <a:rPr lang="cs-CZ" dirty="0">
                <a:solidFill>
                  <a:srgbClr val="FF0000"/>
                </a:solidFill>
              </a:rPr>
              <a:t>Nebyl mu příjemný ten zvuk, příliš se </a:t>
            </a:r>
            <a:r>
              <a:rPr lang="cs-CZ" dirty="0" smtClean="0">
                <a:solidFill>
                  <a:srgbClr val="FF0000"/>
                </a:solidFill>
              </a:rPr>
              <a:t>podobající </a:t>
            </a:r>
            <a:r>
              <a:rPr lang="cs-CZ" dirty="0">
                <a:solidFill>
                  <a:srgbClr val="FF0000"/>
                </a:solidFill>
              </a:rPr>
              <a:t>živému hlasu</a:t>
            </a:r>
            <a:r>
              <a:rPr lang="cs-CZ" dirty="0"/>
              <a:t>, a proto začal znovu bít kolem sebe. Když ho to unavilo, umínil si, že vyzkoumá, jak daleko se může jít. Mihlo se mu </a:t>
            </a:r>
            <a:r>
              <a:rPr lang="cs-CZ" dirty="0" smtClean="0"/>
              <a:t>sice: </a:t>
            </a:r>
            <a:r>
              <a:rPr lang="cs-CZ" dirty="0" smtClean="0">
                <a:solidFill>
                  <a:srgbClr val="3366FF"/>
                </a:solidFill>
              </a:rPr>
              <a:t>“Kdybych se tak utopil…,” </a:t>
            </a:r>
            <a:r>
              <a:rPr lang="cs-CZ" dirty="0" smtClean="0">
                <a:solidFill>
                  <a:srgbClr val="FF0000"/>
                </a:solidFill>
              </a:rPr>
              <a:t>zavrhl </a:t>
            </a:r>
            <a:r>
              <a:rPr lang="cs-CZ" dirty="0">
                <a:solidFill>
                  <a:srgbClr val="FF0000"/>
                </a:solidFill>
              </a:rPr>
              <a:t>to však, neboť se mu pravidelně nevyplňovaly věci, kterými se zabýval v svých představách.</a:t>
            </a:r>
            <a:r>
              <a:rPr lang="cs-CZ" dirty="0"/>
              <a:t> Udělal ještě dva kroky, a najednou měl před očima zelenou mlhu</a:t>
            </a:r>
            <a:r>
              <a:rPr lang="cs-CZ" dirty="0">
                <a:solidFill>
                  <a:srgbClr val="FF0000"/>
                </a:solidFill>
              </a:rPr>
              <a:t>. Okamžik ještě nevěřil, a pak zakřičel v nevýslovné hrůze. </a:t>
            </a:r>
            <a:r>
              <a:rPr lang="cs-CZ" dirty="0"/>
              <a:t>Nahoře však už nebylo nic slyšet. - </a:t>
            </a:r>
            <a:endParaRPr lang="en-US" dirty="0"/>
          </a:p>
          <a:p>
            <a:r>
              <a:rPr lang="cs-CZ" dirty="0"/>
              <a:t>           Ode vsi běželi ke </a:t>
            </a:r>
            <a:r>
              <a:rPr lang="cs-CZ" dirty="0" err="1"/>
              <a:t>Kaděrovu</a:t>
            </a:r>
            <a:r>
              <a:rPr lang="cs-CZ" dirty="0"/>
              <a:t> lomu lidé a potom tam přitáhli hasičskou stříkačku. Františkovy šaty a dvě tabulky skla ležely vedle vody, která nic neprozrazovala. Myslili, že se jim podaří trochu vody vypumpovat, a střídali se při práci. Pumpoval silný kovář, a chvíli pumpoval i Františkův otec, stolař se zástěrou postříkanou od žluté barvy. Nakonec pumpovala i Františkova matka, ale muž ji brzo zahnal, protože si pořád utírala oči zástěrou. </a:t>
            </a:r>
            <a:endParaRPr lang="en-US" dirty="0"/>
          </a:p>
          <a:p>
            <a:r>
              <a:rPr lang="cs-CZ" dirty="0"/>
              <a:t>           Leč vody neubývalo, i začali hledat dlouhým hákem. Stolař byl bledý, ale nesmírně pozorný, kdežto jeho žena usedavě plakala, očekávajíc objevení synkovy mrtvoly. </a:t>
            </a:r>
            <a:endParaRPr lang="en-US" dirty="0"/>
          </a:p>
          <a:p>
            <a:r>
              <a:rPr lang="cs-CZ" dirty="0"/>
              <a:t>           Vytáhli ho za vlasy a položili na pošlapanou trávu. Stolař stál vzadu, matka však klečela u Františka a s novou bolestí, čím dál tím </a:t>
            </a:r>
            <a:r>
              <a:rPr lang="cs-CZ" dirty="0" err="1"/>
              <a:t>rozdíravější</a:t>
            </a:r>
            <a:r>
              <a:rPr lang="cs-CZ" dirty="0"/>
              <a:t>, se opět a opět ujišťovala, že je vskutku mrtev. I zatlačila synkovi oči, v kterých utkvěla naplno modrá úzkost, tentokráte nezapíraná.</a:t>
            </a:r>
            <a:endParaRPr lang="en-US" dirty="0"/>
          </a:p>
        </p:txBody>
      </p:sp>
    </p:spTree>
    <p:extLst>
      <p:ext uri="{BB962C8B-B14F-4D97-AF65-F5344CB8AC3E}">
        <p14:creationId xmlns:p14="http://schemas.microsoft.com/office/powerpoint/2010/main" val="3033756203"/>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5576"/>
            <a:ext cx="351039" cy="45719"/>
          </a:xfrm>
        </p:spPr>
        <p:txBody>
          <a:bodyPr>
            <a:normAutofit fontScale="90000"/>
          </a:bodyPr>
          <a:lstStyle/>
          <a:p>
            <a:endParaRPr lang="en-US"/>
          </a:p>
        </p:txBody>
      </p:sp>
      <p:sp>
        <p:nvSpPr>
          <p:cNvPr id="3" name="Content Placeholder 2"/>
          <p:cNvSpPr>
            <a:spLocks noGrp="1"/>
          </p:cNvSpPr>
          <p:nvPr>
            <p:ph idx="1"/>
          </p:nvPr>
        </p:nvSpPr>
        <p:spPr>
          <a:xfrm>
            <a:off x="457200" y="301296"/>
            <a:ext cx="8229600" cy="6458894"/>
          </a:xfrm>
        </p:spPr>
        <p:txBody>
          <a:bodyPr>
            <a:normAutofit fontScale="32500" lnSpcReduction="20000"/>
          </a:bodyPr>
          <a:lstStyle/>
          <a:p>
            <a:r>
              <a:rPr lang="cs-CZ" b="1" dirty="0"/>
              <a:t>Jan Čep               Do města</a:t>
            </a:r>
            <a:endParaRPr lang="en-US" dirty="0"/>
          </a:p>
          <a:p>
            <a:r>
              <a:rPr lang="cs-CZ" dirty="0"/>
              <a:t> </a:t>
            </a:r>
            <a:endParaRPr lang="en-US" dirty="0"/>
          </a:p>
          <a:p>
            <a:r>
              <a:rPr lang="cs-CZ" dirty="0">
                <a:solidFill>
                  <a:srgbClr val="3366FF"/>
                </a:solidFill>
              </a:rPr>
              <a:t>“Však on už ví, zpříma za nosem!” </a:t>
            </a:r>
            <a:r>
              <a:rPr lang="cs-CZ" dirty="0"/>
              <a:t>smál se otec, když se matka ještě starala, trefí-li František. </a:t>
            </a:r>
            <a:r>
              <a:rPr lang="cs-CZ" dirty="0">
                <a:solidFill>
                  <a:srgbClr val="FF0000"/>
                </a:solidFill>
              </a:rPr>
              <a:t>Františkovi byl vzácný otcův smích a nebyl by jej pokazil za nic na světě; a proto se tvářil statečně a raději se ani nedíval na matku, která ho vždycky zahanbovala svou starostlivostí. </a:t>
            </a:r>
            <a:endParaRPr lang="en-US" dirty="0">
              <a:solidFill>
                <a:srgbClr val="FF0000"/>
              </a:solidFill>
            </a:endParaRPr>
          </a:p>
          <a:p>
            <a:r>
              <a:rPr lang="cs-CZ" dirty="0"/>
              <a:t>          </a:t>
            </a:r>
            <a:r>
              <a:rPr lang="cs-CZ" dirty="0">
                <a:solidFill>
                  <a:srgbClr val="3366FF"/>
                </a:solidFill>
              </a:rPr>
              <a:t> “Třicet čtyři-čtyřicet dva,” </a:t>
            </a:r>
            <a:r>
              <a:rPr lang="cs-CZ" dirty="0"/>
              <a:t>říkal si cestou rozměry skleněných tabulek, které měl v městě koupit. Nejprve se šlo přes les a na cestách byly koleje, </a:t>
            </a:r>
            <a:r>
              <a:rPr lang="cs-CZ" dirty="0">
                <a:solidFill>
                  <a:srgbClr val="FF0000"/>
                </a:solidFill>
              </a:rPr>
              <a:t>o kterých si František nikdy nedovedl představit</a:t>
            </a:r>
            <a:r>
              <a:rPr lang="cs-CZ" dirty="0"/>
              <a:t>, kdo je tam vyryl. Nikdy neviděl, aby jel lesem vůz. Loučka zůstala vzadu i Josef Vybíral, hrající si v kuličky u poslední chalupy</a:t>
            </a:r>
            <a:r>
              <a:rPr lang="cs-CZ" dirty="0">
                <a:solidFill>
                  <a:schemeClr val="accent6"/>
                </a:solidFill>
              </a:rPr>
              <a:t>, kdežto František měl před sebou vážný cíl. </a:t>
            </a:r>
            <a:endParaRPr lang="en-US" dirty="0">
              <a:solidFill>
                <a:schemeClr val="accent6"/>
              </a:solidFill>
            </a:endParaRPr>
          </a:p>
          <a:p>
            <a:r>
              <a:rPr lang="cs-CZ" dirty="0"/>
              <a:t>           Přišel na rozcestí a rozvažoval: </a:t>
            </a:r>
            <a:r>
              <a:rPr lang="cs-CZ" dirty="0">
                <a:solidFill>
                  <a:schemeClr val="accent6"/>
                </a:solidFill>
              </a:rPr>
              <a:t>napravo či nalevo? Doma říkali, aby šel pořád rovnou. Ale jak jít rovnou, když jsou tu dvě cesty, jedna zahýbá vpravo a druhá vlevo, a žádná nejde rovnou?</a:t>
            </a:r>
            <a:r>
              <a:rPr lang="cs-CZ" dirty="0"/>
              <a:t> František udělá pár kroků po cestě vlevo, a vrátí se; pak jde po cestě vpravo, a vrátí se. Stojí a rozvažuje, a </a:t>
            </a:r>
            <a:r>
              <a:rPr lang="cs-CZ" dirty="0">
                <a:solidFill>
                  <a:srgbClr val="FF0000"/>
                </a:solidFill>
              </a:rPr>
              <a:t>nebe je nad ním modré a hluboké jako oči lesních panen bez úsměvu</a:t>
            </a:r>
            <a:r>
              <a:rPr lang="cs-CZ" dirty="0">
                <a:solidFill>
                  <a:srgbClr val="9BBB59"/>
                </a:solidFill>
              </a:rPr>
              <a:t>. Jde tudy sedlák s rukama v kapsách </a:t>
            </a:r>
            <a:r>
              <a:rPr lang="cs-CZ" dirty="0"/>
              <a:t>a dívá se na Františka zkoumavě. František hned vykročí na jednu z cest a tváří se rozhodně, jako by věděl, kam jde</a:t>
            </a:r>
            <a:r>
              <a:rPr lang="cs-CZ" dirty="0">
                <a:solidFill>
                  <a:srgbClr val="FF0000"/>
                </a:solidFill>
              </a:rPr>
              <a:t>. Stydí se za své rozpaky. </a:t>
            </a:r>
            <a:r>
              <a:rPr lang="cs-CZ" dirty="0"/>
              <a:t>Ale čím dál tím jde pomaleji.</a:t>
            </a:r>
            <a:r>
              <a:rPr lang="cs-CZ" dirty="0">
                <a:solidFill>
                  <a:srgbClr val="F79646"/>
                </a:solidFill>
              </a:rPr>
              <a:t> Což není-li to pravá cesta?</a:t>
            </a:r>
            <a:r>
              <a:rPr lang="cs-CZ" dirty="0"/>
              <a:t> Konečně potká starou ženu s uzlem trávy a zeptá se jí. Musí se ovšem vrátit, rudý jako krev. </a:t>
            </a:r>
            <a:endParaRPr lang="en-US" dirty="0"/>
          </a:p>
          <a:p>
            <a:r>
              <a:rPr lang="cs-CZ" dirty="0"/>
              <a:t>           Vyšel z lesa a octl se uprostřed polí</a:t>
            </a:r>
            <a:r>
              <a:rPr lang="cs-CZ" dirty="0">
                <a:solidFill>
                  <a:schemeClr val="accent3"/>
                </a:solidFill>
              </a:rPr>
              <a:t>. Obilí stojí vysoko po obou stranách pěšinky a nic se nehne. Všecko tkví v zlatém tichu, které voní sytostí jako požehnaný chléb</a:t>
            </a:r>
            <a:r>
              <a:rPr lang="cs-CZ" dirty="0"/>
              <a:t>. </a:t>
            </a:r>
            <a:r>
              <a:rPr lang="cs-CZ" dirty="0">
                <a:solidFill>
                  <a:srgbClr val="FF0000"/>
                </a:solidFill>
              </a:rPr>
              <a:t>Ale modrá barva nebe a modré oči chrp mezi obilím vzbuzuji ve Františkovi podivnou úzkost svou hlubokostí. Zato vlčí máky hoří červeně a jsou odhodlány jako vášeň.</a:t>
            </a:r>
            <a:r>
              <a:rPr lang="cs-CZ" dirty="0"/>
              <a:t> </a:t>
            </a:r>
            <a:r>
              <a:rPr lang="cs-CZ" dirty="0">
                <a:solidFill>
                  <a:srgbClr val="FF0000"/>
                </a:solidFill>
              </a:rPr>
              <a:t>František trne</a:t>
            </a:r>
            <a:r>
              <a:rPr lang="cs-CZ" dirty="0"/>
              <a:t>, jeho bosé nohy tlapkají příliš hlasitě v horkém prachu. </a:t>
            </a:r>
            <a:r>
              <a:rPr lang="cs-CZ" dirty="0">
                <a:solidFill>
                  <a:srgbClr val="F79646"/>
                </a:solidFill>
              </a:rPr>
              <a:t>Nahý chlap prý běhá mezi obilím a straší. </a:t>
            </a:r>
            <a:r>
              <a:rPr lang="cs-CZ" dirty="0">
                <a:solidFill>
                  <a:srgbClr val="FF0000"/>
                </a:solidFill>
              </a:rPr>
              <a:t>František neví, čím by mu mohl ublížit, ale děsí se při každém hlasitějším šelestu. </a:t>
            </a:r>
            <a:endParaRPr lang="en-US" dirty="0">
              <a:solidFill>
                <a:srgbClr val="FF0000"/>
              </a:solidFill>
            </a:endParaRPr>
          </a:p>
          <a:p>
            <a:r>
              <a:rPr lang="cs-CZ" dirty="0"/>
              <a:t>           Však obilí se pojednou rozevřelo a František uzřel radniční věž města. Ulice mu zahlomozily vstříc a </a:t>
            </a:r>
            <a:r>
              <a:rPr lang="cs-CZ" dirty="0">
                <a:solidFill>
                  <a:srgbClr val="FF0000"/>
                </a:solidFill>
              </a:rPr>
              <a:t>František se musil držet zdi, aby ho to nevzalo s sebou</a:t>
            </a:r>
            <a:r>
              <a:rPr lang="cs-CZ" dirty="0"/>
              <a:t>. Vyřídil svou věc a spěchal rychle odtud a neodpočinul si, dokud neucítil pod nohama chladně zelený drn. Položil opatrně sklo na mez a díval se, jak lezou brouci z pórů země a šplhají po stéblech trávy. </a:t>
            </a:r>
            <a:r>
              <a:rPr lang="cs-CZ" dirty="0">
                <a:solidFill>
                  <a:srgbClr val="3366FF"/>
                </a:solidFill>
              </a:rPr>
              <a:t>“Prohánějí se mezi trávou jako lidé mezi stromy,” </a:t>
            </a:r>
            <a:r>
              <a:rPr lang="cs-CZ" dirty="0"/>
              <a:t>pomyslil si a </a:t>
            </a:r>
            <a:r>
              <a:rPr lang="cs-CZ" dirty="0">
                <a:solidFill>
                  <a:srgbClr val="FF0000"/>
                </a:solidFill>
              </a:rPr>
              <a:t>zahleděl se s tesknotou do bezedného nebe. Ale pak se utišil, vzpomenuv si na domov</a:t>
            </a:r>
            <a:r>
              <a:rPr lang="cs-CZ" dirty="0"/>
              <a:t>. </a:t>
            </a:r>
            <a:r>
              <a:rPr lang="cs-CZ" dirty="0">
                <a:solidFill>
                  <a:srgbClr val="F79646"/>
                </a:solidFill>
              </a:rPr>
              <a:t>Jistě na něho už doma vzpomínají a maminka se už dívá na hodiny. </a:t>
            </a:r>
            <a:endParaRPr lang="en-US" dirty="0">
              <a:solidFill>
                <a:srgbClr val="F79646"/>
              </a:solidFill>
            </a:endParaRPr>
          </a:p>
          <a:p>
            <a:r>
              <a:rPr lang="cs-CZ" dirty="0"/>
              <a:t>           František vzal sklo a vykročil. Trochu ho bolely nohy; ale pak to přešlo</a:t>
            </a:r>
            <a:r>
              <a:rPr lang="cs-CZ" dirty="0">
                <a:solidFill>
                  <a:srgbClr val="FF0000"/>
                </a:solidFill>
              </a:rPr>
              <a:t>. Spěchal, aby se mohl pochlubit, že byl sám v městě</a:t>
            </a:r>
            <a:r>
              <a:rPr lang="cs-CZ" dirty="0">
                <a:solidFill>
                  <a:srgbClr val="F79646"/>
                </a:solidFill>
              </a:rPr>
              <a:t>. Nepoví ovšem, jak se zmýlil na křižovatce. Neprozradí také nic o modré úzkosti, hluboko tkvící v tichu polí. Tomu by beztoho nikdo nevěřil. </a:t>
            </a:r>
            <a:endParaRPr lang="en-US" dirty="0">
              <a:solidFill>
                <a:srgbClr val="F79646"/>
              </a:solidFill>
            </a:endParaRPr>
          </a:p>
          <a:p>
            <a:r>
              <a:rPr lang="cs-CZ" dirty="0"/>
              <a:t>           František minul ves před lesem a pak už byl na cestách, které dobře znal, ač v lese vždycky padá na člověka jakýsi strach. Věděl však, že má domů na zavolání, a protože </a:t>
            </a:r>
            <a:r>
              <a:rPr lang="cs-CZ" dirty="0">
                <a:solidFill>
                  <a:srgbClr val="FF0000"/>
                </a:solidFill>
              </a:rPr>
              <a:t>se styděl za svůj strach</a:t>
            </a:r>
            <a:r>
              <a:rPr lang="cs-CZ" dirty="0"/>
              <a:t>, </a:t>
            </a:r>
            <a:r>
              <a:rPr lang="cs-CZ" dirty="0">
                <a:solidFill>
                  <a:srgbClr val="FF0000"/>
                </a:solidFill>
              </a:rPr>
              <a:t>šel schválně kolem </a:t>
            </a:r>
            <a:r>
              <a:rPr lang="cs-CZ" dirty="0" err="1">
                <a:solidFill>
                  <a:srgbClr val="FF0000"/>
                </a:solidFill>
              </a:rPr>
              <a:t>Kaděrova</a:t>
            </a:r>
            <a:r>
              <a:rPr lang="cs-CZ" dirty="0">
                <a:solidFill>
                  <a:srgbClr val="FF0000"/>
                </a:solidFill>
              </a:rPr>
              <a:t> lomu</a:t>
            </a:r>
            <a:r>
              <a:rPr lang="cs-CZ" dirty="0"/>
              <a:t>, před kterým ho doma vždycky varovali</a:t>
            </a:r>
            <a:r>
              <a:rPr lang="cs-CZ" dirty="0">
                <a:solidFill>
                  <a:srgbClr val="9BBB59"/>
                </a:solidFill>
              </a:rPr>
              <a:t>. Rákosí se nehybně zrcadlilo v temné prohlubni, na jejímž dně ležely lopaty a krompáče oněch lamačů, kteří přišli jednoho rána ke skále a našli ji zatopenu. Lamači už dávno umřeli, a lidé si vypravují pověsti o hloubce zatopeného lomu, avšak přesto svítívá rokle za letních večerů těly koupajících se a ráno plove po hladině smutná potrhaná tráva. </a:t>
            </a:r>
            <a:endParaRPr lang="en-US" dirty="0">
              <a:solidFill>
                <a:srgbClr val="9BBB59"/>
              </a:solidFill>
            </a:endParaRPr>
          </a:p>
          <a:p>
            <a:r>
              <a:rPr lang="cs-CZ" dirty="0"/>
              <a:t>           František usedl nad lomem a díval se s bázní do zlověstné vody. </a:t>
            </a:r>
            <a:r>
              <a:rPr lang="cs-CZ" dirty="0">
                <a:solidFill>
                  <a:srgbClr val="F79646"/>
                </a:solidFill>
              </a:rPr>
              <a:t>Říkají, že je velmi čistá. Několik kroků od kraje prý není tuze hluboko, tam se mohou koupat i malé děti. </a:t>
            </a:r>
            <a:r>
              <a:rPr lang="cs-CZ" dirty="0">
                <a:solidFill>
                  <a:srgbClr val="FF0000"/>
                </a:solidFill>
              </a:rPr>
              <a:t>Františkovi se stávalo, když uviděl vodu v kaluži, že pocítil žízeň.</a:t>
            </a:r>
            <a:r>
              <a:rPr lang="cs-CZ" dirty="0"/>
              <a:t> A teď byl tak zmučen poledním parnem, že jeho celé tělo žíznilo po vodě. Sešel dolů a začal si svlékat šaty. Uzřel ve vodě svou nahou podobu</a:t>
            </a:r>
            <a:r>
              <a:rPr lang="cs-CZ" dirty="0">
                <a:solidFill>
                  <a:srgbClr val="FF0000"/>
                </a:solidFill>
              </a:rPr>
              <a:t>. Měl pocit hrozné volnosti.</a:t>
            </a:r>
            <a:r>
              <a:rPr lang="cs-CZ" dirty="0"/>
              <a:t> Ale jak pokročil blíž, </a:t>
            </a:r>
            <a:r>
              <a:rPr lang="cs-CZ" dirty="0">
                <a:solidFill>
                  <a:srgbClr val="FF0000"/>
                </a:solidFill>
              </a:rPr>
              <a:t>ucouvl před obrazem oblohy, která se ve vodě zachmuřila jakousi pohromou. František se však nepoddal</a:t>
            </a:r>
            <a:r>
              <a:rPr lang="cs-CZ" dirty="0"/>
              <a:t>. Šel pomalounku dál, a když mu bylo vody nad kolena, sedl si do ní a bil kolem sebe </a:t>
            </a:r>
            <a:r>
              <a:rPr lang="cs-CZ" dirty="0" smtClean="0"/>
              <a:t>rukama</a:t>
            </a:r>
            <a:r>
              <a:rPr lang="cs-CZ" dirty="0"/>
              <a:t>, že se hladina poplašila až k protějšímu břehu. František ztichl a naslouchal, jak voda pleská o drn. </a:t>
            </a:r>
            <a:r>
              <a:rPr lang="cs-CZ" dirty="0">
                <a:solidFill>
                  <a:srgbClr val="FF0000"/>
                </a:solidFill>
              </a:rPr>
              <a:t>Nebyl mu příjemný ten zvuk, příliš se </a:t>
            </a:r>
            <a:r>
              <a:rPr lang="cs-CZ" dirty="0" smtClean="0">
                <a:solidFill>
                  <a:srgbClr val="FF0000"/>
                </a:solidFill>
              </a:rPr>
              <a:t>podobající </a:t>
            </a:r>
            <a:r>
              <a:rPr lang="cs-CZ" dirty="0">
                <a:solidFill>
                  <a:srgbClr val="FF0000"/>
                </a:solidFill>
              </a:rPr>
              <a:t>živému hlasu</a:t>
            </a:r>
            <a:r>
              <a:rPr lang="cs-CZ" dirty="0"/>
              <a:t>, a proto začal znovu bít kolem sebe. Když ho to unavilo, umínil si, že vyzkoumá, jak daleko se může jít. Mihlo se mu </a:t>
            </a:r>
            <a:r>
              <a:rPr lang="cs-CZ" dirty="0" smtClean="0"/>
              <a:t>sice: </a:t>
            </a:r>
            <a:r>
              <a:rPr lang="cs-CZ" dirty="0" smtClean="0">
                <a:solidFill>
                  <a:srgbClr val="3366FF"/>
                </a:solidFill>
              </a:rPr>
              <a:t>“Kdybych se tak utopil…,” </a:t>
            </a:r>
            <a:r>
              <a:rPr lang="cs-CZ" dirty="0" smtClean="0">
                <a:solidFill>
                  <a:srgbClr val="FF0000"/>
                </a:solidFill>
              </a:rPr>
              <a:t>zavrhl </a:t>
            </a:r>
            <a:r>
              <a:rPr lang="cs-CZ" dirty="0">
                <a:solidFill>
                  <a:srgbClr val="FF0000"/>
                </a:solidFill>
              </a:rPr>
              <a:t>to však, neboť se mu pravidelně nevyplňovaly věci, kterými se zabýval v svých představách.</a:t>
            </a:r>
            <a:r>
              <a:rPr lang="cs-CZ" dirty="0"/>
              <a:t> Udělal ještě dva kroky, a najednou měl před očima zelenou mlhu</a:t>
            </a:r>
            <a:r>
              <a:rPr lang="cs-CZ" dirty="0">
                <a:solidFill>
                  <a:srgbClr val="FF0000"/>
                </a:solidFill>
              </a:rPr>
              <a:t>. Okamžik ještě nevěřil, a pak zakřičel v nevýslovné hrůze. </a:t>
            </a:r>
            <a:r>
              <a:rPr lang="cs-CZ" dirty="0"/>
              <a:t>Nahoře však už nebylo nic slyšet. - </a:t>
            </a:r>
            <a:endParaRPr lang="en-US" dirty="0"/>
          </a:p>
          <a:p>
            <a:r>
              <a:rPr lang="cs-CZ" dirty="0"/>
              <a:t>          </a:t>
            </a:r>
            <a:r>
              <a:rPr lang="cs-CZ" dirty="0">
                <a:solidFill>
                  <a:srgbClr val="9BBB59"/>
                </a:solidFill>
              </a:rPr>
              <a:t> Ode vsi běželi ke </a:t>
            </a:r>
            <a:r>
              <a:rPr lang="cs-CZ" dirty="0" err="1">
                <a:solidFill>
                  <a:srgbClr val="9BBB59"/>
                </a:solidFill>
              </a:rPr>
              <a:t>Kaděrovu</a:t>
            </a:r>
            <a:r>
              <a:rPr lang="cs-CZ" dirty="0">
                <a:solidFill>
                  <a:srgbClr val="9BBB59"/>
                </a:solidFill>
              </a:rPr>
              <a:t> lomu lidé a potom tam přitáhli hasičskou stříkačku. Františkovy šaty a dvě tabulky skla ležely vedle vody, která nic neprozrazovala. Myslili, že se jim podaří trochu vody vypumpovat, a střídali se při práci. Pumpoval silný kovář, a chvíli pumpoval i Františkův otec, stolař se zástěrou postříkanou od žluté barvy. Nakonec pumpovala i Františkova matka, ale muž ji brzo zahnal, protože si pořád utírala oči zástěrou. </a:t>
            </a:r>
            <a:endParaRPr lang="en-US" dirty="0">
              <a:solidFill>
                <a:srgbClr val="9BBB59"/>
              </a:solidFill>
            </a:endParaRPr>
          </a:p>
          <a:p>
            <a:r>
              <a:rPr lang="cs-CZ" dirty="0">
                <a:solidFill>
                  <a:srgbClr val="9BBB59"/>
                </a:solidFill>
              </a:rPr>
              <a:t>           Leč vody neubývalo, i začali hledat dlouhým hákem. Stolař byl bledý, ale nesmírně pozorný, kdežto jeho žena usedavě plakala, očekávajíc objevení synkovy mrtvoly. </a:t>
            </a:r>
            <a:endParaRPr lang="en-US" dirty="0">
              <a:solidFill>
                <a:srgbClr val="9BBB59"/>
              </a:solidFill>
            </a:endParaRPr>
          </a:p>
          <a:p>
            <a:r>
              <a:rPr lang="cs-CZ" dirty="0">
                <a:solidFill>
                  <a:srgbClr val="9BBB59"/>
                </a:solidFill>
              </a:rPr>
              <a:t>           Vytáhli ho za vlasy a položili na pošlapanou trávu. Stolař stál vzadu, matka však klečela u Františka a s novou bolestí, čím dál tím </a:t>
            </a:r>
            <a:r>
              <a:rPr lang="cs-CZ" dirty="0" err="1">
                <a:solidFill>
                  <a:srgbClr val="9BBB59"/>
                </a:solidFill>
              </a:rPr>
              <a:t>rozdíravější</a:t>
            </a:r>
            <a:r>
              <a:rPr lang="cs-CZ" dirty="0">
                <a:solidFill>
                  <a:srgbClr val="9BBB59"/>
                </a:solidFill>
              </a:rPr>
              <a:t>, se opět a opět ujišťovala, že je vskutku mrtev. I zatlačila synkovi oči, v kterých utkvěla naplno modrá úzkost, tentokráte nezapíraná.</a:t>
            </a:r>
            <a:endParaRPr lang="en-US" dirty="0">
              <a:solidFill>
                <a:srgbClr val="9BBB59"/>
              </a:solidFill>
            </a:endParaRPr>
          </a:p>
        </p:txBody>
      </p:sp>
    </p:spTree>
    <p:extLst>
      <p:ext uri="{BB962C8B-B14F-4D97-AF65-F5344CB8AC3E}">
        <p14:creationId xmlns:p14="http://schemas.microsoft.com/office/powerpoint/2010/main" val="3802500055"/>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5576"/>
            <a:ext cx="351039" cy="45719"/>
          </a:xfrm>
        </p:spPr>
        <p:txBody>
          <a:bodyPr>
            <a:normAutofit fontScale="90000"/>
          </a:bodyPr>
          <a:lstStyle/>
          <a:p>
            <a:endParaRPr lang="en-US"/>
          </a:p>
        </p:txBody>
      </p:sp>
      <p:sp>
        <p:nvSpPr>
          <p:cNvPr id="3" name="Content Placeholder 2"/>
          <p:cNvSpPr>
            <a:spLocks noGrp="1"/>
          </p:cNvSpPr>
          <p:nvPr>
            <p:ph idx="1"/>
          </p:nvPr>
        </p:nvSpPr>
        <p:spPr>
          <a:xfrm>
            <a:off x="457200" y="301296"/>
            <a:ext cx="8229600" cy="6458894"/>
          </a:xfrm>
        </p:spPr>
        <p:txBody>
          <a:bodyPr>
            <a:normAutofit fontScale="32500" lnSpcReduction="20000"/>
          </a:bodyPr>
          <a:lstStyle/>
          <a:p>
            <a:r>
              <a:rPr lang="cs-CZ" b="1" dirty="0"/>
              <a:t>Jan Čep               Do města</a:t>
            </a:r>
            <a:endParaRPr lang="en-US" dirty="0"/>
          </a:p>
          <a:p>
            <a:r>
              <a:rPr lang="cs-CZ" dirty="0"/>
              <a:t> </a:t>
            </a:r>
            <a:endParaRPr lang="en-US" dirty="0"/>
          </a:p>
          <a:p>
            <a:r>
              <a:rPr lang="cs-CZ" dirty="0"/>
              <a:t>“Však on už ví, zpříma za nosem!” smál se otec, když se matka ještě starala, trefí-li František. Františkovi byl vzácný otcův smích a nebyl by jej pokazil za nic na světě; a proto se tvářil statečně a raději se ani nedíval na matku, která ho vždycky zahanbovala svou starostlivostí. </a:t>
            </a:r>
            <a:endParaRPr lang="en-US" dirty="0"/>
          </a:p>
          <a:p>
            <a:r>
              <a:rPr lang="cs-CZ" dirty="0"/>
              <a:t>          </a:t>
            </a:r>
            <a:r>
              <a:rPr lang="cs-CZ" dirty="0">
                <a:solidFill>
                  <a:srgbClr val="000000"/>
                </a:solidFill>
              </a:rPr>
              <a:t> “Třicet čtyři-čtyřicet dva,” </a:t>
            </a:r>
            <a:r>
              <a:rPr lang="cs-CZ" dirty="0"/>
              <a:t>říkal si cestou rozměry skleněných tabulek, které měl v městě koupit. Nejprve se šlo přes les a na cestách byly koleje, o kterých si František nikdy nedovedl představit, kdo je tam vyryl. Nikdy neviděl, aby jel lesem vůz. Loučka zůstala vzadu i Josef Vybíral, hrající si v kuličky u poslední chalupy, kdežto František měl před sebou vážný cíl. </a:t>
            </a:r>
            <a:endParaRPr lang="en-US" dirty="0"/>
          </a:p>
          <a:p>
            <a:r>
              <a:rPr lang="cs-CZ" dirty="0"/>
              <a:t>           Přišel na rozcestí a rozvažoval: napravo či nalevo? Doma říkali, aby šel pořád rovnou. Ale jak jít rovnou, když jsou tu dvě cesty, jedna zahýbá vpravo a druhá vlevo, a žádná nejde rovnou? František udělá pár kroků po cestě vlevo, a vrátí se; pak jde po cestě vpravo, a vrátí se. Stojí a rozvažuje, </a:t>
            </a:r>
            <a:r>
              <a:rPr lang="cs-CZ" dirty="0">
                <a:solidFill>
                  <a:srgbClr val="3366FF"/>
                </a:solidFill>
              </a:rPr>
              <a:t>a nebe je nad ním modré a hluboké jako oči lesních panen bez úsměvu. </a:t>
            </a:r>
            <a:r>
              <a:rPr lang="cs-CZ" dirty="0"/>
              <a:t>Jde tudy sedlák s rukama v kapsách a dívá se na Františka zkoumavě. František hned vykročí na jednu z cest a tváří se rozhodně, jako by věděl, kam jde. Stydí se za své rozpaky. Ale čím dál tím jde pomaleji. Což není-li to pravá cesta? Konečně potká starou ženu s uzlem trávy a zeptá se jí. Musí se ovšem vrátit, rudý jako krev. </a:t>
            </a:r>
            <a:endParaRPr lang="en-US" dirty="0"/>
          </a:p>
          <a:p>
            <a:r>
              <a:rPr lang="cs-CZ" dirty="0"/>
              <a:t>           Vyšel z lesa a octl se uprostřed polí. Obilí stojí vysoko po obou stranách pěšinky a nic se nehne. </a:t>
            </a:r>
            <a:r>
              <a:rPr lang="cs-CZ" dirty="0">
                <a:solidFill>
                  <a:srgbClr val="3366FF"/>
                </a:solidFill>
              </a:rPr>
              <a:t>Všecko tkví v zlatém tichu, které voní sytostí jako požehnaný chléb. Ale modrá barva nebe a modré oči chrp mezi obilím vzbuzuji ve Františkovi podivnou úzkost svou hlubokostí. Zato vlčí máky hoří červeně a jsou odhodlány jako vášeň. </a:t>
            </a:r>
            <a:r>
              <a:rPr lang="cs-CZ" dirty="0"/>
              <a:t>František trne, jeho bosé nohy tlapkají příliš hlasitě v horkém prachu. Nahý chlap prý běhá mezi obilím a straší. František neví, čím by mu mohl ublížit, ale děsí se při každém hlasitějším šelestu. </a:t>
            </a:r>
            <a:endParaRPr lang="en-US" dirty="0"/>
          </a:p>
          <a:p>
            <a:r>
              <a:rPr lang="cs-CZ" dirty="0"/>
              <a:t>           Však obilí se pojednou rozevřelo a František uzřel radniční věž města. Ulice mu zahlomozily vstříc a František se musil držet zdi, aby ho to nevzalo s sebou. Vyřídil svou věc a spěchal rychle odtud a neodpočinul si, dokud neucítil pod nohama chladně zelený drn. Položil opatrně sklo na mez a díval se, jak lezou brouci z pórů země a šplhají po stéblech </a:t>
            </a:r>
            <a:r>
              <a:rPr lang="cs-CZ" dirty="0">
                <a:solidFill>
                  <a:srgbClr val="000000"/>
                </a:solidFill>
              </a:rPr>
              <a:t>trávy. “Prohánějí se mezi trávou jako lidé mezi stromy,” pomyslil si a </a:t>
            </a:r>
            <a:r>
              <a:rPr lang="cs-CZ" dirty="0">
                <a:solidFill>
                  <a:srgbClr val="3366FF"/>
                </a:solidFill>
              </a:rPr>
              <a:t>zahleděl se s tesknotou do bezedného nebe.</a:t>
            </a:r>
            <a:r>
              <a:rPr lang="cs-CZ" dirty="0">
                <a:solidFill>
                  <a:srgbClr val="000000"/>
                </a:solidFill>
              </a:rPr>
              <a:t> Ale pak se utišil, vzpomenuv si na domov. Jistě na něho už doma vzpomínají a maminka se už dívá na hodiny. </a:t>
            </a:r>
            <a:endParaRPr lang="en-US" dirty="0">
              <a:solidFill>
                <a:srgbClr val="000000"/>
              </a:solidFill>
            </a:endParaRPr>
          </a:p>
          <a:p>
            <a:r>
              <a:rPr lang="cs-CZ" dirty="0">
                <a:solidFill>
                  <a:srgbClr val="000000"/>
                </a:solidFill>
              </a:rPr>
              <a:t>           František vzal sklo a vykročil. Trochu ho bolely nohy; ale pak to přešlo. Spěchal, aby se mohl pochlubit, že byl sám v městě. Nepoví ovšem, jak se zmýlil na křižovatce. Neprozradí také nic o modré úzkosti, hluboko tkvící v tichu polí. Tomu by beztoho nikdo nevěřil. </a:t>
            </a:r>
            <a:endParaRPr lang="en-US" dirty="0">
              <a:solidFill>
                <a:srgbClr val="000000"/>
              </a:solidFill>
            </a:endParaRPr>
          </a:p>
          <a:p>
            <a:r>
              <a:rPr lang="cs-CZ" dirty="0">
                <a:solidFill>
                  <a:srgbClr val="000000"/>
                </a:solidFill>
              </a:rPr>
              <a:t>           František minul ves před lesem a pak už byl na cestách, které dobře znal, ač v lese vždycky padá na člověka jakýsi strach. Věděl však, že má domů na zavolání, a protože se styděl za svůj strach, šel schválně kolem </a:t>
            </a:r>
            <a:r>
              <a:rPr lang="cs-CZ" dirty="0" err="1">
                <a:solidFill>
                  <a:srgbClr val="000000"/>
                </a:solidFill>
              </a:rPr>
              <a:t>Kaděrova</a:t>
            </a:r>
            <a:r>
              <a:rPr lang="cs-CZ" dirty="0">
                <a:solidFill>
                  <a:srgbClr val="000000"/>
                </a:solidFill>
              </a:rPr>
              <a:t> lomu, před kterým ho doma vždycky varovali. Rákosí se nehybně zrcadlilo v temné prohlubni, na jejímž dně ležely lopaty a krompáče oněch lamačů, kteří přišli jednoho rána ke skále a našli ji zatopenu. Lamači už dávno umřeli, a lidé si vypravují pověsti o hloubce zatopeného lomu, avšak přesto svítívá rokle za letních večerů těly koupajících se a ráno plove po hladině smutná potrhaná tráva. </a:t>
            </a:r>
            <a:endParaRPr lang="en-US" dirty="0">
              <a:solidFill>
                <a:srgbClr val="000000"/>
              </a:solidFill>
            </a:endParaRPr>
          </a:p>
          <a:p>
            <a:r>
              <a:rPr lang="cs-CZ" dirty="0">
                <a:solidFill>
                  <a:srgbClr val="000000"/>
                </a:solidFill>
              </a:rPr>
              <a:t>           František usedl nad lomem a díval se s bázní do zlověstné vody. Říkají, že je velmi čistá. Několik kroků od kraje prý není tuze hluboko, tam se mohou koupat i malé děti. Františkovi se stávalo, když uviděl vodu v kaluži, že pocítil žízeň. A teď byl tak zmučen poledním parnem, že jeho celé tělo žíznilo po vodě. Sešel dolů a začal si svlékat šaty. Uzřel ve vodě svou nahou podobu. Měl pocit hrozné volnosti. Ale jak pokročil blíž, ucouvl před obrazem oblohy, která se ve vodě zachmuřila jakousi pohromou. František se však nepoddal. Šel pomalounku dál, a když mu bylo vody nad kolena, sedl si do ní a bil kolem sebe </a:t>
            </a:r>
            <a:r>
              <a:rPr lang="cs-CZ" dirty="0" smtClean="0">
                <a:solidFill>
                  <a:srgbClr val="000000"/>
                </a:solidFill>
              </a:rPr>
              <a:t>rukama</a:t>
            </a:r>
            <a:r>
              <a:rPr lang="cs-CZ" dirty="0">
                <a:solidFill>
                  <a:srgbClr val="000000"/>
                </a:solidFill>
              </a:rPr>
              <a:t>, že se hladina poplašila až k protějšímu břehu. František ztichl a naslouchal, jak voda pleská o drn. Nebyl mu příjemný ten zvuk, příliš se </a:t>
            </a:r>
            <a:r>
              <a:rPr lang="cs-CZ" dirty="0" smtClean="0">
                <a:solidFill>
                  <a:srgbClr val="000000"/>
                </a:solidFill>
              </a:rPr>
              <a:t>podobající </a:t>
            </a:r>
            <a:r>
              <a:rPr lang="cs-CZ" dirty="0">
                <a:solidFill>
                  <a:srgbClr val="000000"/>
                </a:solidFill>
              </a:rPr>
              <a:t>živému hlasu, a proto začal znovu bít kolem sebe. Když ho to unavilo, umínil si, že vyzkoumá, jak daleko se může jít. Mihlo se mu </a:t>
            </a:r>
            <a:r>
              <a:rPr lang="cs-CZ" dirty="0" smtClean="0">
                <a:solidFill>
                  <a:srgbClr val="000000"/>
                </a:solidFill>
              </a:rPr>
              <a:t>sice: “Kdybych se tak utopil…,” zavrhl </a:t>
            </a:r>
            <a:r>
              <a:rPr lang="cs-CZ" dirty="0">
                <a:solidFill>
                  <a:srgbClr val="000000"/>
                </a:solidFill>
              </a:rPr>
              <a:t>to však, neboť se mu pravidelně nevyplňovaly věci, kterými se zabýval v svých představách. Udělal ještě dva kroky, a najednou měl před očima zelenou mlhu</a:t>
            </a:r>
            <a:r>
              <a:rPr lang="cs-CZ" dirty="0">
                <a:solidFill>
                  <a:srgbClr val="3366FF"/>
                </a:solidFill>
              </a:rPr>
              <a:t>. Okamžik ještě nevěřil, a pak zakřičel v nevýslovné hrůze. Nahoře však už nebylo nic slyšet. - </a:t>
            </a:r>
            <a:endParaRPr lang="en-US" dirty="0">
              <a:solidFill>
                <a:srgbClr val="3366FF"/>
              </a:solidFill>
            </a:endParaRPr>
          </a:p>
          <a:p>
            <a:r>
              <a:rPr lang="cs-CZ" dirty="0">
                <a:solidFill>
                  <a:srgbClr val="000000"/>
                </a:solidFill>
              </a:rPr>
              <a:t>           Ode vsi běželi ke </a:t>
            </a:r>
            <a:r>
              <a:rPr lang="cs-CZ" dirty="0" err="1">
                <a:solidFill>
                  <a:srgbClr val="000000"/>
                </a:solidFill>
              </a:rPr>
              <a:t>Kaděrovu</a:t>
            </a:r>
            <a:r>
              <a:rPr lang="cs-CZ" dirty="0">
                <a:solidFill>
                  <a:srgbClr val="000000"/>
                </a:solidFill>
              </a:rPr>
              <a:t> lomu lidé a potom tam přitáhli hasičskou stříkačku. Františkovy šaty a dvě tabulky skla ležely vedle vody, která nic neprozrazovala. Myslili, že se jim podaří trochu vody vypumpovat, a střídali se při práci. Pumpoval silný kovář, a chvíli pumpoval i Františkův otec, stolař se zástěrou postříkanou od žluté barvy. Nakonec pumpovala i Františkova matka, ale muž ji brzo zahnal, protože si pořád utírala oči zástěrou. </a:t>
            </a:r>
            <a:endParaRPr lang="en-US" dirty="0">
              <a:solidFill>
                <a:srgbClr val="000000"/>
              </a:solidFill>
            </a:endParaRPr>
          </a:p>
          <a:p>
            <a:r>
              <a:rPr lang="cs-CZ" dirty="0">
                <a:solidFill>
                  <a:srgbClr val="000000"/>
                </a:solidFill>
              </a:rPr>
              <a:t>           Leč vody neubývalo, i začali hledat dlouhým hákem. Stolař byl</a:t>
            </a:r>
            <a:r>
              <a:rPr lang="cs-CZ" dirty="0"/>
              <a:t> bledý, ale nesmírně pozorný, kdežto jeho žena usedavě plakala, očekávajíc objevení synkovy mrtvoly. </a:t>
            </a:r>
            <a:endParaRPr lang="en-US" dirty="0"/>
          </a:p>
          <a:p>
            <a:r>
              <a:rPr lang="cs-CZ" dirty="0"/>
              <a:t>           Vytáhli ho za vlasy a položili na pošlapanou trávu. Stolař stál vzadu, matka však klečela u Františka a s novou bolestí, čím dál tím </a:t>
            </a:r>
            <a:r>
              <a:rPr lang="cs-CZ" dirty="0" err="1"/>
              <a:t>rozdíravější</a:t>
            </a:r>
            <a:r>
              <a:rPr lang="cs-CZ" dirty="0"/>
              <a:t>, se opět a opět ujišťovala, že je vskutku mrtev</a:t>
            </a:r>
            <a:r>
              <a:rPr lang="cs-CZ" dirty="0">
                <a:solidFill>
                  <a:srgbClr val="3366FF"/>
                </a:solidFill>
              </a:rPr>
              <a:t>. I zatlačila synkovi oči, v kterých utkvěla naplno modrá úzkost, tentokráte nezapíraná.</a:t>
            </a:r>
            <a:endParaRPr lang="en-US" dirty="0">
              <a:solidFill>
                <a:srgbClr val="3366FF"/>
              </a:solidFill>
            </a:endParaRPr>
          </a:p>
        </p:txBody>
      </p:sp>
    </p:spTree>
    <p:extLst>
      <p:ext uri="{BB962C8B-B14F-4D97-AF65-F5344CB8AC3E}">
        <p14:creationId xmlns:p14="http://schemas.microsoft.com/office/powerpoint/2010/main" val="731464930"/>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t</a:t>
            </a:r>
            <a:r>
              <a:rPr lang="en-US" dirty="0" err="1" smtClean="0"/>
              <a:t>eze</a:t>
            </a:r>
            <a:r>
              <a:rPr lang="en-US" dirty="0" smtClean="0"/>
              <a:t> – </a:t>
            </a:r>
            <a:r>
              <a:rPr lang="en-US" dirty="0" err="1" smtClean="0"/>
              <a:t>intensionální</a:t>
            </a:r>
            <a:r>
              <a:rPr lang="en-US" dirty="0" smtClean="0"/>
              <a:t> </a:t>
            </a:r>
            <a:r>
              <a:rPr lang="en-US" dirty="0" err="1" smtClean="0"/>
              <a:t>struktura</a:t>
            </a:r>
            <a:endParaRPr lang="en-US" dirty="0"/>
          </a:p>
        </p:txBody>
      </p:sp>
      <p:sp>
        <p:nvSpPr>
          <p:cNvPr id="3" name="Content Placeholder 2"/>
          <p:cNvSpPr>
            <a:spLocks noGrp="1"/>
          </p:cNvSpPr>
          <p:nvPr>
            <p:ph idx="1"/>
          </p:nvPr>
        </p:nvSpPr>
        <p:spPr/>
        <p:txBody>
          <a:bodyPr>
            <a:normAutofit/>
          </a:bodyPr>
          <a:lstStyle/>
          <a:p>
            <a:r>
              <a:rPr lang="en-US" dirty="0" err="1" smtClean="0"/>
              <a:t>František</a:t>
            </a:r>
            <a:r>
              <a:rPr lang="en-US" dirty="0" smtClean="0"/>
              <a:t> je </a:t>
            </a:r>
            <a:r>
              <a:rPr lang="en-US" dirty="0" err="1" smtClean="0"/>
              <a:t>středobodem</a:t>
            </a:r>
            <a:r>
              <a:rPr lang="en-US" dirty="0" smtClean="0"/>
              <a:t> FS – </a:t>
            </a:r>
            <a:r>
              <a:rPr lang="en-US" dirty="0" err="1" smtClean="0"/>
              <a:t>téměř</a:t>
            </a:r>
            <a:r>
              <a:rPr lang="en-US" dirty="0" smtClean="0"/>
              <a:t> </a:t>
            </a:r>
            <a:r>
              <a:rPr lang="en-US" dirty="0" err="1" smtClean="0"/>
              <a:t>všechny</a:t>
            </a:r>
            <a:r>
              <a:rPr lang="en-US" dirty="0" smtClean="0"/>
              <a:t> </a:t>
            </a:r>
            <a:r>
              <a:rPr lang="en-US" dirty="0" err="1" smtClean="0"/>
              <a:t>úrovně</a:t>
            </a:r>
            <a:r>
              <a:rPr lang="en-US" dirty="0" smtClean="0"/>
              <a:t> a </a:t>
            </a:r>
            <a:r>
              <a:rPr lang="en-US" dirty="0" err="1" smtClean="0"/>
              <a:t>mody</a:t>
            </a:r>
            <a:r>
              <a:rPr lang="en-US" dirty="0" smtClean="0"/>
              <a:t> </a:t>
            </a:r>
            <a:r>
              <a:rPr lang="en-US" dirty="0" err="1" smtClean="0"/>
              <a:t>vyprávění</a:t>
            </a:r>
            <a:r>
              <a:rPr lang="en-US" dirty="0" smtClean="0"/>
              <a:t> </a:t>
            </a:r>
            <a:r>
              <a:rPr lang="en-US" dirty="0" err="1" smtClean="0"/>
              <a:t>směřují</a:t>
            </a:r>
            <a:r>
              <a:rPr lang="en-US" dirty="0" smtClean="0"/>
              <a:t> k </a:t>
            </a:r>
            <a:r>
              <a:rPr lang="en-US" dirty="0" err="1" smtClean="0"/>
              <a:t>němu</a:t>
            </a:r>
            <a:endParaRPr lang="en-US" dirty="0"/>
          </a:p>
          <a:p>
            <a:r>
              <a:rPr lang="en-US" dirty="0" smtClean="0"/>
              <a:t> </a:t>
            </a:r>
            <a:r>
              <a:rPr lang="en-US" dirty="0" err="1" smtClean="0"/>
              <a:t>vyprávění</a:t>
            </a:r>
            <a:r>
              <a:rPr lang="en-US" dirty="0" smtClean="0"/>
              <a:t> je </a:t>
            </a:r>
            <a:r>
              <a:rPr lang="en-US" dirty="0" err="1" smtClean="0"/>
              <a:t>ověřeno</a:t>
            </a:r>
            <a:r>
              <a:rPr lang="en-US" dirty="0" smtClean="0"/>
              <a:t> </a:t>
            </a:r>
            <a:r>
              <a:rPr lang="en-US" dirty="0" err="1" smtClean="0"/>
              <a:t>mnohovrstevnatě</a:t>
            </a:r>
            <a:r>
              <a:rPr lang="en-US" dirty="0" smtClean="0"/>
              <a:t>: </a:t>
            </a:r>
            <a:r>
              <a:rPr lang="en-US" dirty="0" err="1" smtClean="0"/>
              <a:t>vypravěč</a:t>
            </a:r>
            <a:r>
              <a:rPr lang="en-US" dirty="0" smtClean="0"/>
              <a:t> – </a:t>
            </a:r>
            <a:r>
              <a:rPr lang="en-US" dirty="0" err="1" smtClean="0"/>
              <a:t>František</a:t>
            </a:r>
            <a:endParaRPr lang="en-US" dirty="0" smtClean="0"/>
          </a:p>
          <a:p>
            <a:r>
              <a:rPr lang="en-US" dirty="0" smtClean="0"/>
              <a:t>FS je “</a:t>
            </a:r>
            <a:r>
              <a:rPr lang="en-US" dirty="0" err="1" smtClean="0"/>
              <a:t>přesycen</a:t>
            </a:r>
            <a:r>
              <a:rPr lang="en-US" dirty="0" smtClean="0"/>
              <a:t>” </a:t>
            </a:r>
            <a:r>
              <a:rPr lang="en-US" dirty="0" err="1" smtClean="0"/>
              <a:t>Františkem</a:t>
            </a:r>
            <a:r>
              <a:rPr lang="en-US" dirty="0" smtClean="0"/>
              <a:t>, ale </a:t>
            </a:r>
            <a:r>
              <a:rPr lang="en-US" dirty="0" err="1" smtClean="0"/>
              <a:t>pozor</a:t>
            </a:r>
            <a:r>
              <a:rPr lang="en-US" dirty="0" smtClean="0"/>
              <a:t> </a:t>
            </a:r>
            <a:r>
              <a:rPr lang="en-US" dirty="0" err="1" smtClean="0"/>
              <a:t>na</a:t>
            </a:r>
            <a:r>
              <a:rPr lang="en-US" dirty="0" smtClean="0"/>
              <a:t> </a:t>
            </a:r>
            <a:r>
              <a:rPr lang="en-US" dirty="0" err="1" smtClean="0"/>
              <a:t>mezery</a:t>
            </a:r>
            <a:r>
              <a:rPr lang="en-US" smtClean="0"/>
              <a:t>!</a:t>
            </a:r>
            <a:endParaRPr lang="en-US" dirty="0" smtClean="0"/>
          </a:p>
        </p:txBody>
      </p:sp>
    </p:spTree>
    <p:extLst>
      <p:ext uri="{BB962C8B-B14F-4D97-AF65-F5344CB8AC3E}">
        <p14:creationId xmlns:p14="http://schemas.microsoft.com/office/powerpoint/2010/main" val="206669921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e</a:t>
            </a:r>
            <a:r>
              <a:rPr lang="en-US" dirty="0" err="1" smtClean="0"/>
              <a:t>xtensionální</a:t>
            </a:r>
            <a:r>
              <a:rPr lang="en-US" dirty="0" smtClean="0"/>
              <a:t> </a:t>
            </a:r>
            <a:r>
              <a:rPr lang="en-US" dirty="0" err="1" smtClean="0"/>
              <a:t>struktura</a:t>
            </a:r>
            <a:endParaRPr lang="en-US" dirty="0"/>
          </a:p>
        </p:txBody>
      </p:sp>
      <p:sp>
        <p:nvSpPr>
          <p:cNvPr id="3" name="Content Placeholder 2"/>
          <p:cNvSpPr>
            <a:spLocks noGrp="1"/>
          </p:cNvSpPr>
          <p:nvPr>
            <p:ph idx="1"/>
          </p:nvPr>
        </p:nvSpPr>
        <p:spPr/>
        <p:txBody>
          <a:bodyPr>
            <a:normAutofit/>
          </a:bodyPr>
          <a:lstStyle/>
          <a:p>
            <a:r>
              <a:rPr lang="en-US" sz="2800" dirty="0" err="1" smtClean="0"/>
              <a:t>Alethické</a:t>
            </a:r>
            <a:r>
              <a:rPr lang="en-US" sz="2800" dirty="0" smtClean="0"/>
              <a:t> </a:t>
            </a:r>
            <a:r>
              <a:rPr lang="en-US" sz="2800" dirty="0" err="1" smtClean="0"/>
              <a:t>operátory</a:t>
            </a:r>
            <a:r>
              <a:rPr lang="en-US" sz="2800" dirty="0" smtClean="0"/>
              <a:t> (</a:t>
            </a:r>
            <a:r>
              <a:rPr lang="en-US" sz="2800" dirty="0" err="1" smtClean="0"/>
              <a:t>možný</a:t>
            </a:r>
            <a:r>
              <a:rPr lang="en-US" sz="2800" dirty="0" smtClean="0"/>
              <a:t>, </a:t>
            </a:r>
            <a:r>
              <a:rPr lang="en-US" sz="2800" dirty="0" err="1" smtClean="0"/>
              <a:t>nemožný</a:t>
            </a:r>
            <a:r>
              <a:rPr lang="en-US" sz="2800" dirty="0" smtClean="0"/>
              <a:t>, </a:t>
            </a:r>
            <a:r>
              <a:rPr lang="en-US" sz="2800" dirty="0" err="1" smtClean="0"/>
              <a:t>nutný</a:t>
            </a:r>
            <a:r>
              <a:rPr lang="en-US" sz="2800" dirty="0" smtClean="0"/>
              <a:t>)</a:t>
            </a:r>
          </a:p>
          <a:p>
            <a:endParaRPr lang="en-US" sz="2800" dirty="0" smtClean="0"/>
          </a:p>
          <a:p>
            <a:r>
              <a:rPr lang="en-US" sz="2800" dirty="0" err="1" smtClean="0"/>
              <a:t>Deontické</a:t>
            </a:r>
            <a:r>
              <a:rPr lang="en-US" sz="2800" dirty="0" smtClean="0"/>
              <a:t> (</a:t>
            </a:r>
            <a:r>
              <a:rPr lang="en-US" sz="2800" dirty="0" err="1" smtClean="0"/>
              <a:t>dovolený</a:t>
            </a:r>
            <a:r>
              <a:rPr lang="en-US" sz="2800" dirty="0" smtClean="0"/>
              <a:t>, </a:t>
            </a:r>
            <a:r>
              <a:rPr lang="en-US" sz="2800" dirty="0" err="1" smtClean="0"/>
              <a:t>nedovolený</a:t>
            </a:r>
            <a:r>
              <a:rPr lang="en-US" sz="2800" dirty="0" smtClean="0"/>
              <a:t>, </a:t>
            </a:r>
            <a:r>
              <a:rPr lang="en-US" sz="2800" dirty="0" err="1" smtClean="0"/>
              <a:t>povinný</a:t>
            </a:r>
            <a:r>
              <a:rPr lang="en-US" sz="2800" dirty="0" smtClean="0"/>
              <a:t>)</a:t>
            </a:r>
          </a:p>
          <a:p>
            <a:endParaRPr lang="en-US" sz="2800" dirty="0" smtClean="0"/>
          </a:p>
          <a:p>
            <a:r>
              <a:rPr lang="en-US" sz="2800" dirty="0" err="1" smtClean="0"/>
              <a:t>Axiologické</a:t>
            </a:r>
            <a:r>
              <a:rPr lang="en-US" sz="2800" dirty="0" smtClean="0"/>
              <a:t> (</a:t>
            </a:r>
            <a:r>
              <a:rPr lang="en-US" sz="2800" dirty="0" err="1" smtClean="0"/>
              <a:t>hodnotný</a:t>
            </a:r>
            <a:r>
              <a:rPr lang="en-US" sz="2800" dirty="0" smtClean="0"/>
              <a:t>, </a:t>
            </a:r>
            <a:r>
              <a:rPr lang="en-US" sz="2800" dirty="0" err="1" smtClean="0"/>
              <a:t>nehodnotný</a:t>
            </a:r>
            <a:r>
              <a:rPr lang="en-US" sz="2800" dirty="0" smtClean="0"/>
              <a:t>, </a:t>
            </a:r>
            <a:r>
              <a:rPr lang="en-US" sz="2800" dirty="0" err="1" smtClean="0"/>
              <a:t>indiferentní</a:t>
            </a:r>
            <a:r>
              <a:rPr lang="en-US" sz="2800" dirty="0" smtClean="0"/>
              <a:t>)</a:t>
            </a:r>
          </a:p>
          <a:p>
            <a:endParaRPr lang="en-US" sz="2800" dirty="0" smtClean="0"/>
          </a:p>
          <a:p>
            <a:r>
              <a:rPr lang="en-US" sz="2800" dirty="0" err="1" smtClean="0"/>
              <a:t>Epistemické</a:t>
            </a:r>
            <a:r>
              <a:rPr lang="en-US" sz="2800" dirty="0" smtClean="0"/>
              <a:t> (</a:t>
            </a:r>
            <a:r>
              <a:rPr lang="en-US" sz="2800" dirty="0" err="1" smtClean="0"/>
              <a:t>známý</a:t>
            </a:r>
            <a:r>
              <a:rPr lang="en-US" sz="2800" dirty="0" smtClean="0"/>
              <a:t>, </a:t>
            </a:r>
            <a:r>
              <a:rPr lang="en-US" sz="2800" dirty="0" err="1" smtClean="0"/>
              <a:t>neznámý</a:t>
            </a:r>
            <a:r>
              <a:rPr lang="en-US" sz="2800" dirty="0" smtClean="0"/>
              <a:t>, </a:t>
            </a:r>
            <a:r>
              <a:rPr lang="en-US" sz="2800" dirty="0" err="1" smtClean="0"/>
              <a:t>ověřený</a:t>
            </a:r>
            <a:r>
              <a:rPr lang="en-US" sz="2800" dirty="0" smtClean="0"/>
              <a:t>)</a:t>
            </a:r>
            <a:endParaRPr lang="en-US" sz="2800" dirty="0"/>
          </a:p>
        </p:txBody>
      </p:sp>
    </p:spTree>
    <p:extLst>
      <p:ext uri="{BB962C8B-B14F-4D97-AF65-F5344CB8AC3E}">
        <p14:creationId xmlns:p14="http://schemas.microsoft.com/office/powerpoint/2010/main" val="43093155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631</TotalTime>
  <Words>146</Words>
  <Application>Microsoft Macintosh PowerPoint</Application>
  <PresentationFormat>On-screen Show (4:3)</PresentationFormat>
  <Paragraphs>114</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DO MĚSTA</vt:lpstr>
      <vt:lpstr>PowerPoint Presentation</vt:lpstr>
      <vt:lpstr>PowerPoint Presentation</vt:lpstr>
      <vt:lpstr>PowerPoint Presentation</vt:lpstr>
      <vt:lpstr>PowerPoint Presentation</vt:lpstr>
      <vt:lpstr>PowerPoint Presentation</vt:lpstr>
      <vt:lpstr>PowerPoint Presentation</vt:lpstr>
      <vt:lpstr>teze – intensionální struktura</vt:lpstr>
      <vt:lpstr>extensionální struktura</vt:lpstr>
      <vt:lpstr>extensionální struktura</vt:lpstr>
      <vt:lpstr>?????</vt:lpstr>
    </vt:vector>
  </TitlesOfParts>
  <Company>Fort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Bohumil Fort</dc:creator>
  <cp:lastModifiedBy>Bohumil Fort</cp:lastModifiedBy>
  <cp:revision>17</cp:revision>
  <dcterms:created xsi:type="dcterms:W3CDTF">2016-10-20T10:43:28Z</dcterms:created>
  <dcterms:modified xsi:type="dcterms:W3CDTF">2019-04-22T15:39:14Z</dcterms:modified>
</cp:coreProperties>
</file>