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3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45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84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4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84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3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9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84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8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5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5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C187D-35AD-47DD-87EA-7A98C1A38A4A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F9EF3-0AC7-4691-B8C4-61686C8ABF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0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13. 11. 2019</a:t>
            </a:r>
          </a:p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@phil.muni.cz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032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Vyber seznam, který zahrnuje pouze </a:t>
            </a:r>
            <a:r>
              <a:rPr lang="cs-CZ" dirty="0" err="1" smtClean="0"/>
              <a:t>desubstantiva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/>
              <a:t>kralovat</a:t>
            </a:r>
            <a:r>
              <a:rPr lang="cs-CZ" i="1" dirty="0"/>
              <a:t>, panovat, rozhodovat</a:t>
            </a:r>
            <a:endParaRPr lang="cs-CZ" dirty="0"/>
          </a:p>
          <a:p>
            <a:pPr lvl="0"/>
            <a:r>
              <a:rPr lang="cs-CZ" i="1" dirty="0"/>
              <a:t>důvěřovat, úkolovat, nárokovat</a:t>
            </a:r>
            <a:endParaRPr lang="cs-CZ" dirty="0"/>
          </a:p>
          <a:p>
            <a:pPr lvl="0"/>
            <a:r>
              <a:rPr lang="cs-CZ" i="1" dirty="0"/>
              <a:t>chovat, kovat, dolovat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155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00B050"/>
                </a:solidFill>
              </a:rPr>
              <a:t>kralovat, panovat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rozhodovat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00B050"/>
                </a:solidFill>
              </a:rPr>
              <a:t>důvěřovat, úkolovat, nárokovat</a:t>
            </a:r>
            <a:endParaRPr lang="cs-CZ" b="1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FF0000"/>
                </a:solidFill>
              </a:rPr>
              <a:t>chovat, kovat, </a:t>
            </a:r>
            <a:r>
              <a:rPr lang="cs-CZ" i="1" dirty="0" smtClean="0">
                <a:solidFill>
                  <a:srgbClr val="00B050"/>
                </a:solidFill>
              </a:rPr>
              <a:t>dolovat</a:t>
            </a:r>
            <a:endParaRPr lang="cs-CZ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471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 inchoativa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</a:t>
            </a:r>
            <a:r>
              <a:rPr lang="cs-CZ" i="1" dirty="0" smtClean="0"/>
              <a:t>tárnout</a:t>
            </a:r>
          </a:p>
          <a:p>
            <a:r>
              <a:rPr lang="cs-CZ" i="1" dirty="0" smtClean="0"/>
              <a:t>poskočit</a:t>
            </a:r>
          </a:p>
          <a:p>
            <a:r>
              <a:rPr lang="cs-CZ" i="1" dirty="0"/>
              <a:t>r</a:t>
            </a:r>
            <a:r>
              <a:rPr lang="cs-CZ" i="1" dirty="0" smtClean="0"/>
              <a:t>ozběhnout se</a:t>
            </a:r>
          </a:p>
          <a:p>
            <a:r>
              <a:rPr lang="cs-CZ" i="1" dirty="0" smtClean="0"/>
              <a:t>roztahovat</a:t>
            </a:r>
          </a:p>
          <a:p>
            <a:r>
              <a:rPr lang="cs-CZ" i="1" dirty="0"/>
              <a:t>p</a:t>
            </a:r>
            <a:r>
              <a:rPr lang="cs-CZ" i="1" dirty="0" smtClean="0"/>
              <a:t>rocházet se</a:t>
            </a:r>
          </a:p>
          <a:p>
            <a:r>
              <a:rPr lang="cs-CZ" i="1" dirty="0" smtClean="0"/>
              <a:t>blednout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88800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B050"/>
                </a:solidFill>
              </a:rPr>
              <a:t>stárnout</a:t>
            </a:r>
          </a:p>
          <a:p>
            <a:r>
              <a:rPr lang="cs-CZ" i="1" dirty="0" smtClean="0"/>
              <a:t>poskočit</a:t>
            </a:r>
          </a:p>
          <a:p>
            <a:r>
              <a:rPr lang="cs-CZ" b="1" i="1" dirty="0" smtClean="0">
                <a:solidFill>
                  <a:srgbClr val="00B050"/>
                </a:solidFill>
              </a:rPr>
              <a:t>rozběhnout se</a:t>
            </a:r>
          </a:p>
          <a:p>
            <a:r>
              <a:rPr lang="cs-CZ" i="1" dirty="0" smtClean="0"/>
              <a:t>roztahovat</a:t>
            </a:r>
          </a:p>
          <a:p>
            <a:r>
              <a:rPr lang="cs-CZ" i="1" dirty="0" smtClean="0"/>
              <a:t>procházet se</a:t>
            </a:r>
          </a:p>
          <a:p>
            <a:r>
              <a:rPr lang="cs-CZ" b="1" i="1" dirty="0" smtClean="0">
                <a:solidFill>
                  <a:srgbClr val="00B050"/>
                </a:solidFill>
              </a:rPr>
              <a:t>blednout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578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</a:t>
            </a:r>
            <a:r>
              <a:rPr lang="cs-CZ" dirty="0" err="1" smtClean="0"/>
              <a:t>deverbálním</a:t>
            </a:r>
            <a:r>
              <a:rPr lang="cs-CZ" dirty="0" smtClean="0"/>
              <a:t> kauzativům uveď nekauzativní protějšky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mořit</a:t>
            </a:r>
          </a:p>
          <a:p>
            <a:r>
              <a:rPr lang="cs-CZ" i="1" dirty="0"/>
              <a:t>v</a:t>
            </a:r>
            <a:r>
              <a:rPr lang="cs-CZ" i="1" dirty="0" smtClean="0"/>
              <a:t>ařit</a:t>
            </a:r>
          </a:p>
          <a:p>
            <a:r>
              <a:rPr lang="cs-CZ" i="1" dirty="0"/>
              <a:t>v</a:t>
            </a:r>
            <a:r>
              <a:rPr lang="cs-CZ" i="1" dirty="0" smtClean="0"/>
              <a:t>ěšet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7810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</a:t>
            </a:r>
            <a:r>
              <a:rPr lang="cs-CZ" i="1" dirty="0" smtClean="0"/>
              <a:t>ořit </a:t>
            </a:r>
            <a:r>
              <a:rPr lang="cs-CZ" i="1" dirty="0" smtClean="0">
                <a:solidFill>
                  <a:srgbClr val="00B050"/>
                </a:solidFill>
              </a:rPr>
              <a:t> mřít</a:t>
            </a:r>
          </a:p>
          <a:p>
            <a:r>
              <a:rPr lang="cs-CZ" i="1" dirty="0"/>
              <a:t>v</a:t>
            </a:r>
            <a:r>
              <a:rPr lang="cs-CZ" i="1" dirty="0" smtClean="0"/>
              <a:t>ařit </a:t>
            </a:r>
            <a:r>
              <a:rPr lang="cs-CZ" i="1" dirty="0" smtClean="0">
                <a:solidFill>
                  <a:srgbClr val="00B050"/>
                </a:solidFill>
              </a:rPr>
              <a:t>vřít</a:t>
            </a:r>
            <a:endParaRPr lang="cs-CZ" i="1" dirty="0" smtClean="0"/>
          </a:p>
          <a:p>
            <a:r>
              <a:rPr lang="cs-CZ" i="1" dirty="0"/>
              <a:t>v</a:t>
            </a:r>
            <a:r>
              <a:rPr lang="cs-CZ" i="1" dirty="0" smtClean="0"/>
              <a:t>ěšet </a:t>
            </a:r>
            <a:r>
              <a:rPr lang="cs-CZ" i="1" dirty="0" smtClean="0">
                <a:solidFill>
                  <a:srgbClr val="00B050"/>
                </a:solidFill>
              </a:rPr>
              <a:t>viset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829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Prefixace slovesa – formální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Čím se řídí distribuce vokalizovaných prefixů u sloves?</a:t>
            </a:r>
          </a:p>
          <a:p>
            <a:pPr marL="0" indent="0">
              <a:buNone/>
            </a:pPr>
            <a:r>
              <a:rPr lang="cs-CZ" dirty="0" smtClean="0"/>
              <a:t>Uveď příklad čistě vidové dvojice lišící se +/- prefixem.</a:t>
            </a:r>
          </a:p>
          <a:p>
            <a:pPr marL="0" indent="0">
              <a:buNone/>
            </a:pPr>
            <a:r>
              <a:rPr lang="cs-CZ" dirty="0" smtClean="0"/>
              <a:t>Která slovesa mají dlouhý vokál v prefixu?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971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Vokalizace není podmíněna potřebami výslovnosti. Srovnejme případy variantního infinitivu </a:t>
            </a:r>
            <a:r>
              <a:rPr lang="cs-CZ" i="1" dirty="0" smtClean="0"/>
              <a:t>odtít/odetnout</a:t>
            </a:r>
            <a:r>
              <a:rPr lang="cs-CZ" dirty="0" smtClean="0"/>
              <a:t>, nebo případy jako </a:t>
            </a:r>
            <a:r>
              <a:rPr lang="cs-CZ" i="1" dirty="0" smtClean="0"/>
              <a:t>rozestřít </a:t>
            </a:r>
            <a:r>
              <a:rPr lang="cs-CZ" dirty="0" smtClean="0"/>
              <a:t>a </a:t>
            </a:r>
            <a:r>
              <a:rPr lang="cs-CZ" i="1" dirty="0" smtClean="0"/>
              <a:t>rozstřílet</a:t>
            </a:r>
            <a:r>
              <a:rPr lang="cs-CZ" dirty="0" smtClean="0"/>
              <a:t>. Distribuce je podmíněna morfonologicky. K vokalizaci dochází obligatorně, jestliže vokál nenásleduje v kořeni, ale v kmenotvorné příponě.</a:t>
            </a:r>
          </a:p>
          <a:p>
            <a:r>
              <a:rPr lang="cs-CZ" i="1" dirty="0"/>
              <a:t>p</a:t>
            </a:r>
            <a:r>
              <a:rPr lang="cs-CZ" i="1" dirty="0" smtClean="0"/>
              <a:t>sát – napsat</a:t>
            </a:r>
          </a:p>
          <a:p>
            <a:r>
              <a:rPr lang="cs-CZ" dirty="0" smtClean="0"/>
              <a:t>Velmi málo sloves </a:t>
            </a:r>
            <a:r>
              <a:rPr lang="cs-CZ" i="1" dirty="0" smtClean="0"/>
              <a:t>(</a:t>
            </a:r>
            <a:r>
              <a:rPr lang="cs-CZ" i="1" dirty="0" smtClean="0">
                <a:solidFill>
                  <a:srgbClr val="00B050"/>
                </a:solidFill>
              </a:rPr>
              <a:t>záležet, závidět, záviset, náležet, ?půjčit</a:t>
            </a:r>
            <a:r>
              <a:rPr lang="cs-CZ" i="1" dirty="0" smtClean="0"/>
              <a:t>) </a:t>
            </a:r>
            <a:r>
              <a:rPr lang="cs-CZ" dirty="0" smtClean="0"/>
              <a:t>má dlouhý prefix, pokud existují, jedná se o </a:t>
            </a:r>
            <a:r>
              <a:rPr lang="cs-CZ" dirty="0" err="1" smtClean="0"/>
              <a:t>desubstantiva</a:t>
            </a:r>
            <a:r>
              <a:rPr lang="cs-CZ" dirty="0" smtClean="0"/>
              <a:t> s délkou v prefixu: </a:t>
            </a:r>
            <a:r>
              <a:rPr lang="cs-CZ" i="1" dirty="0" err="1" smtClean="0">
                <a:solidFill>
                  <a:srgbClr val="00B050"/>
                </a:solidFill>
              </a:rPr>
              <a:t>nádeník→nádeničit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důlek→důlkovat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záloha→zálohovat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výlet→výletovat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ústa→ústit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průvodce→průvodcovat</a:t>
            </a:r>
            <a:r>
              <a:rPr lang="cs-CZ" i="1" dirty="0" smtClean="0">
                <a:solidFill>
                  <a:srgbClr val="00B050"/>
                </a:solidFill>
              </a:rPr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401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Uveď sekundární imperfektiva. (Která se tvoří od supletivního kmene?)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i="1" dirty="0" smtClean="0"/>
              <a:t>nanést</a:t>
            </a:r>
            <a:r>
              <a:rPr lang="cs-CZ" dirty="0"/>
              <a:t>: </a:t>
            </a:r>
            <a:r>
              <a:rPr lang="cs-CZ" i="1" dirty="0"/>
              <a:t> 		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vypsat</a:t>
            </a:r>
            <a:r>
              <a:rPr lang="cs-CZ" dirty="0"/>
              <a:t>:		</a:t>
            </a:r>
            <a:r>
              <a:rPr lang="cs-CZ" i="1" dirty="0"/>
              <a:t> 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projít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vymlet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i="1" dirty="0" smtClean="0"/>
              <a:t>zajmout:</a:t>
            </a:r>
          </a:p>
          <a:p>
            <a:pPr marL="0" lvl="0" indent="0">
              <a:buNone/>
            </a:pPr>
            <a:r>
              <a:rPr lang="cs-CZ" i="1" dirty="0"/>
              <a:t>v</a:t>
            </a:r>
            <a:r>
              <a:rPr lang="cs-CZ" i="1" dirty="0" smtClean="0"/>
              <a:t>ybrat:</a:t>
            </a:r>
          </a:p>
          <a:p>
            <a:pPr marL="0" lvl="0" indent="0">
              <a:buNone/>
            </a:pPr>
            <a:r>
              <a:rPr lang="cs-CZ" i="1" dirty="0" smtClean="0"/>
              <a:t>odemknout:</a:t>
            </a:r>
          </a:p>
          <a:p>
            <a:pPr marL="0" lvl="0" indent="0">
              <a:buNone/>
            </a:pPr>
            <a:r>
              <a:rPr lang="cs-CZ" i="1" dirty="0"/>
              <a:t>v</a:t>
            </a:r>
            <a:r>
              <a:rPr lang="cs-CZ" i="1" dirty="0" smtClean="0"/>
              <a:t>yskočit: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i="1" dirty="0" smtClean="0"/>
          </a:p>
          <a:p>
            <a:pPr marL="0" lvl="0" indent="0">
              <a:buNone/>
            </a:pPr>
            <a:endParaRPr lang="cs-CZ" i="1" dirty="0" smtClean="0"/>
          </a:p>
          <a:p>
            <a:pPr marL="0" lv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118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i="1" dirty="0" smtClean="0"/>
              <a:t>nanést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00B050"/>
                </a:solidFill>
              </a:rPr>
              <a:t>nanášet</a:t>
            </a:r>
            <a:r>
              <a:rPr lang="cs-CZ" i="1" dirty="0" smtClean="0"/>
              <a:t> 		</a:t>
            </a:r>
          </a:p>
          <a:p>
            <a:pPr marL="0" lvl="0" indent="0">
              <a:buNone/>
            </a:pPr>
            <a:r>
              <a:rPr lang="cs-CZ" i="1" dirty="0" smtClean="0"/>
              <a:t>vypsat</a:t>
            </a:r>
            <a:r>
              <a:rPr lang="cs-CZ" dirty="0" smtClean="0"/>
              <a:t>:</a:t>
            </a:r>
            <a:r>
              <a:rPr lang="cs-CZ" dirty="0" smtClean="0"/>
              <a:t> 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B050"/>
                </a:solidFill>
              </a:rPr>
              <a:t>vypisovat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pro</a:t>
            </a:r>
            <a:r>
              <a:rPr lang="cs-CZ" b="1" i="1" dirty="0" smtClean="0"/>
              <a:t>jí</a:t>
            </a:r>
            <a:r>
              <a:rPr lang="cs-CZ" i="1" dirty="0" smtClean="0"/>
              <a:t>t</a:t>
            </a:r>
            <a:r>
              <a:rPr lang="cs-CZ" dirty="0" smtClean="0"/>
              <a:t>:</a:t>
            </a:r>
            <a:r>
              <a:rPr lang="cs-CZ" i="1" dirty="0" smtClean="0"/>
              <a:t>	</a:t>
            </a:r>
            <a:r>
              <a:rPr lang="cs-CZ" i="1" u="sng" dirty="0" smtClean="0">
                <a:solidFill>
                  <a:srgbClr val="00B050"/>
                </a:solidFill>
              </a:rPr>
              <a:t>pro</a:t>
            </a:r>
            <a:r>
              <a:rPr lang="cs-CZ" b="1" i="1" u="sng" dirty="0" smtClean="0">
                <a:solidFill>
                  <a:srgbClr val="00B050"/>
                </a:solidFill>
              </a:rPr>
              <a:t>cház</a:t>
            </a:r>
            <a:r>
              <a:rPr lang="cs-CZ" i="1" u="sng" dirty="0" smtClean="0">
                <a:solidFill>
                  <a:srgbClr val="00B050"/>
                </a:solidFill>
              </a:rPr>
              <a:t>et</a:t>
            </a:r>
            <a:r>
              <a:rPr lang="cs-CZ" i="1" dirty="0" smtClean="0"/>
              <a:t>	</a:t>
            </a:r>
          </a:p>
          <a:p>
            <a:pPr marL="0" lvl="0" indent="0">
              <a:buNone/>
            </a:pPr>
            <a:r>
              <a:rPr lang="cs-CZ" i="1" dirty="0" smtClean="0"/>
              <a:t>vymlet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00B050"/>
                </a:solidFill>
              </a:rPr>
              <a:t>vymílat</a:t>
            </a:r>
            <a:endParaRPr lang="cs-CZ" dirty="0" smtClean="0"/>
          </a:p>
          <a:p>
            <a:pPr marL="0" lvl="0" indent="0">
              <a:buNone/>
            </a:pPr>
            <a:r>
              <a:rPr lang="cs-CZ" i="1" dirty="0" smtClean="0"/>
              <a:t>zajmout: </a:t>
            </a:r>
            <a:r>
              <a:rPr lang="cs-CZ" i="1" dirty="0" smtClean="0">
                <a:solidFill>
                  <a:srgbClr val="00B050"/>
                </a:solidFill>
              </a:rPr>
              <a:t>zajímat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vybrat: </a:t>
            </a:r>
            <a:r>
              <a:rPr lang="cs-CZ" i="1" dirty="0" smtClean="0">
                <a:solidFill>
                  <a:srgbClr val="00B050"/>
                </a:solidFill>
              </a:rPr>
              <a:t>vybírat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odemknout: </a:t>
            </a:r>
            <a:r>
              <a:rPr lang="cs-CZ" i="1" dirty="0" smtClean="0">
                <a:solidFill>
                  <a:srgbClr val="00B050"/>
                </a:solidFill>
              </a:rPr>
              <a:t>odemykat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smtClean="0"/>
              <a:t>vyskočit: </a:t>
            </a:r>
            <a:r>
              <a:rPr lang="cs-CZ" i="1" dirty="0" smtClean="0">
                <a:solidFill>
                  <a:srgbClr val="00B050"/>
                </a:solidFill>
              </a:rPr>
              <a:t>vyskakovat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10880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Uveď kontext, v němž lze substantivum interpretovat jako případ slovotvorné transpozice </a:t>
            </a:r>
            <a:r>
              <a:rPr lang="cs-CZ" sz="3200" b="1" i="1" dirty="0" smtClean="0"/>
              <a:t>(1)</a:t>
            </a:r>
            <a:r>
              <a:rPr lang="cs-CZ" sz="3200" dirty="0" smtClean="0"/>
              <a:t> a kdy jde o přenesení významu odpovídající mutaci </a:t>
            </a:r>
            <a:r>
              <a:rPr lang="cs-CZ" sz="3200" b="1" i="1" dirty="0" smtClean="0"/>
              <a:t>(2)</a:t>
            </a:r>
            <a:r>
              <a:rPr lang="cs-CZ" sz="3200" dirty="0" smtClean="0"/>
              <a:t>.</a:t>
            </a:r>
            <a:r>
              <a:rPr lang="cs-CZ" sz="3200" b="1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4400" i="1" dirty="0" smtClean="0"/>
              <a:t>přání</a:t>
            </a:r>
            <a:r>
              <a:rPr lang="cs-CZ" sz="4400" i="1" dirty="0"/>
              <a:t>	</a:t>
            </a:r>
            <a:r>
              <a:rPr lang="cs-CZ" sz="4400" dirty="0"/>
              <a:t>např.:</a:t>
            </a:r>
            <a:r>
              <a:rPr lang="cs-CZ" sz="4400" b="1" i="1" dirty="0"/>
              <a:t>1.			</a:t>
            </a:r>
            <a:r>
              <a:rPr lang="cs-CZ" sz="4400" b="1" i="1" dirty="0" smtClean="0"/>
              <a:t>	2</a:t>
            </a:r>
            <a:r>
              <a:rPr lang="cs-CZ" sz="4400" b="1" i="1" dirty="0"/>
              <a:t>.</a:t>
            </a:r>
            <a:endParaRPr lang="cs-CZ" sz="4400" dirty="0"/>
          </a:p>
          <a:p>
            <a:pPr lvl="0"/>
            <a:r>
              <a:rPr lang="cs-CZ" sz="4400" i="1" dirty="0"/>
              <a:t>kování</a:t>
            </a:r>
            <a:r>
              <a:rPr lang="cs-CZ" sz="4400" dirty="0"/>
              <a:t>	např.:</a:t>
            </a:r>
            <a:r>
              <a:rPr lang="cs-CZ" sz="4400" b="1" i="1" dirty="0"/>
              <a:t> 1.			2.</a:t>
            </a:r>
            <a:endParaRPr lang="cs-CZ" sz="4400" dirty="0"/>
          </a:p>
          <a:p>
            <a:pPr lvl="0"/>
            <a:r>
              <a:rPr lang="cs-CZ" sz="4400" i="1" dirty="0"/>
              <a:t>vedení</a:t>
            </a:r>
            <a:r>
              <a:rPr lang="cs-CZ" sz="4400" dirty="0"/>
              <a:t> </a:t>
            </a:r>
            <a:r>
              <a:rPr lang="cs-CZ" sz="4400" dirty="0" smtClean="0"/>
              <a:t>např</a:t>
            </a:r>
            <a:r>
              <a:rPr lang="cs-CZ" sz="4400" dirty="0"/>
              <a:t>.:</a:t>
            </a:r>
            <a:r>
              <a:rPr lang="cs-CZ" sz="4400" b="1" i="1" dirty="0"/>
              <a:t> 1.			2.</a:t>
            </a:r>
            <a:endParaRPr lang="cs-CZ" sz="4400" dirty="0"/>
          </a:p>
          <a:p>
            <a:pPr marL="0" indent="0">
              <a:buNone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72146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5517" y="382378"/>
            <a:ext cx="10515600" cy="1325563"/>
          </a:xfrm>
        </p:spPr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4000" i="1" dirty="0" smtClean="0"/>
              <a:t>přání</a:t>
            </a:r>
            <a:r>
              <a:rPr lang="cs-CZ" sz="4000" dirty="0" smtClean="0"/>
              <a:t>např.:</a:t>
            </a:r>
            <a:r>
              <a:rPr lang="cs-CZ" sz="4000" b="1" i="1" dirty="0" smtClean="0"/>
              <a:t>1.přání být jinde 2. poslat barevné přání </a:t>
            </a:r>
            <a:endParaRPr lang="cs-CZ" sz="4000" dirty="0" smtClean="0"/>
          </a:p>
          <a:p>
            <a:pPr lvl="0"/>
            <a:r>
              <a:rPr lang="cs-CZ" sz="4000" i="1" dirty="0" smtClean="0"/>
              <a:t>kování</a:t>
            </a:r>
            <a:r>
              <a:rPr lang="cs-CZ" sz="4000" dirty="0" smtClean="0"/>
              <a:t>	např.:</a:t>
            </a:r>
            <a:r>
              <a:rPr lang="cs-CZ" sz="4000" b="1" i="1" dirty="0" smtClean="0"/>
              <a:t> 1.</a:t>
            </a:r>
            <a:r>
              <a:rPr lang="cs-CZ" sz="4000" b="1" dirty="0" smtClean="0"/>
              <a:t> </a:t>
            </a:r>
            <a:r>
              <a:rPr lang="cs-CZ" sz="4000" b="1" i="1" dirty="0" smtClean="0"/>
              <a:t>kování koně	2. kování na dveřích</a:t>
            </a:r>
            <a:endParaRPr lang="cs-CZ" sz="4000" dirty="0" smtClean="0"/>
          </a:p>
          <a:p>
            <a:pPr lvl="0"/>
            <a:r>
              <a:rPr lang="cs-CZ" sz="4000" i="1" dirty="0" smtClean="0"/>
              <a:t>vedení</a:t>
            </a:r>
            <a:r>
              <a:rPr lang="cs-CZ" sz="4000" dirty="0" smtClean="0"/>
              <a:t> např.:</a:t>
            </a:r>
            <a:r>
              <a:rPr lang="cs-CZ" sz="4000" b="1" i="1" dirty="0" smtClean="0"/>
              <a:t> 1. vedení války 2. vedení pořádá schůzi</a:t>
            </a:r>
            <a:endParaRPr lang="cs-CZ" sz="4000" i="1" dirty="0" smtClean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9707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 seznam (trojici), který zahrnuje pouze faktitiva: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/>
              <a:t>černat</a:t>
            </a:r>
            <a:r>
              <a:rPr lang="cs-CZ" i="1" dirty="0"/>
              <a:t>, modrat, zelenat se</a:t>
            </a:r>
            <a:endParaRPr lang="cs-CZ" dirty="0"/>
          </a:p>
          <a:p>
            <a:pPr lvl="0"/>
            <a:r>
              <a:rPr lang="cs-CZ" i="1" dirty="0"/>
              <a:t>bílit, černit, zažlutit</a:t>
            </a:r>
            <a:endParaRPr lang="cs-CZ" dirty="0"/>
          </a:p>
          <a:p>
            <a:pPr lvl="0"/>
            <a:r>
              <a:rPr lang="cs-CZ" i="1" dirty="0"/>
              <a:t>vyzlatit, zbělet, seschnout</a:t>
            </a:r>
            <a:endParaRPr lang="cs-CZ" dirty="0"/>
          </a:p>
          <a:p>
            <a:pPr lvl="0"/>
            <a:r>
              <a:rPr lang="cs-CZ" i="1" dirty="0"/>
              <a:t>žloutnout, mrznout, řídnout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12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/>
              <a:t>černat, modrat, zelenat se</a:t>
            </a:r>
            <a:endParaRPr lang="cs-CZ" dirty="0" smtClean="0"/>
          </a:p>
          <a:p>
            <a:pPr lvl="0"/>
            <a:r>
              <a:rPr lang="cs-CZ" b="1" i="1" dirty="0" smtClean="0">
                <a:solidFill>
                  <a:srgbClr val="00B050"/>
                </a:solidFill>
              </a:rPr>
              <a:t>bílit, černit, zažlutit</a:t>
            </a:r>
            <a:endParaRPr lang="cs-CZ" b="1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vyzlatit, zbělet, seschnout</a:t>
            </a:r>
            <a:endParaRPr lang="cs-CZ" dirty="0" smtClean="0"/>
          </a:p>
          <a:p>
            <a:pPr lvl="0"/>
            <a:r>
              <a:rPr lang="cs-CZ" i="1" dirty="0" smtClean="0"/>
              <a:t>žloutnout, mrznout, řídnout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40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Uveď k daným slovesům odvozená </a:t>
            </a:r>
            <a:r>
              <a:rPr lang="cs-CZ" dirty="0" err="1" smtClean="0"/>
              <a:t>momentánní</a:t>
            </a:r>
            <a:r>
              <a:rPr lang="cs-CZ" dirty="0" smtClean="0"/>
              <a:t>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bodat</a:t>
            </a:r>
            <a:r>
              <a:rPr lang="cs-CZ" dirty="0" smtClean="0"/>
              <a:t>: </a:t>
            </a:r>
            <a:r>
              <a:rPr lang="cs-CZ" i="1" dirty="0" smtClean="0"/>
              <a:t> 		</a:t>
            </a:r>
          </a:p>
          <a:p>
            <a:r>
              <a:rPr lang="cs-CZ" i="1" dirty="0" smtClean="0"/>
              <a:t>klepat</a:t>
            </a:r>
            <a:r>
              <a:rPr lang="cs-CZ" dirty="0"/>
              <a:t>:		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křičet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r>
              <a:rPr lang="cs-CZ" i="1" dirty="0" smtClean="0"/>
              <a:t>houkat</a:t>
            </a:r>
            <a:r>
              <a:rPr lang="cs-CZ" dirty="0" smtClean="0"/>
              <a:t>:</a:t>
            </a:r>
          </a:p>
          <a:p>
            <a:r>
              <a:rPr lang="cs-CZ" i="1" dirty="0"/>
              <a:t>d</a:t>
            </a:r>
            <a:r>
              <a:rPr lang="cs-CZ" i="1" dirty="0" smtClean="0"/>
              <a:t>upat: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05385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bodat</a:t>
            </a:r>
            <a:r>
              <a:rPr lang="cs-CZ" dirty="0" smtClean="0"/>
              <a:t>: </a:t>
            </a:r>
            <a:r>
              <a:rPr lang="cs-CZ" i="1" dirty="0" smtClean="0"/>
              <a:t> </a:t>
            </a:r>
            <a:r>
              <a:rPr lang="cs-CZ" b="1" i="1" dirty="0" smtClean="0">
                <a:solidFill>
                  <a:srgbClr val="00B050"/>
                </a:solidFill>
              </a:rPr>
              <a:t>bodnout</a:t>
            </a:r>
            <a:r>
              <a:rPr lang="cs-CZ" i="1" dirty="0" smtClean="0"/>
              <a:t>	</a:t>
            </a:r>
          </a:p>
          <a:p>
            <a:r>
              <a:rPr lang="cs-CZ" i="1" dirty="0" smtClean="0"/>
              <a:t>klepat</a:t>
            </a:r>
            <a:r>
              <a:rPr lang="cs-CZ" dirty="0" smtClean="0"/>
              <a:t>:</a:t>
            </a:r>
            <a:r>
              <a:rPr lang="cs-CZ" dirty="0"/>
              <a:t> </a:t>
            </a:r>
            <a:r>
              <a:rPr lang="cs-CZ" b="1" i="1" dirty="0" smtClean="0">
                <a:solidFill>
                  <a:srgbClr val="00B050"/>
                </a:solidFill>
              </a:rPr>
              <a:t>klep</a:t>
            </a:r>
            <a:r>
              <a:rPr lang="cs-CZ" b="1" i="1" dirty="0" smtClean="0">
                <a:solidFill>
                  <a:srgbClr val="00B050"/>
                </a:solidFill>
              </a:rPr>
              <a:t>nout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křičet</a:t>
            </a:r>
            <a:r>
              <a:rPr lang="cs-CZ" dirty="0" smtClean="0"/>
              <a:t>:</a:t>
            </a:r>
            <a:r>
              <a:rPr lang="cs-CZ" i="1" dirty="0"/>
              <a:t> </a:t>
            </a:r>
            <a:r>
              <a:rPr lang="cs-CZ" b="1" i="1" dirty="0" smtClean="0">
                <a:solidFill>
                  <a:srgbClr val="00B050"/>
                </a:solidFill>
              </a:rPr>
              <a:t>křik</a:t>
            </a:r>
            <a:r>
              <a:rPr lang="cs-CZ" b="1" i="1" dirty="0" smtClean="0">
                <a:solidFill>
                  <a:srgbClr val="00B050"/>
                </a:solidFill>
              </a:rPr>
              <a:t>nout </a:t>
            </a:r>
            <a:r>
              <a:rPr lang="cs-CZ" i="1" dirty="0" smtClean="0"/>
              <a:t>	</a:t>
            </a:r>
          </a:p>
          <a:p>
            <a:r>
              <a:rPr lang="cs-CZ" i="1" dirty="0" smtClean="0"/>
              <a:t>houkat</a:t>
            </a:r>
            <a:r>
              <a:rPr lang="cs-CZ" dirty="0" smtClean="0"/>
              <a:t>: </a:t>
            </a:r>
            <a:r>
              <a:rPr lang="cs-CZ" b="1" i="1" dirty="0">
                <a:solidFill>
                  <a:srgbClr val="00B050"/>
                </a:solidFill>
              </a:rPr>
              <a:t>h</a:t>
            </a:r>
            <a:r>
              <a:rPr lang="cs-CZ" b="1" i="1" dirty="0" smtClean="0">
                <a:solidFill>
                  <a:srgbClr val="00B050"/>
                </a:solidFill>
              </a:rPr>
              <a:t>ouknout</a:t>
            </a:r>
            <a:endParaRPr lang="cs-CZ" dirty="0" smtClean="0"/>
          </a:p>
          <a:p>
            <a:r>
              <a:rPr lang="cs-CZ" i="1" dirty="0" smtClean="0"/>
              <a:t>dupat: </a:t>
            </a:r>
            <a:r>
              <a:rPr lang="cs-CZ" b="1" i="1" dirty="0" smtClean="0">
                <a:solidFill>
                  <a:srgbClr val="00B050"/>
                </a:solidFill>
              </a:rPr>
              <a:t>dupnout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436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310</Words>
  <Application>Microsoft Office PowerPoint</Application>
  <PresentationFormat>Širokoúhlá obrazovka</PresentationFormat>
  <Paragraphs>92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CJA009</vt:lpstr>
      <vt:lpstr>Uveď sekundární imperfektiva. (Která se tvoří od supletivního kmene?)</vt:lpstr>
      <vt:lpstr>ŘEŠENÍ</vt:lpstr>
      <vt:lpstr>Uveď kontext, v němž lze substantivum interpretovat jako případ slovotvorné transpozice (1) a kdy jde o přenesení významu odpovídající mutaci (2). </vt:lpstr>
      <vt:lpstr>ŘEŠENÍ</vt:lpstr>
      <vt:lpstr>Vyber seznam (trojici), který zahrnuje pouze faktitiva: </vt:lpstr>
      <vt:lpstr>ŘEŠENÍ</vt:lpstr>
      <vt:lpstr>Uveď k daným slovesům odvozená momentánní slovesa</vt:lpstr>
      <vt:lpstr>ŘEŠENÍ</vt:lpstr>
      <vt:lpstr>Vyber seznam, který zahrnuje pouze desubstantiva</vt:lpstr>
      <vt:lpstr>ŘEŠENÍ</vt:lpstr>
      <vt:lpstr>Vyber inchoativa</vt:lpstr>
      <vt:lpstr>ŘEŠENÍ</vt:lpstr>
      <vt:lpstr>K deverbálním kauzativům uveď nekauzativní protějšky</vt:lpstr>
      <vt:lpstr>ŘEŠENÍ</vt:lpstr>
      <vt:lpstr>Prefixace slovesa – formální vlastnosti</vt:lpstr>
      <vt:lpstr>ŘSENÍ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9</cp:revision>
  <dcterms:created xsi:type="dcterms:W3CDTF">2019-11-05T14:48:21Z</dcterms:created>
  <dcterms:modified xsi:type="dcterms:W3CDTF">2019-11-05T16:02:56Z</dcterms:modified>
</cp:coreProperties>
</file>