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2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3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47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9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6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0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0E62-B301-4380-B9BF-41D813167C0E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4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Ukázka otázek v testu 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6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redukovaného kmene:		</a:t>
            </a:r>
            <a:r>
              <a:rPr lang="cs-CZ" b="1" dirty="0"/>
              <a:t>2 body</a:t>
            </a:r>
            <a:endParaRPr lang="cs-CZ" dirty="0"/>
          </a:p>
          <a:p>
            <a:pPr lvl="0"/>
            <a:r>
              <a:rPr lang="cs-CZ" i="1" dirty="0"/>
              <a:t>sladký, snadný, úzký</a:t>
            </a:r>
            <a:endParaRPr lang="cs-CZ" dirty="0"/>
          </a:p>
          <a:p>
            <a:pPr lvl="0"/>
            <a:r>
              <a:rPr lang="cs-CZ" i="1" dirty="0"/>
              <a:t>nový, hloupý, pustý</a:t>
            </a:r>
            <a:endParaRPr lang="cs-CZ" dirty="0"/>
          </a:p>
          <a:p>
            <a:pPr lvl="0"/>
            <a:r>
              <a:rPr lang="cs-CZ" i="1" dirty="0"/>
              <a:t>dobrý, malý, stálý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Redukovaný kmen (pozitiv je rozšířený, komparativ je redukovaný)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/>
              <a:t>Slad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slad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snad</a:t>
            </a:r>
            <a:r>
              <a:rPr lang="cs-CZ" i="1" u="sng" dirty="0" err="1" smtClean="0">
                <a:solidFill>
                  <a:srgbClr val="FF0000"/>
                </a:solidFill>
              </a:rPr>
              <a:t>n</a:t>
            </a:r>
            <a:r>
              <a:rPr lang="cs-CZ" i="1" u="sng" dirty="0" smtClean="0"/>
              <a:t>-ý / snaz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úz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už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Nový / nov-</a:t>
            </a:r>
            <a:r>
              <a:rPr lang="cs-CZ" i="1" strike="sngStrike" dirty="0" err="1" smtClean="0"/>
              <a:t>ější</a:t>
            </a:r>
            <a:r>
              <a:rPr lang="cs-CZ" i="1" strike="sngStrike" dirty="0" smtClean="0"/>
              <a:t>, hloupý / </a:t>
            </a:r>
            <a:r>
              <a:rPr lang="cs-CZ" i="1" strike="sngStrike" dirty="0" err="1" smtClean="0"/>
              <a:t>hloup-ější</a:t>
            </a:r>
            <a:r>
              <a:rPr lang="cs-CZ" i="1" strike="sngStrike" dirty="0" smtClean="0"/>
              <a:t>, pustý / pust-(</a:t>
            </a:r>
            <a:r>
              <a:rPr lang="cs-CZ" i="1" strike="sngStrike" dirty="0" err="1" smtClean="0"/>
              <a:t>ěj</a:t>
            </a:r>
            <a:r>
              <a:rPr lang="cs-CZ" i="1" strike="sngStrike" dirty="0" smtClean="0"/>
              <a:t>)</a:t>
            </a:r>
            <a:r>
              <a:rPr lang="cs-CZ" i="1" strike="sngStrike" dirty="0" err="1" smtClean="0"/>
              <a:t>ší</a:t>
            </a:r>
            <a:endParaRPr lang="cs-CZ" strike="sngStrike" dirty="0" smtClean="0"/>
          </a:p>
          <a:p>
            <a:pPr lvl="0"/>
            <a:r>
              <a:rPr lang="cs-CZ" i="1" strike="sngStrike" dirty="0" smtClean="0"/>
              <a:t>Dobrý /lepší, malý / </a:t>
            </a:r>
            <a:r>
              <a:rPr lang="cs-CZ" i="1" strike="sngStrike" dirty="0" err="1" smtClean="0"/>
              <a:t>men-ší</a:t>
            </a:r>
            <a:r>
              <a:rPr lang="cs-CZ" i="1" strike="sngStrike" dirty="0" smtClean="0"/>
              <a:t>, stálý /stál-</a:t>
            </a:r>
            <a:r>
              <a:rPr lang="cs-CZ" i="1" strike="sngStrike" dirty="0" err="1" smtClean="0"/>
              <a:t>ejší</a:t>
            </a:r>
            <a:endParaRPr lang="cs-CZ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5026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t-</a:t>
            </a:r>
            <a:r>
              <a:rPr lang="cs-CZ" dirty="0" err="1" smtClean="0"/>
              <a:t>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Vyber řádky s klíčovým slovem, jímž </a:t>
            </a:r>
            <a:r>
              <a:rPr lang="cs-CZ" b="1" u="sng" dirty="0"/>
              <a:t>není tvar příčestí t-</a:t>
            </a:r>
            <a:r>
              <a:rPr lang="cs-CZ" b="1" u="sng" dirty="0" err="1"/>
              <a:t>ového</a:t>
            </a:r>
            <a:r>
              <a:rPr lang="cs-CZ" dirty="0"/>
              <a:t>: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dirty="0"/>
              <a:t>1. Byl jsem </a:t>
            </a:r>
            <a:r>
              <a:rPr lang="cs-CZ" b="1" dirty="0"/>
              <a:t>&lt;raněn&gt;</a:t>
            </a:r>
            <a:r>
              <a:rPr lang="cs-CZ" dirty="0"/>
              <a:t>  do ramene , nepřátelská kulka </a:t>
            </a:r>
          </a:p>
          <a:p>
            <a:r>
              <a:rPr lang="cs-CZ" dirty="0"/>
              <a:t>2. Zdálo se, že i on je </a:t>
            </a:r>
            <a:r>
              <a:rPr lang="cs-CZ" b="1" dirty="0"/>
              <a:t>&lt;šťasten&gt;</a:t>
            </a:r>
            <a:r>
              <a:rPr lang="cs-CZ" dirty="0"/>
              <a:t>, že mě vidí.</a:t>
            </a:r>
          </a:p>
          <a:p>
            <a:r>
              <a:rPr lang="cs-CZ" dirty="0"/>
              <a:t>3. Je </a:t>
            </a:r>
            <a:r>
              <a:rPr lang="cs-CZ" b="1" dirty="0"/>
              <a:t>&lt;schopen&gt;</a:t>
            </a:r>
            <a:r>
              <a:rPr lang="cs-CZ" dirty="0"/>
              <a:t>  podat svému nejlepšímu příteli nejnovější</a:t>
            </a:r>
          </a:p>
          <a:p>
            <a:r>
              <a:rPr lang="cs-CZ" dirty="0"/>
              <a:t>4. Když uslyšel naše kroky , ohlédl se a </a:t>
            </a:r>
            <a:r>
              <a:rPr lang="cs-CZ" b="1" dirty="0"/>
              <a:t>&lt;pln&gt;</a:t>
            </a:r>
            <a:r>
              <a:rPr lang="cs-CZ" dirty="0"/>
              <a:t>  radosti vyskočil.</a:t>
            </a:r>
          </a:p>
          <a:p>
            <a:r>
              <a:rPr lang="cs-CZ" dirty="0"/>
              <a:t>5. byl jsem nadšením toho člověka neobyčejně </a:t>
            </a:r>
            <a:r>
              <a:rPr lang="cs-CZ" b="1" dirty="0"/>
              <a:t>&lt;překvapen&gt;</a:t>
            </a:r>
            <a:r>
              <a:rPr lang="cs-CZ" dirty="0"/>
              <a:t>.</a:t>
            </a:r>
          </a:p>
          <a:p>
            <a:r>
              <a:rPr lang="cs-CZ" dirty="0"/>
              <a:t>6. zná podrobně všechny zločiny, které byly </a:t>
            </a:r>
            <a:r>
              <a:rPr lang="cs-CZ" b="1" dirty="0"/>
              <a:t>&lt;spáchány&gt;</a:t>
            </a:r>
            <a:r>
              <a:rPr lang="cs-CZ" dirty="0"/>
              <a:t>  v tomto století.</a:t>
            </a:r>
          </a:p>
          <a:p>
            <a:r>
              <a:rPr lang="cs-CZ" dirty="0"/>
              <a:t>7. vstávám pozdě, a tak nebylo pro mne ještě </a:t>
            </a:r>
            <a:r>
              <a:rPr lang="cs-CZ" b="1" dirty="0"/>
              <a:t>&lt;prostřeno&gt;</a:t>
            </a:r>
            <a:r>
              <a:rPr lang="cs-CZ" dirty="0"/>
              <a:t> </a:t>
            </a:r>
          </a:p>
          <a:p>
            <a:r>
              <a:rPr lang="cs-CZ" dirty="0"/>
              <a:t>8. Jeden článek byl &lt;</a:t>
            </a:r>
            <a:r>
              <a:rPr lang="cs-CZ" b="1" dirty="0"/>
              <a:t>zaškrtnut</a:t>
            </a:r>
            <a:r>
              <a:rPr lang="cs-CZ" dirty="0"/>
              <a:t>&gt;  tužkou, samozřejmě, že jsem si ho hned</a:t>
            </a:r>
          </a:p>
          <a:p>
            <a:r>
              <a:rPr lang="cs-CZ" dirty="0"/>
              <a:t>9. Nepopírám, že je &lt;</a:t>
            </a:r>
            <a:r>
              <a:rPr lang="cs-CZ" b="1" dirty="0"/>
              <a:t>napsán</a:t>
            </a:r>
            <a:r>
              <a:rPr lang="cs-CZ" dirty="0"/>
              <a:t>&gt;  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6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POZOR!</a:t>
            </a:r>
            <a:br>
              <a:rPr lang="cs-CZ" dirty="0" smtClean="0"/>
            </a:br>
            <a:r>
              <a:rPr lang="cs-CZ" dirty="0" smtClean="0"/>
              <a:t>Otázka je formulována negativně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1. Byl jsem </a:t>
            </a:r>
            <a:r>
              <a:rPr lang="cs-CZ" b="1" dirty="0" smtClean="0">
                <a:solidFill>
                  <a:srgbClr val="92D050"/>
                </a:solidFill>
              </a:rPr>
              <a:t>&lt;raněn</a:t>
            </a:r>
            <a:r>
              <a:rPr lang="cs-CZ" b="1" dirty="0" smtClean="0">
                <a:solidFill>
                  <a:srgbClr val="00B050"/>
                </a:solidFill>
              </a:rPr>
              <a:t>&gt;</a:t>
            </a:r>
            <a:r>
              <a:rPr lang="cs-CZ" dirty="0" smtClean="0">
                <a:solidFill>
                  <a:srgbClr val="00B050"/>
                </a:solidFill>
              </a:rPr>
              <a:t>  do ramene , nepřátelská kulka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2. Zdálo se, že i on je </a:t>
            </a:r>
            <a:r>
              <a:rPr lang="cs-CZ" b="1" dirty="0" smtClean="0">
                <a:solidFill>
                  <a:srgbClr val="00B050"/>
                </a:solidFill>
              </a:rPr>
              <a:t>&lt;šťasten&gt;</a:t>
            </a:r>
            <a:r>
              <a:rPr lang="cs-CZ" dirty="0" smtClean="0">
                <a:solidFill>
                  <a:srgbClr val="00B050"/>
                </a:solidFill>
              </a:rPr>
              <a:t>, že mě vidí.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3. Je </a:t>
            </a:r>
            <a:r>
              <a:rPr lang="cs-CZ" b="1" dirty="0" smtClean="0">
                <a:solidFill>
                  <a:srgbClr val="00B050"/>
                </a:solidFill>
              </a:rPr>
              <a:t>&lt;schopen&gt;</a:t>
            </a:r>
            <a:r>
              <a:rPr lang="cs-CZ" dirty="0" smtClean="0">
                <a:solidFill>
                  <a:srgbClr val="00B050"/>
                </a:solidFill>
              </a:rPr>
              <a:t>  podat svému nejlepšímu příteli nejnovější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4. Když uslyšel naše kroky , ohlédl se a </a:t>
            </a:r>
            <a:r>
              <a:rPr lang="cs-CZ" b="1" dirty="0" smtClean="0">
                <a:solidFill>
                  <a:srgbClr val="00B050"/>
                </a:solidFill>
              </a:rPr>
              <a:t>&lt;pln&gt;</a:t>
            </a:r>
            <a:r>
              <a:rPr lang="cs-CZ" dirty="0" smtClean="0">
                <a:solidFill>
                  <a:srgbClr val="00B050"/>
                </a:solidFill>
              </a:rPr>
              <a:t>  radosti vyskočil.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5. byl jsem nadšením toho člověka neobyčejně </a:t>
            </a:r>
            <a:r>
              <a:rPr lang="cs-CZ" b="1" dirty="0" smtClean="0">
                <a:solidFill>
                  <a:srgbClr val="92D050"/>
                </a:solidFill>
              </a:rPr>
              <a:t>&lt;překvapen&gt;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6. zná podrobně všechny zločiny, které byly </a:t>
            </a:r>
            <a:r>
              <a:rPr lang="cs-CZ" b="1" dirty="0" smtClean="0">
                <a:solidFill>
                  <a:srgbClr val="92D050"/>
                </a:solidFill>
              </a:rPr>
              <a:t>&lt;spáchány&gt;</a:t>
            </a:r>
            <a:r>
              <a:rPr lang="cs-CZ" dirty="0" smtClean="0">
                <a:solidFill>
                  <a:srgbClr val="92D050"/>
                </a:solidFill>
              </a:rPr>
              <a:t>  </a:t>
            </a:r>
            <a:r>
              <a:rPr lang="cs-CZ" dirty="0" smtClean="0">
                <a:solidFill>
                  <a:srgbClr val="00B050"/>
                </a:solidFill>
              </a:rPr>
              <a:t>v tomto století.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7. vstávám pozdě, a tak nebylo pro mne ještě </a:t>
            </a:r>
            <a:r>
              <a:rPr lang="cs-CZ" b="1" dirty="0" smtClean="0">
                <a:solidFill>
                  <a:srgbClr val="92D050"/>
                </a:solidFill>
              </a:rPr>
              <a:t>&lt;prostřeno&gt;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</a:p>
          <a:p>
            <a:r>
              <a:rPr lang="cs-CZ" dirty="0" smtClean="0"/>
              <a:t>8. Jeden článek byl &lt;</a:t>
            </a:r>
            <a:r>
              <a:rPr lang="cs-CZ" b="1" dirty="0" smtClean="0"/>
              <a:t>zaškrtnut</a:t>
            </a:r>
            <a:r>
              <a:rPr lang="cs-CZ" dirty="0" smtClean="0"/>
              <a:t>&gt;  tužkou, samozřejmě, že jsem si ho hned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9. Nepopírám, že je </a:t>
            </a:r>
            <a:r>
              <a:rPr lang="cs-CZ" dirty="0" smtClean="0">
                <a:solidFill>
                  <a:srgbClr val="92D050"/>
                </a:solidFill>
              </a:rPr>
              <a:t>&lt;</a:t>
            </a:r>
            <a:r>
              <a:rPr lang="cs-CZ" b="1" dirty="0" smtClean="0">
                <a:solidFill>
                  <a:srgbClr val="92D050"/>
                </a:solidFill>
              </a:rPr>
              <a:t>napsán</a:t>
            </a:r>
            <a:r>
              <a:rPr lang="cs-CZ" dirty="0" smtClean="0">
                <a:solidFill>
                  <a:srgbClr val="92D050"/>
                </a:solidFill>
              </a:rPr>
              <a:t>&gt;  </a:t>
            </a:r>
            <a:r>
              <a:rPr lang="cs-CZ" dirty="0" smtClean="0">
                <a:solidFill>
                  <a:srgbClr val="00B050"/>
                </a:solidFill>
              </a:rPr>
              <a:t>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5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Desubstantivní</a:t>
            </a:r>
            <a:r>
              <a:rPr lang="cs-CZ" dirty="0" smtClean="0"/>
              <a:t>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seznam, který zahrnuje pouze </a:t>
            </a:r>
            <a:r>
              <a:rPr lang="cs-CZ" dirty="0" err="1"/>
              <a:t>desubstantiva</a:t>
            </a:r>
            <a:r>
              <a:rPr lang="cs-CZ" dirty="0"/>
              <a:t>				</a:t>
            </a:r>
            <a:r>
              <a:rPr lang="cs-CZ" b="1" dirty="0"/>
              <a:t>1 bod</a:t>
            </a:r>
            <a:endParaRPr lang="cs-CZ" dirty="0"/>
          </a:p>
          <a:p>
            <a:pPr lvl="0"/>
            <a:r>
              <a:rPr lang="cs-CZ" i="1" dirty="0"/>
              <a:t>kralovat, panovat, rozhodovat</a:t>
            </a:r>
            <a:endParaRPr lang="cs-CZ" dirty="0"/>
          </a:p>
          <a:p>
            <a:pPr lvl="0"/>
            <a:r>
              <a:rPr lang="cs-CZ" i="1" dirty="0"/>
              <a:t>důvěřovat, úkolovat, nárokovat</a:t>
            </a:r>
            <a:endParaRPr lang="cs-CZ" dirty="0"/>
          </a:p>
          <a:p>
            <a:pPr lvl="0"/>
            <a:r>
              <a:rPr lang="cs-CZ" i="1" dirty="0"/>
              <a:t>chovat, kovat, dolovat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8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Fundující / základové slovo je substantivum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92D050"/>
                </a:solidFill>
              </a:rPr>
              <a:t>kral</a:t>
            </a:r>
            <a:r>
              <a:rPr lang="cs-CZ" i="1" dirty="0" smtClean="0"/>
              <a:t>ovat, </a:t>
            </a:r>
            <a:r>
              <a:rPr lang="cs-CZ" i="1" dirty="0" smtClean="0">
                <a:solidFill>
                  <a:srgbClr val="92D050"/>
                </a:solidFill>
              </a:rPr>
              <a:t>pan</a:t>
            </a:r>
            <a:r>
              <a:rPr lang="cs-CZ" i="1" dirty="0" smtClean="0"/>
              <a:t>ovat, </a:t>
            </a:r>
            <a:r>
              <a:rPr lang="cs-CZ" i="1" strike="sngStrike" dirty="0" smtClean="0"/>
              <a:t>rozhodovat</a:t>
            </a:r>
            <a:endParaRPr lang="cs-CZ" strike="sngStrike" dirty="0" smtClean="0"/>
          </a:p>
          <a:p>
            <a:pPr lvl="0"/>
            <a:r>
              <a:rPr lang="cs-CZ" i="1" u="sng" dirty="0" smtClean="0">
                <a:solidFill>
                  <a:srgbClr val="92D050"/>
                </a:solidFill>
              </a:rPr>
              <a:t>důvěř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úkol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nárok</a:t>
            </a:r>
            <a:r>
              <a:rPr lang="cs-CZ" i="1" u="sng" dirty="0" smtClean="0"/>
              <a:t>ovat</a:t>
            </a:r>
            <a:endParaRPr lang="cs-CZ" u="sng" dirty="0" smtClean="0"/>
          </a:p>
          <a:p>
            <a:pPr lvl="0"/>
            <a:r>
              <a:rPr lang="cs-CZ" i="1" dirty="0" smtClean="0">
                <a:solidFill>
                  <a:srgbClr val="FFC000"/>
                </a:solidFill>
              </a:rPr>
              <a:t>chov</a:t>
            </a:r>
            <a:r>
              <a:rPr lang="cs-CZ" i="1" dirty="0" smtClean="0"/>
              <a:t>at, </a:t>
            </a:r>
            <a:r>
              <a:rPr lang="cs-CZ" i="1" dirty="0" smtClean="0">
                <a:solidFill>
                  <a:srgbClr val="FFC000"/>
                </a:solidFill>
              </a:rPr>
              <a:t>kov</a:t>
            </a:r>
            <a:r>
              <a:rPr lang="cs-CZ" i="1" dirty="0" smtClean="0"/>
              <a:t>at, </a:t>
            </a:r>
            <a:r>
              <a:rPr lang="cs-CZ" i="1" strike="sngStrike" dirty="0" smtClean="0"/>
              <a:t>dolovat</a:t>
            </a:r>
            <a:endParaRPr lang="cs-CZ" strike="sngStrike" dirty="0" smtClean="0"/>
          </a:p>
          <a:p>
            <a:pPr marL="0" indent="0">
              <a:buNone/>
            </a:pPr>
            <a:r>
              <a:rPr lang="cs-CZ" strike="sngStrike" dirty="0" smtClean="0"/>
              <a:t>Věřit / víra / </a:t>
            </a:r>
            <a:r>
              <a:rPr lang="cs-CZ" dirty="0" smtClean="0">
                <a:solidFill>
                  <a:srgbClr val="00B050"/>
                </a:solidFill>
              </a:rPr>
              <a:t>důvěra</a:t>
            </a:r>
          </a:p>
          <a:p>
            <a:pPr marL="0" indent="0">
              <a:buNone/>
            </a:pPr>
            <a:r>
              <a:rPr lang="cs-CZ" strike="sngStrike" dirty="0" smtClean="0"/>
              <a:t>Klát</a:t>
            </a:r>
            <a:r>
              <a:rPr lang="cs-CZ" dirty="0" smtClean="0"/>
              <a:t> / </a:t>
            </a:r>
            <a:r>
              <a:rPr lang="cs-CZ" dirty="0" smtClean="0">
                <a:solidFill>
                  <a:srgbClr val="00B050"/>
                </a:solidFill>
              </a:rPr>
              <a:t>úkol</a:t>
            </a:r>
          </a:p>
          <a:p>
            <a:pPr marL="0" indent="0">
              <a:buNone/>
            </a:pPr>
            <a:r>
              <a:rPr lang="cs-CZ" strike="sngStrike" dirty="0" smtClean="0"/>
              <a:t>Říci</a:t>
            </a:r>
            <a:r>
              <a:rPr lang="cs-CZ" dirty="0" smtClean="0"/>
              <a:t> /</a:t>
            </a:r>
            <a:r>
              <a:rPr lang="cs-CZ" dirty="0" smtClean="0">
                <a:solidFill>
                  <a:srgbClr val="00B050"/>
                </a:solidFill>
              </a:rPr>
              <a:t>nárok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záporový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b="1" dirty="0"/>
              <a:t>genitiv záporový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nedostatek  &lt;masa&gt;, málo &lt;studentů&gt;, žádná &lt;východiska&gt;</a:t>
            </a:r>
            <a:endParaRPr lang="cs-CZ" dirty="0"/>
          </a:p>
          <a:p>
            <a:pPr lvl="0"/>
            <a:r>
              <a:rPr lang="cs-CZ" i="1" dirty="0"/>
              <a:t>nemám &lt;peněz&gt;,  nedostávalo se mu &lt;slov&gt;, nezamhouřil jsem &lt;oka&gt;</a:t>
            </a:r>
            <a:endParaRPr lang="cs-CZ" dirty="0"/>
          </a:p>
          <a:p>
            <a:pPr lvl="0"/>
            <a:r>
              <a:rPr lang="cs-CZ" i="1" dirty="0"/>
              <a:t>nečestných  &lt;lidí&gt;,  nesnadných &lt;prací&gt;, neúplných &lt;souborů&gt;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22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i="1" dirty="0" smtClean="0"/>
              <a:t>Záporový genitiv</a:t>
            </a:r>
            <a:r>
              <a:rPr lang="cs-CZ" sz="2400" dirty="0" smtClean="0"/>
              <a:t> je přidělován, jestliže </a:t>
            </a:r>
            <a:r>
              <a:rPr lang="cs-CZ" sz="2400" b="1" dirty="0" smtClean="0">
                <a:solidFill>
                  <a:srgbClr val="00B050"/>
                </a:solidFill>
              </a:rPr>
              <a:t>sloveso nese negaci</a:t>
            </a:r>
            <a:r>
              <a:rPr lang="cs-CZ" sz="2400" dirty="0" smtClean="0"/>
              <a:t>, a to </a:t>
            </a:r>
            <a:r>
              <a:rPr lang="cs-CZ" sz="2400" b="1" dirty="0" smtClean="0">
                <a:solidFill>
                  <a:srgbClr val="00B050"/>
                </a:solidFill>
              </a:rPr>
              <a:t>jménu v pozici přímého objektu tranzitivních sloves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/>
              <a:t>nedostatek  &lt;masa&gt;, málo &lt;studentů&gt;, žádná &lt;východiska&gt;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nemám &lt;peněz&gt;,  nedostávalo se mu &lt;slov&gt;, nezamhouřil jsem &lt;oka&gt;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nečestných  &lt;lidí&gt;,  nesnadných &lt;prací&gt;, neúplných &lt;souborů&gt;</a:t>
            </a:r>
            <a:endParaRPr lang="cs-CZ" strike="sngStrike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7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 deverbativ od </a:t>
            </a:r>
            <a:r>
              <a:rPr lang="cs-CZ" b="1" dirty="0"/>
              <a:t>kmene</a:t>
            </a:r>
            <a:r>
              <a:rPr lang="cs-CZ" dirty="0"/>
              <a:t> vyznač </a:t>
            </a:r>
            <a:r>
              <a:rPr lang="cs-CZ" b="1" dirty="0"/>
              <a:t>kmenotvornou příponu	</a:t>
            </a:r>
            <a:r>
              <a:rPr lang="cs-CZ" dirty="0"/>
              <a:t>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i="1" dirty="0"/>
              <a:t>obyvatel</a:t>
            </a:r>
            <a:r>
              <a:rPr lang="cs-CZ" dirty="0"/>
              <a:t>: </a:t>
            </a:r>
            <a:r>
              <a:rPr lang="cs-CZ" i="1" dirty="0"/>
              <a:t> 		</a:t>
            </a:r>
            <a:endParaRPr lang="cs-CZ" i="1" dirty="0" smtClean="0"/>
          </a:p>
          <a:p>
            <a:r>
              <a:rPr lang="cs-CZ" i="1" dirty="0" smtClean="0"/>
              <a:t>datel</a:t>
            </a:r>
            <a:r>
              <a:rPr lang="cs-CZ" dirty="0"/>
              <a:t>:		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křtitel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r>
              <a:rPr lang="cs-CZ" i="1" dirty="0" smtClean="0"/>
              <a:t>ukazatel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Kmenotvorná přípona (musí existovat základové sloveso)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obyv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smtClean="0"/>
              <a:t> </a:t>
            </a:r>
            <a:r>
              <a:rPr lang="cs-CZ" i="1" dirty="0" err="1" smtClean="0"/>
              <a:t>obýv</a:t>
            </a:r>
            <a:r>
              <a:rPr lang="cs-CZ" i="1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		</a:t>
            </a:r>
          </a:p>
          <a:p>
            <a:r>
              <a:rPr lang="cs-CZ" i="1" strike="sngStrike" dirty="0" smtClean="0"/>
              <a:t>datel</a:t>
            </a:r>
            <a:r>
              <a:rPr lang="cs-CZ" strike="sngStrike" dirty="0" smtClean="0"/>
              <a:t>:</a:t>
            </a:r>
            <a:r>
              <a:rPr lang="cs-CZ" dirty="0" smtClean="0"/>
              <a:t>		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křt</a:t>
            </a:r>
            <a:r>
              <a:rPr lang="cs-CZ" i="1" u="sng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tel</a:t>
            </a:r>
            <a:r>
              <a:rPr lang="cs-CZ" dirty="0" smtClean="0"/>
              <a:t>:</a:t>
            </a:r>
            <a:r>
              <a:rPr lang="cs-CZ" i="1" dirty="0" smtClean="0"/>
              <a:t>	</a:t>
            </a:r>
            <a:r>
              <a:rPr lang="cs-CZ" i="1" dirty="0" err="1" smtClean="0"/>
              <a:t>křt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í</a:t>
            </a:r>
            <a:r>
              <a:rPr lang="cs-CZ" i="1" dirty="0" smtClean="0"/>
              <a:t>-t	</a:t>
            </a:r>
          </a:p>
          <a:p>
            <a:r>
              <a:rPr lang="cs-CZ" i="1" dirty="0" smtClean="0"/>
              <a:t>ukaz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err="1" smtClean="0"/>
              <a:t>ukáza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– kořene – slovesného tvaru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Deverbativa tvořená od slovesného </a:t>
            </a:r>
            <a:r>
              <a:rPr lang="cs-CZ" b="1" dirty="0">
                <a:solidFill>
                  <a:srgbClr val="FF0000"/>
                </a:solidFill>
              </a:rPr>
              <a:t>kmene </a:t>
            </a:r>
            <a:r>
              <a:rPr lang="cs-CZ" dirty="0"/>
              <a:t>jsou (zatrhni pouze případy, kdy požadavku zadání vyhovují všechny příklady):	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/>
              <a:t>pekař, studnař, mluvčí, soudce, trestanec</a:t>
            </a:r>
            <a:endParaRPr lang="cs-CZ" dirty="0"/>
          </a:p>
          <a:p>
            <a:pPr lvl="0"/>
            <a:r>
              <a:rPr lang="cs-CZ" i="1" dirty="0"/>
              <a:t>znalec, výpravčí, měřič, lovec, zástupce</a:t>
            </a:r>
            <a:endParaRPr lang="cs-CZ" dirty="0"/>
          </a:p>
          <a:p>
            <a:pPr lvl="0"/>
            <a:r>
              <a:rPr lang="cs-CZ" i="1" dirty="0"/>
              <a:t>stavitel, rozpouštědlo, vypravěč, žehlička, tlumítko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Která/které z navržených segmentací je/jsou přípustná/é	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dirty="0"/>
              <a:t>ex-prezident-</a:t>
            </a:r>
            <a:r>
              <a:rPr lang="cs-CZ" dirty="0" err="1"/>
              <a:t>em</a:t>
            </a:r>
            <a:endParaRPr lang="cs-CZ" dirty="0"/>
          </a:p>
          <a:p>
            <a:pPr lvl="0"/>
            <a:r>
              <a:rPr lang="cs-CZ" dirty="0"/>
              <a:t>ex-archa</a:t>
            </a:r>
          </a:p>
          <a:p>
            <a:pPr lvl="0"/>
            <a:r>
              <a:rPr lang="cs-CZ" dirty="0"/>
              <a:t>ex-</a:t>
            </a:r>
            <a:r>
              <a:rPr lang="cs-CZ" dirty="0" err="1"/>
              <a:t>nou</a:t>
            </a:r>
            <a:r>
              <a:rPr lang="cs-CZ" dirty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ex-prezident-</a:t>
            </a:r>
            <a:r>
              <a:rPr lang="cs-CZ" u="sng" dirty="0" err="1" smtClean="0">
                <a:solidFill>
                  <a:srgbClr val="00B050"/>
                </a:solidFill>
              </a:rPr>
              <a:t>em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ex-archa</a:t>
            </a:r>
            <a:r>
              <a:rPr lang="cs-CZ" dirty="0" smtClean="0"/>
              <a:t> (z </a:t>
            </a:r>
            <a:r>
              <a:rPr lang="cs-CZ" dirty="0" err="1" smtClean="0"/>
              <a:t>řec</a:t>
            </a:r>
            <a:r>
              <a:rPr lang="cs-CZ" dirty="0" smtClean="0"/>
              <a:t>. ex-</a:t>
            </a:r>
            <a:r>
              <a:rPr lang="cs-CZ" dirty="0" err="1" smtClean="0"/>
              <a:t>archein</a:t>
            </a:r>
            <a:r>
              <a:rPr lang="cs-CZ" dirty="0" smtClean="0"/>
              <a:t> – ujmout se vlády)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</a:t>
            </a:r>
            <a:r>
              <a:rPr lang="cs-CZ" u="sng" dirty="0" err="1" smtClean="0">
                <a:solidFill>
                  <a:srgbClr val="00B050"/>
                </a:solidFill>
              </a:rPr>
              <a:t>nou</a:t>
            </a:r>
            <a:r>
              <a:rPr lang="cs-CZ" u="sng" dirty="0" smtClean="0">
                <a:solidFill>
                  <a:srgbClr val="00B050"/>
                </a:solidFill>
              </a:rPr>
              <a:t>-t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8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http://www.slovnikafixu.cz/heslar/ex-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Stavba: </a:t>
            </a:r>
            <a:r>
              <a:rPr lang="cs-CZ" i="1" dirty="0"/>
              <a:t>ex-</a:t>
            </a:r>
            <a:r>
              <a:rPr lang="cs-CZ" dirty="0"/>
              <a:t>, ve slovech románského původu také </a:t>
            </a:r>
            <a:r>
              <a:rPr lang="cs-CZ" i="1" dirty="0"/>
              <a:t>e-</a:t>
            </a:r>
            <a:r>
              <a:rPr lang="cs-CZ" dirty="0"/>
              <a:t> (</a:t>
            </a:r>
            <a:r>
              <a:rPr lang="cs-CZ" i="1" dirty="0"/>
              <a:t>epilace, evoluce</a:t>
            </a:r>
            <a:r>
              <a:rPr lang="cs-CZ" dirty="0"/>
              <a:t>), ve slovech řeckého původu také </a:t>
            </a:r>
            <a:r>
              <a:rPr lang="cs-CZ" i="1" dirty="0" err="1"/>
              <a:t>ek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i="1" dirty="0"/>
              <a:t>ekliptika</a:t>
            </a:r>
            <a:r>
              <a:rPr lang="cs-CZ" dirty="0"/>
              <a:t>).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Stavební prvek klasických a neoklasických slov přejímaných během staletí, který původně vyjadřoval významy </a:t>
            </a:r>
            <a:r>
              <a:rPr lang="cs-CZ" b="1" dirty="0">
                <a:solidFill>
                  <a:srgbClr val="00B050"/>
                </a:solidFill>
              </a:rPr>
              <a:t>(1) ,z něčeho ven‘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extrakce </a:t>
            </a:r>
            <a:r>
              <a:rPr lang="cs-CZ" dirty="0"/>
              <a:t>,vytažení‘), </a:t>
            </a:r>
            <a:r>
              <a:rPr lang="cs-CZ" b="1" dirty="0"/>
              <a:t>(2) ,nahoru‘/vznik</a:t>
            </a:r>
            <a:r>
              <a:rPr lang="cs-CZ" dirty="0"/>
              <a:t> (</a:t>
            </a:r>
            <a:r>
              <a:rPr lang="cs-CZ" i="1" dirty="0"/>
              <a:t>erekce </a:t>
            </a:r>
            <a:r>
              <a:rPr lang="cs-CZ" dirty="0"/>
              <a:t>,vztyčení‘), </a:t>
            </a:r>
            <a:r>
              <a:rPr lang="cs-CZ" b="1" dirty="0"/>
              <a:t>(3)</a:t>
            </a:r>
            <a:r>
              <a:rPr lang="cs-CZ" dirty="0"/>
              <a:t> </a:t>
            </a:r>
            <a:r>
              <a:rPr lang="cs-CZ" b="1" dirty="0"/>
              <a:t>intenzifikace děje</a:t>
            </a:r>
            <a:r>
              <a:rPr lang="cs-CZ" dirty="0"/>
              <a:t> (</a:t>
            </a:r>
            <a:r>
              <a:rPr lang="cs-CZ" i="1" dirty="0"/>
              <a:t>exacerbace </a:t>
            </a:r>
            <a:r>
              <a:rPr lang="cs-CZ" dirty="0"/>
              <a:t>,nové zhoršení‘). Tyto významy jsou mnohdy málo zřetelné až </a:t>
            </a:r>
            <a:r>
              <a:rPr lang="cs-CZ" b="1" dirty="0">
                <a:solidFill>
                  <a:srgbClr val="00B050"/>
                </a:solidFill>
              </a:rPr>
              <a:t>(4)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nezřetelné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examinátor, existence</a:t>
            </a:r>
            <a:r>
              <a:rPr lang="cs-CZ" dirty="0"/>
              <a:t>)</a:t>
            </a:r>
            <a:r>
              <a:rPr lang="cs-CZ" i="1" dirty="0"/>
              <a:t>.</a:t>
            </a:r>
            <a:r>
              <a:rPr lang="cs-CZ" dirty="0"/>
              <a:t> Nejčastěji odpovídá českým prefixům </a:t>
            </a:r>
            <a:r>
              <a:rPr lang="cs-CZ" i="1" dirty="0"/>
              <a:t>vy-/</a:t>
            </a:r>
            <a:r>
              <a:rPr lang="cs-CZ" i="1" dirty="0" err="1"/>
              <a:t>vý</a:t>
            </a:r>
            <a:r>
              <a:rPr lang="cs-CZ" i="1" dirty="0"/>
              <a:t>-</a:t>
            </a:r>
            <a:r>
              <a:rPr lang="cs-CZ" dirty="0"/>
              <a:t>, </a:t>
            </a:r>
            <a:r>
              <a:rPr lang="cs-CZ" i="1" dirty="0">
                <a:solidFill>
                  <a:srgbClr val="00B050"/>
                </a:solidFill>
              </a:rPr>
              <a:t>(v)z-</a:t>
            </a:r>
            <a:r>
              <a:rPr lang="cs-CZ" dirty="0"/>
              <a:t>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Nověji, pod vlivem angličtiny a jen prefixem v podobě </a:t>
            </a:r>
            <a:r>
              <a:rPr lang="cs-CZ" i="1" dirty="0"/>
              <a:t>ex-</a:t>
            </a:r>
            <a:r>
              <a:rPr lang="cs-CZ" dirty="0"/>
              <a:t>, se přejímají a tvoří </a:t>
            </a:r>
            <a:r>
              <a:rPr lang="cs-CZ" b="1" dirty="0">
                <a:solidFill>
                  <a:srgbClr val="00B050"/>
                </a:solidFill>
              </a:rPr>
              <a:t>(5) pojmenování osob podle minulého stavu</a:t>
            </a:r>
            <a:r>
              <a:rPr lang="cs-CZ" dirty="0"/>
              <a:t>, ať v nějaké (většinou politické) funkci (nejspíš přejatá substantiva </a:t>
            </a:r>
            <a:r>
              <a:rPr lang="cs-CZ" i="1" dirty="0"/>
              <a:t>exprezident, exministr, extrenér</a:t>
            </a:r>
            <a:r>
              <a:rPr lang="cs-CZ" dirty="0"/>
              <a:t>) nebo ve vztahu (v češtině vytvořená substantiva </a:t>
            </a:r>
            <a:r>
              <a:rPr lang="cs-CZ" i="1" dirty="0"/>
              <a:t>exmanžel, </a:t>
            </a:r>
            <a:r>
              <a:rPr lang="cs-CZ" i="1" dirty="0" err="1"/>
              <a:t>exmilenka</a:t>
            </a:r>
            <a:r>
              <a:rPr lang="cs-CZ" dirty="0"/>
              <a:t>). V mluvě lze zaznamenat i </a:t>
            </a:r>
            <a:r>
              <a:rPr lang="cs-CZ" i="1" dirty="0"/>
              <a:t>(můj) ex</a:t>
            </a:r>
            <a:r>
              <a:rPr lang="cs-CZ" dirty="0"/>
              <a:t> jako samostatné slovo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4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(</a:t>
            </a:r>
            <a:r>
              <a:rPr lang="cs-CZ" dirty="0" smtClean="0">
                <a:solidFill>
                  <a:srgbClr val="00B050"/>
                </a:solidFill>
              </a:rPr>
              <a:t>kmenotvorná </a:t>
            </a:r>
            <a:r>
              <a:rPr lang="cs-CZ" dirty="0" err="1" smtClean="0">
                <a:solidFill>
                  <a:srgbClr val="00B050"/>
                </a:solidFill>
              </a:rPr>
              <a:t>přípona</a:t>
            </a:r>
            <a:r>
              <a:rPr lang="cs-CZ" dirty="0" err="1" smtClean="0"/>
              <a:t>+sufix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err="1" smtClean="0"/>
              <a:t>pek-ař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studn-ař</a:t>
            </a:r>
            <a:r>
              <a:rPr lang="cs-CZ" i="1" dirty="0" smtClean="0"/>
              <a:t>, </a:t>
            </a:r>
            <a:r>
              <a:rPr lang="cs-CZ" i="1" strike="sngStrike" dirty="0" smtClean="0"/>
              <a:t>mluv-čí</a:t>
            </a:r>
            <a:r>
              <a:rPr lang="cs-CZ" i="1" dirty="0" smtClean="0"/>
              <a:t>, </a:t>
            </a:r>
            <a:r>
              <a:rPr lang="cs-CZ" i="1" strike="sngStrike" dirty="0" smtClean="0"/>
              <a:t>soud-</a:t>
            </a:r>
            <a:r>
              <a:rPr lang="cs-CZ" i="1" strike="sngStrike" dirty="0" err="1" smtClean="0"/>
              <a:t>ce</a:t>
            </a:r>
            <a:r>
              <a:rPr lang="cs-CZ" i="1" dirty="0" smtClean="0"/>
              <a:t>, trest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n</a:t>
            </a:r>
            <a:r>
              <a:rPr lang="cs-CZ" i="1" dirty="0" smtClean="0"/>
              <a:t>ec</a:t>
            </a:r>
            <a:endParaRPr lang="cs-CZ" dirty="0" smtClean="0"/>
          </a:p>
          <a:p>
            <a:pPr lvl="0"/>
            <a:r>
              <a:rPr lang="cs-CZ" i="1" dirty="0" smtClean="0"/>
              <a:t>zn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l</a:t>
            </a:r>
            <a:r>
              <a:rPr lang="cs-CZ" i="1" dirty="0" smtClean="0"/>
              <a:t>ec, </a:t>
            </a:r>
            <a:r>
              <a:rPr lang="cs-CZ" i="1" strike="sngStrike" dirty="0" smtClean="0"/>
              <a:t>výprav-čí</a:t>
            </a:r>
            <a:r>
              <a:rPr lang="cs-CZ" i="1" dirty="0" smtClean="0"/>
              <a:t>, měř</a:t>
            </a:r>
            <a:r>
              <a:rPr lang="cs-CZ" i="1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č, </a:t>
            </a:r>
            <a:r>
              <a:rPr lang="cs-CZ" i="1" strike="sngStrike" dirty="0" smtClean="0"/>
              <a:t>lov-</a:t>
            </a:r>
            <a:r>
              <a:rPr lang="cs-CZ" i="1" strike="sngStrike" dirty="0" err="1" smtClean="0"/>
              <a:t>ec</a:t>
            </a:r>
            <a:r>
              <a:rPr lang="cs-CZ" i="1" dirty="0" smtClean="0"/>
              <a:t>, </a:t>
            </a:r>
            <a:r>
              <a:rPr lang="cs-CZ" i="1" strike="sngStrike" dirty="0" smtClean="0"/>
              <a:t>zástup-</a:t>
            </a:r>
            <a:r>
              <a:rPr lang="cs-CZ" i="1" strike="sngStrike" dirty="0" err="1" smtClean="0"/>
              <a:t>ce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stav-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smtClean="0"/>
              <a:t>tel, </a:t>
            </a:r>
            <a:r>
              <a:rPr lang="cs-CZ" i="1" u="sng" dirty="0" err="1" smtClean="0"/>
              <a:t>rozpoušt</a:t>
            </a:r>
            <a:r>
              <a:rPr lang="cs-CZ" i="1" u="sng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err="1" smtClean="0"/>
              <a:t>dlo</a:t>
            </a:r>
            <a:r>
              <a:rPr lang="cs-CZ" i="1" u="sng" dirty="0" smtClean="0"/>
              <a:t>, vyprav-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smtClean="0"/>
              <a:t>č, žehl-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err="1" smtClean="0"/>
              <a:t>čka</a:t>
            </a:r>
            <a:r>
              <a:rPr lang="cs-CZ" i="1" u="sng" dirty="0" smtClean="0"/>
              <a:t>, tlum-</a:t>
            </a:r>
            <a:r>
              <a:rPr lang="cs-CZ" i="1" u="sng" dirty="0" smtClean="0">
                <a:solidFill>
                  <a:srgbClr val="00B050"/>
                </a:solidFill>
              </a:rPr>
              <a:t>í-</a:t>
            </a:r>
            <a:r>
              <a:rPr lang="cs-CZ" i="1" u="sng" dirty="0" err="1" smtClean="0"/>
              <a:t>tko</a:t>
            </a:r>
            <a:endParaRPr lang="cs-CZ" u="sng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7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Dějová jména na </a:t>
            </a:r>
            <a:r>
              <a:rPr lang="cs-CZ" i="1" dirty="0" smtClean="0"/>
              <a:t>–ní/-</a:t>
            </a:r>
            <a:r>
              <a:rPr lang="cs-CZ" i="1" dirty="0" err="1" smtClean="0"/>
              <a:t>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 jsou možná zakončení dějových jmen? (zatrhni pouze případy, kdy požadavku zadání vyhovují všechny příklady): (Uveď příklady</a:t>
            </a:r>
            <a:r>
              <a:rPr lang="cs-CZ" dirty="0" smtClean="0"/>
              <a:t>.)    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 err="1"/>
              <a:t>utí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ení</a:t>
            </a:r>
            <a:r>
              <a:rPr lang="cs-CZ" i="1" dirty="0"/>
              <a:t>	</a:t>
            </a:r>
            <a:r>
              <a:rPr lang="cs-CZ" dirty="0"/>
              <a:t>	např.:</a:t>
            </a:r>
          </a:p>
          <a:p>
            <a:pPr lvl="0"/>
            <a:r>
              <a:rPr lang="cs-CZ" i="1" dirty="0" err="1"/>
              <a:t>átí</a:t>
            </a:r>
            <a:r>
              <a:rPr lang="cs-CZ" i="1" dirty="0"/>
              <a:t>, </a:t>
            </a:r>
            <a:r>
              <a:rPr lang="cs-CZ" i="1" dirty="0" err="1"/>
              <a:t>ění</a:t>
            </a:r>
            <a:r>
              <a:rPr lang="cs-CZ" i="1" dirty="0"/>
              <a:t>, </a:t>
            </a:r>
            <a:r>
              <a:rPr lang="cs-CZ" i="1" dirty="0" err="1"/>
              <a:t>oní</a:t>
            </a:r>
            <a:r>
              <a:rPr lang="cs-CZ" dirty="0"/>
              <a:t> 		např.:</a:t>
            </a:r>
          </a:p>
          <a:p>
            <a:pPr lvl="0"/>
            <a:r>
              <a:rPr lang="cs-CZ" i="1" dirty="0" err="1"/>
              <a:t>ání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ítí</a:t>
            </a:r>
            <a:r>
              <a:rPr lang="cs-CZ" dirty="0"/>
              <a:t> 		např.: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4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</a:t>
            </a:r>
            <a:br>
              <a:rPr lang="cs-CZ" dirty="0" smtClean="0"/>
            </a:br>
            <a:r>
              <a:rPr lang="cs-CZ" dirty="0" smtClean="0"/>
              <a:t>předchází 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>
                <a:solidFill>
                  <a:srgbClr val="00B050"/>
                </a:solidFill>
              </a:rPr>
              <a:t>u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FFC000"/>
                </a:solidFill>
              </a:rPr>
              <a:t>y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00B050"/>
                </a:solidFill>
              </a:rPr>
              <a:t>e</a:t>
            </a:r>
            <a:r>
              <a:rPr lang="cs-CZ" i="1" u="sng" dirty="0" err="1" smtClean="0"/>
              <a:t>ní</a:t>
            </a:r>
            <a:r>
              <a:rPr lang="cs-CZ" i="1" u="sng" dirty="0" smtClean="0"/>
              <a:t>	</a:t>
            </a:r>
            <a:r>
              <a:rPr lang="cs-CZ" u="sng" dirty="0" smtClean="0"/>
              <a:t>	např.: van</a:t>
            </a:r>
            <a:r>
              <a:rPr lang="cs-CZ" u="sng" dirty="0" smtClean="0">
                <a:solidFill>
                  <a:srgbClr val="00B050"/>
                </a:solidFill>
              </a:rPr>
              <a:t>u-</a:t>
            </a:r>
            <a:r>
              <a:rPr lang="cs-CZ" u="sng" dirty="0" err="1" smtClean="0"/>
              <a:t>tí</a:t>
            </a:r>
            <a:r>
              <a:rPr lang="cs-CZ" u="sng" dirty="0" smtClean="0"/>
              <a:t>, m</a:t>
            </a:r>
            <a:r>
              <a:rPr lang="cs-CZ" u="sng" dirty="0" smtClean="0">
                <a:solidFill>
                  <a:srgbClr val="FFC000"/>
                </a:solidFill>
              </a:rPr>
              <a:t>y</a:t>
            </a:r>
            <a:r>
              <a:rPr lang="cs-CZ" u="sng" dirty="0" smtClean="0"/>
              <a:t>-</a:t>
            </a:r>
            <a:r>
              <a:rPr lang="cs-CZ" u="sng" dirty="0" err="1" smtClean="0"/>
              <a:t>tí</a:t>
            </a:r>
            <a:r>
              <a:rPr lang="cs-CZ" u="sng" dirty="0" smtClean="0"/>
              <a:t>, vř</a:t>
            </a:r>
            <a:r>
              <a:rPr lang="cs-CZ" u="sng" dirty="0" smtClean="0">
                <a:solidFill>
                  <a:srgbClr val="00B050"/>
                </a:solidFill>
              </a:rPr>
              <a:t>e</a:t>
            </a:r>
            <a:r>
              <a:rPr lang="cs-CZ" u="sng" dirty="0" smtClean="0"/>
              <a:t>-ní</a:t>
            </a:r>
          </a:p>
          <a:p>
            <a:pPr lvl="0"/>
            <a:r>
              <a:rPr lang="cs-CZ" i="1" dirty="0" err="1" smtClean="0">
                <a:solidFill>
                  <a:srgbClr val="FFC000"/>
                </a:solidFill>
              </a:rPr>
              <a:t>á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ě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oní</a:t>
            </a:r>
            <a:r>
              <a:rPr lang="cs-CZ" dirty="0" smtClean="0"/>
              <a:t> 		např.: </a:t>
            </a:r>
            <a:r>
              <a:rPr lang="cs-CZ" dirty="0" err="1" smtClean="0"/>
              <a:t>ods</a:t>
            </a:r>
            <a:r>
              <a:rPr lang="cs-CZ" dirty="0" err="1" smtClean="0">
                <a:solidFill>
                  <a:srgbClr val="FFC000"/>
                </a:solidFill>
              </a:rPr>
              <a:t>á</a:t>
            </a:r>
            <a:r>
              <a:rPr lang="cs-CZ" dirty="0" err="1" smtClean="0"/>
              <a:t>-tí</a:t>
            </a:r>
            <a:r>
              <a:rPr lang="cs-CZ" dirty="0" smtClean="0"/>
              <a:t>, stav</a:t>
            </a:r>
            <a:r>
              <a:rPr lang="cs-CZ" dirty="0" smtClean="0">
                <a:solidFill>
                  <a:srgbClr val="00B050"/>
                </a:solidFill>
              </a:rPr>
              <a:t>ě</a:t>
            </a:r>
            <a:r>
              <a:rPr lang="cs-CZ" dirty="0" smtClean="0"/>
              <a:t>-ní,</a:t>
            </a:r>
            <a:r>
              <a:rPr lang="cs-CZ" strike="sngStrike" dirty="0" smtClean="0"/>
              <a:t> Horehroní</a:t>
            </a:r>
          </a:p>
          <a:p>
            <a:pPr lvl="0"/>
            <a:r>
              <a:rPr lang="cs-CZ" i="1" dirty="0" err="1" smtClean="0">
                <a:solidFill>
                  <a:srgbClr val="00B050"/>
                </a:solidFill>
              </a:rPr>
              <a:t>á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FFC000"/>
                </a:solidFill>
              </a:rPr>
              <a:t>y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ítí</a:t>
            </a:r>
            <a:r>
              <a:rPr lang="cs-CZ" dirty="0" smtClean="0"/>
              <a:t> 		např.: </a:t>
            </a:r>
            <a:r>
              <a:rPr lang="cs-CZ" dirty="0" err="1" smtClean="0"/>
              <a:t>nakupov</a:t>
            </a:r>
            <a:r>
              <a:rPr lang="cs-CZ" dirty="0" err="1" smtClean="0">
                <a:solidFill>
                  <a:srgbClr val="00B050"/>
                </a:solidFill>
              </a:rPr>
              <a:t>á</a:t>
            </a:r>
            <a:r>
              <a:rPr lang="cs-CZ" dirty="0" err="1" smtClean="0"/>
              <a:t>-ní</a:t>
            </a:r>
            <a:r>
              <a:rPr lang="cs-CZ" dirty="0" smtClean="0"/>
              <a:t>, m</a:t>
            </a:r>
            <a:r>
              <a:rPr lang="cs-CZ" dirty="0" smtClean="0">
                <a:solidFill>
                  <a:srgbClr val="FFC000"/>
                </a:solidFill>
              </a:rPr>
              <a:t>y</a:t>
            </a:r>
            <a:r>
              <a:rPr lang="cs-CZ" dirty="0" smtClean="0"/>
              <a:t>-</a:t>
            </a:r>
            <a:r>
              <a:rPr lang="cs-CZ" dirty="0" err="1" smtClean="0"/>
              <a:t>tí</a:t>
            </a:r>
            <a:r>
              <a:rPr lang="cs-CZ" dirty="0" smtClean="0"/>
              <a:t>, (</a:t>
            </a:r>
            <a:r>
              <a:rPr lang="cs-CZ" strike="sngStrike" dirty="0" smtClean="0"/>
              <a:t>kvítí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5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Lexikalizovaná deminutiva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dirty="0" smtClean="0"/>
              <a:t>lexikalizovaná deminutiva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řádek</a:t>
            </a:r>
            <a:r>
              <a:rPr lang="cs-CZ" i="1" dirty="0"/>
              <a:t>&gt; brambor, jídelní &lt;</a:t>
            </a:r>
            <a:r>
              <a:rPr lang="cs-CZ" b="1" i="1" dirty="0"/>
              <a:t>lístek</a:t>
            </a:r>
            <a:r>
              <a:rPr lang="cs-CZ" i="1" dirty="0"/>
              <a:t>&gt;, novinový &lt;</a:t>
            </a:r>
            <a:r>
              <a:rPr lang="cs-CZ" b="1" i="1" dirty="0"/>
              <a:t>sloupek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soudek</a:t>
            </a:r>
            <a:r>
              <a:rPr lang="cs-CZ" i="1" dirty="0"/>
              <a:t>&gt; střelného prachu, &lt;</a:t>
            </a:r>
            <a:r>
              <a:rPr lang="cs-CZ" b="1" i="1" dirty="0"/>
              <a:t>papoušek</a:t>
            </a:r>
            <a:r>
              <a:rPr lang="cs-CZ" i="1" dirty="0"/>
              <a:t>&gt; na motocyklu, &lt;</a:t>
            </a:r>
            <a:r>
              <a:rPr lang="cs-CZ" b="1" i="1" dirty="0"/>
              <a:t>krteček</a:t>
            </a:r>
            <a:r>
              <a:rPr lang="cs-CZ" i="1" dirty="0"/>
              <a:t>&gt; a &lt;</a:t>
            </a:r>
            <a:r>
              <a:rPr lang="cs-CZ" b="1" i="1" dirty="0"/>
              <a:t>kalhotky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prasečí &lt;</a:t>
            </a:r>
            <a:r>
              <a:rPr lang="cs-CZ" b="1" i="1" dirty="0"/>
              <a:t>ocásek</a:t>
            </a:r>
            <a:r>
              <a:rPr lang="cs-CZ" i="1" dirty="0"/>
              <a:t>&gt;, dětský &lt;</a:t>
            </a:r>
            <a:r>
              <a:rPr lang="cs-CZ" b="1" i="1" dirty="0"/>
              <a:t>pokojíček</a:t>
            </a:r>
            <a:r>
              <a:rPr lang="cs-CZ" i="1" dirty="0"/>
              <a:t>&gt;, vaječný &lt;</a:t>
            </a:r>
            <a:r>
              <a:rPr lang="cs-CZ" b="1" i="1" dirty="0"/>
              <a:t>bílek</a:t>
            </a:r>
            <a:r>
              <a:rPr lang="cs-CZ" i="1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0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LD mají k-</a:t>
            </a:r>
            <a:r>
              <a:rPr lang="cs-CZ" sz="2000" dirty="0" err="1" smtClean="0"/>
              <a:t>ový</a:t>
            </a:r>
            <a:r>
              <a:rPr lang="cs-CZ" sz="2000" dirty="0" smtClean="0"/>
              <a:t> sufix, který by bylo možné vyložit </a:t>
            </a:r>
            <a:r>
              <a:rPr lang="cs-CZ" sz="2000" dirty="0" err="1" smtClean="0"/>
              <a:t>deminutivně</a:t>
            </a:r>
            <a:r>
              <a:rPr lang="cs-CZ" sz="2000" dirty="0" smtClean="0"/>
              <a:t>, ale nejde o slovotvorný význam zdrobnění, ale o to, že se pomocí formy deminutiva vyjadřuje nějaký specifikovaný lexikální význam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řád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 </a:t>
            </a:r>
            <a:r>
              <a:rPr lang="cs-CZ" i="1" dirty="0" smtClean="0"/>
              <a:t>brambor, jídelní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líst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&gt;, </a:t>
            </a:r>
            <a:r>
              <a:rPr lang="cs-CZ" i="1" dirty="0" smtClean="0"/>
              <a:t>novinový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slou</a:t>
            </a:r>
            <a:r>
              <a:rPr lang="cs-CZ" b="1" i="1" dirty="0" smtClean="0">
                <a:solidFill>
                  <a:srgbClr val="00B050"/>
                </a:solidFill>
              </a:rPr>
              <a:t>pek</a:t>
            </a:r>
            <a:r>
              <a:rPr lang="cs-CZ" i="1" dirty="0" smtClean="0">
                <a:solidFill>
                  <a:srgbClr val="00B050"/>
                </a:solidFill>
              </a:rPr>
              <a:t>&gt;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b="1" i="1" strike="sngStrike" dirty="0" smtClean="0"/>
              <a:t>&lt;soudek&gt; </a:t>
            </a:r>
            <a:r>
              <a:rPr lang="cs-CZ" i="1" dirty="0" smtClean="0"/>
              <a:t>střelného prachu,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papoušek</a:t>
            </a:r>
            <a:r>
              <a:rPr lang="cs-CZ" i="1" dirty="0" smtClean="0">
                <a:solidFill>
                  <a:srgbClr val="FFC000"/>
                </a:solidFill>
              </a:rPr>
              <a:t>&gt; </a:t>
            </a:r>
            <a:r>
              <a:rPr lang="cs-CZ" i="1" dirty="0" smtClean="0"/>
              <a:t>na motocyklu,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krteček</a:t>
            </a:r>
            <a:r>
              <a:rPr lang="cs-CZ" i="1" strike="sngStrike" dirty="0" smtClean="0"/>
              <a:t>&gt; </a:t>
            </a:r>
            <a:r>
              <a:rPr lang="cs-CZ" i="1" dirty="0" smtClean="0"/>
              <a:t>a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kalhotky</a:t>
            </a:r>
            <a:r>
              <a:rPr lang="cs-CZ" i="1" strike="sngStrike" dirty="0" smtClean="0"/>
              <a:t>&gt;</a:t>
            </a:r>
            <a:endParaRPr lang="cs-CZ" strike="sngStrike" dirty="0" smtClean="0"/>
          </a:p>
          <a:p>
            <a:pPr lvl="0"/>
            <a:r>
              <a:rPr lang="cs-CZ" i="1" dirty="0" smtClean="0"/>
              <a:t>prasečí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ocásek</a:t>
            </a:r>
            <a:r>
              <a:rPr lang="cs-CZ" i="1" strike="sngStrike" dirty="0" smtClean="0"/>
              <a:t>&gt;</a:t>
            </a:r>
            <a:r>
              <a:rPr lang="cs-CZ" i="1" dirty="0" smtClean="0"/>
              <a:t>, dětský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pokojíček</a:t>
            </a:r>
            <a:r>
              <a:rPr lang="cs-CZ" i="1" strike="sngStrike" dirty="0" smtClean="0"/>
              <a:t>&gt;, </a:t>
            </a:r>
            <a:r>
              <a:rPr lang="cs-CZ" i="1" dirty="0" smtClean="0"/>
              <a:t>vaječný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bílek</a:t>
            </a:r>
            <a:r>
              <a:rPr lang="cs-CZ" i="1" dirty="0" smtClean="0">
                <a:solidFill>
                  <a:srgbClr val="FFC000"/>
                </a:solidFill>
              </a:rPr>
              <a:t>&gt;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0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substantivum, které synchronně nelze vyložit jako </a:t>
            </a:r>
            <a:r>
              <a:rPr lang="cs-CZ" b="1" dirty="0"/>
              <a:t>transponované</a:t>
            </a:r>
            <a:r>
              <a:rPr lang="cs-CZ" dirty="0"/>
              <a:t> </a:t>
            </a:r>
            <a:r>
              <a:rPr lang="cs-CZ" dirty="0" smtClean="0"/>
              <a:t>adjektivum: </a:t>
            </a:r>
            <a:r>
              <a:rPr lang="cs-CZ" b="1" dirty="0" smtClean="0"/>
              <a:t>1 </a:t>
            </a:r>
            <a:r>
              <a:rPr lang="cs-CZ" b="1" dirty="0"/>
              <a:t>bod</a:t>
            </a:r>
            <a:endParaRPr lang="cs-CZ" dirty="0"/>
          </a:p>
          <a:p>
            <a:pPr lvl="0"/>
            <a:r>
              <a:rPr lang="cs-CZ" i="1" dirty="0"/>
              <a:t>lítost</a:t>
            </a:r>
            <a:endParaRPr lang="cs-CZ" dirty="0"/>
          </a:p>
          <a:p>
            <a:pPr lvl="0"/>
            <a:r>
              <a:rPr lang="cs-CZ" i="1" dirty="0"/>
              <a:t>moudrost</a:t>
            </a:r>
            <a:endParaRPr lang="cs-CZ" dirty="0"/>
          </a:p>
          <a:p>
            <a:pPr lvl="0"/>
            <a:r>
              <a:rPr lang="cs-CZ" i="1" dirty="0"/>
              <a:t>schopnost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Adjektivum je pojmenováno substantivem za účelem syntaktické derivace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>
                <a:solidFill>
                  <a:srgbClr val="FF0000"/>
                </a:solidFill>
              </a:rPr>
              <a:t>Lítost : lítá saň → ???</a:t>
            </a:r>
            <a:endParaRPr lang="cs-CZ" strike="sngStrike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Moudrost : moudrá žena → ženina moudrost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Schopnost: schopný učitel → učitelská schopnost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Předvádění na obrazovce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Ukázka otázek v testu cja009</vt:lpstr>
      <vt:lpstr>Deriváty od kmene – kořene – slovesného tvaru</vt:lpstr>
      <vt:lpstr>Deriváty od kmene (kmenotvorná přípona+sufix)</vt:lpstr>
      <vt:lpstr>Dějová jména na –ní/-tí</vt:lpstr>
      <vt:lpstr>Deriváty od kmene předchází kmenotvorná přípona</vt:lpstr>
      <vt:lpstr>Lexikalizovaná deminutiva</vt:lpstr>
      <vt:lpstr>LD mají k-ový sufix, který by bylo možné vyložit deminutivně, ale nejde o slovotvorný význam zdrobnění, ale o to, že se pomocí formy deminutiva vyjadřuje nějaký specifikovaný lexikální význam</vt:lpstr>
      <vt:lpstr>TRANSPOZICE</vt:lpstr>
      <vt:lpstr>Adjektivum je pojmenováno substantivem za účelem syntaktické derivace</vt:lpstr>
      <vt:lpstr>stupňování</vt:lpstr>
      <vt:lpstr>Redukovaný kmen (pozitiv je rozšířený, komparativ je redukovaný)</vt:lpstr>
      <vt:lpstr>Příčestí t-ové</vt:lpstr>
      <vt:lpstr>POZOR! Otázka je formulována negativně</vt:lpstr>
      <vt:lpstr>Desubstantivní slovesa</vt:lpstr>
      <vt:lpstr>Fundující / základové slovo je substantivum </vt:lpstr>
      <vt:lpstr>Genitiv záporový</vt:lpstr>
      <vt:lpstr>Záporový genitiv je přidělován, jestliže sloveso nese negaci, a to jménu v pozici přímého objektu tranzitivních sloves</vt:lpstr>
      <vt:lpstr>Kmenotvorná přípona</vt:lpstr>
      <vt:lpstr>Kmenotvorná přípona (musí existovat základové sloveso)</vt:lpstr>
      <vt:lpstr>segmentace</vt:lpstr>
      <vt:lpstr>morfém</vt:lpstr>
      <vt:lpstr>http://www.slovnikafixu.cz/heslar/ex-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otázek v testu cja009</dc:title>
  <dc:creator>Klára Osolsobě</dc:creator>
  <cp:lastModifiedBy>Klára Osolsobě</cp:lastModifiedBy>
  <cp:revision>12</cp:revision>
  <dcterms:created xsi:type="dcterms:W3CDTF">2017-05-02T12:09:37Z</dcterms:created>
  <dcterms:modified xsi:type="dcterms:W3CDTF">2019-04-17T05:37:55Z</dcterms:modified>
</cp:coreProperties>
</file>