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97" r:id="rId4"/>
    <p:sldId id="298" r:id="rId5"/>
    <p:sldId id="296" r:id="rId6"/>
    <p:sldId id="259" r:id="rId7"/>
    <p:sldId id="260" r:id="rId8"/>
    <p:sldId id="261" r:id="rId9"/>
    <p:sldId id="302" r:id="rId10"/>
    <p:sldId id="304" r:id="rId11"/>
    <p:sldId id="300" r:id="rId12"/>
    <p:sldId id="317" r:id="rId13"/>
    <p:sldId id="309" r:id="rId14"/>
    <p:sldId id="316" r:id="rId15"/>
    <p:sldId id="263" r:id="rId16"/>
    <p:sldId id="264" r:id="rId17"/>
    <p:sldId id="278" r:id="rId18"/>
    <p:sldId id="311" r:id="rId19"/>
    <p:sldId id="306" r:id="rId20"/>
    <p:sldId id="307" r:id="rId21"/>
    <p:sldId id="313" r:id="rId22"/>
    <p:sldId id="312" r:id="rId23"/>
    <p:sldId id="314" r:id="rId24"/>
    <p:sldId id="294" r:id="rId25"/>
    <p:sldId id="295" r:id="rId26"/>
    <p:sldId id="293" r:id="rId27"/>
    <p:sldId id="288" r:id="rId28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UNHCR, The UN Refugee Agency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BD7FF-E8B4-4734-9B06-51C0D7FA712D}" type="datetimeFigureOut">
              <a:rPr lang="en-US" smtClean="0"/>
              <a:pPr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2C425-D0B7-47B8-BFF2-0B535E0A4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9786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UNHCR, The UN Refugee Agency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A5961-0DEB-4A20-B5DB-0DC03B11A31B}" type="datetimeFigureOut">
              <a:rPr lang="en-US" smtClean="0"/>
              <a:pPr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C63E9-EEB3-4AD9-B181-F0439A37E2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7022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C63E9-EEB3-4AD9-B181-F0439A37E26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UNHCR, The UN Refugee Agency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4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UNHCR, The UN Refugee Agency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FC63E9-EEB3-4AD9-B181-F0439A37E26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8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UNHCR, The UN Refugee Agency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FC63E9-EEB3-4AD9-B181-F0439A37E26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7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Roboto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1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ABC8B4-838F-46F4-BEDC-3FEBA2DA4306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6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B3040E-2B11-43CE-B56E-C36F0ADF1466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1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06CE39-D9FF-4369-B2A4-830BA9FE82C3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3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4C32-F71E-4663-BBF8-CEBC9FF9720B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5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353EAE-5F62-401C-9E94-2301B306F507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017048-28AA-4830-BF1F-C33ED581C33E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2A3A1C-E660-40E7-AC5A-EEAAEAA0E3EE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7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72FFC-6BF5-41CA-8BB0-1867D7A7EE8D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7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814E2-6A15-4123-A5AB-544DB2E272C7}" type="datetime1">
              <a:rPr lang="en-US" smtClean="0"/>
              <a:pPr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UNHCR -- The UN Refugee Agency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06314-2B7F-425C-9F36-C12E76A5D2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9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9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bg1"/>
          </a:solidFill>
          <a:latin typeface="Roboto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MyJESBay54Q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Nejvytíženější regiony</a:t>
            </a:r>
            <a:endParaRPr lang="en-GB" b="1" dirty="0"/>
          </a:p>
        </p:txBody>
      </p:sp>
      <p:pic>
        <p:nvPicPr>
          <p:cNvPr id="4" name="Content Placeholder 3" descr="Figures at a glance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743" r="34334" b="17627"/>
          <a:stretch/>
        </p:blipFill>
        <p:spPr bwMode="auto">
          <a:xfrm>
            <a:off x="2764597" y="2287443"/>
            <a:ext cx="7092000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6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664" y="312233"/>
            <a:ext cx="10515600" cy="854347"/>
          </a:xfrm>
        </p:spPr>
        <p:txBody>
          <a:bodyPr/>
          <a:lstStyle/>
          <a:p>
            <a:pPr algn="ctr"/>
            <a:r>
              <a:rPr lang="cs-CZ" b="1" dirty="0"/>
              <a:t>Země hostící nejvíce uprchlíků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946" cy="3671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Zástupný symbol pro obsah 6" descr="top 10 hosting countries 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248" y="1624796"/>
            <a:ext cx="5730898" cy="464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7" descr="most refugees per inhabita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6586" y="1557836"/>
            <a:ext cx="5888671" cy="470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2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Globální kompakt o uprchlících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i="1" dirty="0" smtClean="0"/>
              <a:t>„Na konci roku 2017 bylo po celém světě téměř </a:t>
            </a:r>
            <a:r>
              <a:rPr lang="cs-CZ" sz="2800" b="1" i="1" dirty="0" smtClean="0"/>
              <a:t>25,4 milionu uprchlíků</a:t>
            </a:r>
            <a:r>
              <a:rPr lang="cs-CZ" sz="2800" i="1" dirty="0" smtClean="0"/>
              <a:t>, z nichž více než polovina byla mladší 18 let. V současné době poskytuje útočiště pro 6</a:t>
            </a:r>
            <a:r>
              <a:rPr lang="en-US" sz="2800" i="1" dirty="0" smtClean="0"/>
              <a:t>0%</a:t>
            </a:r>
            <a:r>
              <a:rPr lang="cs-CZ" sz="2800" i="1" dirty="0" smtClean="0"/>
              <a:t> uprchlíků z celého světa pouhých 10 zemí. Jen </a:t>
            </a:r>
            <a:r>
              <a:rPr lang="cs-CZ" sz="2800" b="1" i="1" dirty="0" smtClean="0"/>
              <a:t>Turecko hostí 3,5 milionu uprchlíků</a:t>
            </a:r>
            <a:r>
              <a:rPr lang="cs-CZ" sz="2800" i="1" dirty="0" smtClean="0"/>
              <a:t>. V </a:t>
            </a:r>
            <a:r>
              <a:rPr lang="cs-CZ" sz="2800" b="1" i="1" dirty="0" smtClean="0"/>
              <a:t>Libanonu je uprchlíkem každý šestý člověk</a:t>
            </a:r>
            <a:r>
              <a:rPr lang="cs-CZ" sz="2800" i="1" dirty="0" smtClean="0"/>
              <a:t>, v Jordánsku každý čtrnáctý. Převážná většina uprchlíků z celého světa (</a:t>
            </a:r>
            <a:r>
              <a:rPr lang="cs-CZ" sz="2800" b="1" i="1" dirty="0" smtClean="0"/>
              <a:t>85</a:t>
            </a:r>
            <a:r>
              <a:rPr lang="en-US" sz="2800" b="1" i="1" dirty="0"/>
              <a:t> </a:t>
            </a:r>
            <a:r>
              <a:rPr lang="en-US" sz="2800" b="1" i="1" dirty="0" smtClean="0"/>
              <a:t>%</a:t>
            </a:r>
            <a:r>
              <a:rPr lang="cs-CZ" sz="2800" i="1" dirty="0" smtClean="0"/>
              <a:t>)</a:t>
            </a:r>
            <a:r>
              <a:rPr lang="en-US" sz="2800" i="1" dirty="0" smtClean="0"/>
              <a:t> </a:t>
            </a:r>
            <a:r>
              <a:rPr lang="cs-CZ" sz="2800" i="1" dirty="0" smtClean="0"/>
              <a:t>navíc </a:t>
            </a:r>
            <a:r>
              <a:rPr lang="cs-CZ" sz="2800" b="1" i="1" dirty="0" smtClean="0"/>
              <a:t>žije v rozvojových zemích</a:t>
            </a:r>
            <a:r>
              <a:rPr lang="cs-CZ" sz="2800" i="1" dirty="0" smtClean="0"/>
              <a:t>, které čelí svým vlastním hospodářským a rozvojovým výzvám.“ 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32552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055"/>
          </a:xfrm>
        </p:spPr>
        <p:txBody>
          <a:bodyPr/>
          <a:lstStyle/>
          <a:p>
            <a:pPr algn="ctr"/>
            <a:r>
              <a:rPr lang="cs-CZ" b="1" dirty="0"/>
              <a:t>Současná situace v ČR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349298"/>
            <a:ext cx="8506523" cy="5096107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787163"/>
              </p:ext>
            </p:extLst>
          </p:nvPr>
        </p:nvGraphicFramePr>
        <p:xfrm>
          <a:off x="1046356" y="1349298"/>
          <a:ext cx="3886200" cy="2041200"/>
        </p:xfrm>
        <a:graphic>
          <a:graphicData uri="http://schemas.openxmlformats.org/drawingml/2006/table">
            <a:tbl>
              <a:tblPr firstRow="1" bandRow="1"/>
              <a:tblGrid>
                <a:gridCol w="1943100"/>
                <a:gridCol w="1943100"/>
              </a:tblGrid>
              <a:tr h="4572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>
                          <a:solidFill>
                            <a:srgbClr val="0070C0"/>
                          </a:solidFill>
                        </a:rPr>
                        <a:t>Počet žadatelů MO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2014</a:t>
                      </a:r>
                      <a:endParaRPr lang="cs-CZ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1 156</a:t>
                      </a:r>
                      <a:endParaRPr lang="cs-CZ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2015</a:t>
                      </a:r>
                      <a:endParaRPr lang="cs-CZ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</a:t>
                      </a:r>
                      <a:r>
                        <a:rPr lang="cs-CZ" baseline="0" dirty="0" smtClean="0"/>
                        <a:t> 525</a:t>
                      </a:r>
                      <a:endParaRPr lang="cs-CZ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2016</a:t>
                      </a:r>
                      <a:endParaRPr lang="cs-CZ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</a:t>
                      </a:r>
                      <a:r>
                        <a:rPr lang="cs-CZ" baseline="0" dirty="0" smtClean="0"/>
                        <a:t> 478</a:t>
                      </a:r>
                      <a:endParaRPr lang="cs-CZ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2017</a:t>
                      </a:r>
                      <a:endParaRPr lang="cs-CZ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</a:t>
                      </a:r>
                      <a:r>
                        <a:rPr lang="cs-CZ" baseline="0" dirty="0" smtClean="0"/>
                        <a:t> 450</a:t>
                      </a:r>
                      <a:endParaRPr lang="cs-CZ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63500"/>
              </p:ext>
            </p:extLst>
          </p:nvPr>
        </p:nvGraphicFramePr>
        <p:xfrm>
          <a:off x="1079810" y="3642731"/>
          <a:ext cx="3886200" cy="2631600"/>
        </p:xfrm>
        <a:graphic>
          <a:graphicData uri="http://schemas.openxmlformats.org/drawingml/2006/table">
            <a:tbl>
              <a:tblPr firstRow="1" bandRow="1"/>
              <a:tblGrid>
                <a:gridCol w="1943100"/>
                <a:gridCol w="1943100"/>
              </a:tblGrid>
              <a:tr h="651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>
                          <a:solidFill>
                            <a:srgbClr val="0070C0"/>
                          </a:solidFill>
                        </a:rPr>
                        <a:t>Nejčastější země</a:t>
                      </a:r>
                      <a:r>
                        <a:rPr lang="cs-CZ" baseline="0" dirty="0" smtClean="0">
                          <a:solidFill>
                            <a:srgbClr val="0070C0"/>
                          </a:solidFill>
                        </a:rPr>
                        <a:t> původu žadatelů o MO v </a:t>
                      </a:r>
                      <a:r>
                        <a:rPr lang="cs-CZ" baseline="0" dirty="0" smtClean="0">
                          <a:solidFill>
                            <a:srgbClr val="0070C0"/>
                          </a:solidFill>
                        </a:rPr>
                        <a:t>ČR v 2017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 marL="95101" marR="95101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marL="91512" marR="91512" anchor="ctr"/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Ukrajina</a:t>
                      </a:r>
                      <a:endParaRPr lang="cs-CZ" b="1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435</a:t>
                      </a:r>
                      <a:endParaRPr lang="cs-CZ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Arménie, Gruzie</a:t>
                      </a:r>
                      <a:endParaRPr lang="cs-CZ" b="1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129</a:t>
                      </a:r>
                      <a:endParaRPr lang="cs-CZ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Ázerbájdžán</a:t>
                      </a:r>
                      <a:endParaRPr lang="cs-CZ" b="1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127</a:t>
                      </a:r>
                      <a:endParaRPr lang="cs-CZ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Vietnam</a:t>
                      </a:r>
                      <a:endParaRPr lang="cs-CZ" b="1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82</a:t>
                      </a:r>
                      <a:endParaRPr lang="cs-CZ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b="1" dirty="0" smtClean="0"/>
                        <a:t>Sýrie</a:t>
                      </a:r>
                      <a:endParaRPr lang="cs-CZ" b="1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cs-CZ" dirty="0" smtClean="0"/>
                        <a:t>76</a:t>
                      </a:r>
                      <a:endParaRPr lang="cs-CZ" dirty="0"/>
                    </a:p>
                  </a:txBody>
                  <a:tcPr marL="95101" marR="9510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731301"/>
              </p:ext>
            </p:extLst>
          </p:nvPr>
        </p:nvGraphicFramePr>
        <p:xfrm>
          <a:off x="5311500" y="1749863"/>
          <a:ext cx="4661211" cy="4043454"/>
        </p:xfrm>
        <a:graphic>
          <a:graphicData uri="http://schemas.openxmlformats.org/drawingml/2006/table">
            <a:tbl>
              <a:tblPr firstRow="1" bandRow="1"/>
              <a:tblGrid>
                <a:gridCol w="1523856"/>
                <a:gridCol w="1434219"/>
                <a:gridCol w="1703136"/>
              </a:tblGrid>
              <a:tr h="613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>
                          <a:solidFill>
                            <a:srgbClr val="0070C0"/>
                          </a:solidFill>
                        </a:rPr>
                        <a:t>Azyl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>
                          <a:solidFill>
                            <a:srgbClr val="0070C0"/>
                          </a:solidFill>
                        </a:rPr>
                        <a:t>Doplňková ochrana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149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/>
                        <a:t>2013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95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256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/>
                        <a:t>2014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82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295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/>
                        <a:t>2015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baseline="0" dirty="0" smtClean="0"/>
                        <a:t> </a:t>
                      </a:r>
                      <a:r>
                        <a:rPr lang="cs-CZ" b="1" baseline="0" dirty="0" smtClean="0"/>
                        <a:t>71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399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/>
                        <a:t>2016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148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302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567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dirty="0" smtClean="0"/>
                        <a:t>2017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29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cs-CZ" b="1" dirty="0" smtClean="0"/>
                        <a:t>118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5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2018 (leden – srpen)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Počet žádostí: 1 061</a:t>
            </a:r>
          </a:p>
          <a:p>
            <a:r>
              <a:rPr lang="cs-CZ" dirty="0" smtClean="0"/>
              <a:t>Azyl udělen: 28</a:t>
            </a:r>
          </a:p>
          <a:p>
            <a:r>
              <a:rPr lang="cs-CZ" dirty="0" smtClean="0"/>
              <a:t>DO: 90</a:t>
            </a:r>
          </a:p>
          <a:p>
            <a:r>
              <a:rPr lang="cs-CZ" dirty="0" smtClean="0"/>
              <a:t>Země původu žadatelů: </a:t>
            </a:r>
          </a:p>
          <a:p>
            <a:pPr marL="0" indent="0">
              <a:buNone/>
            </a:pPr>
            <a:r>
              <a:rPr lang="cs-CZ" dirty="0" smtClean="0"/>
              <a:t>Ukrajina, Gruzie, Kuba, Vietnam, Irák </a:t>
            </a:r>
          </a:p>
          <a:p>
            <a:pPr marL="0" indent="0">
              <a:buNone/>
            </a:pPr>
            <a:r>
              <a:rPr lang="cs-CZ" dirty="0" smtClean="0"/>
              <a:t>Sýrie není ani v top 10</a:t>
            </a:r>
          </a:p>
          <a:p>
            <a:endParaRPr lang="en-GB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28" y="784646"/>
            <a:ext cx="4752000" cy="52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73" y="0"/>
            <a:ext cx="10515600" cy="1325563"/>
          </a:xfrm>
        </p:spPr>
        <p:txBody>
          <a:bodyPr/>
          <a:lstStyle/>
          <a:p>
            <a:r>
              <a:rPr lang="cs-CZ" b="1" dirty="0"/>
              <a:t>Průběh řízení o mezinárodní ochraně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76400" y="1921997"/>
            <a:ext cx="1462188" cy="2380225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Přijímací středisko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max. 120 dní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cxnSp>
        <p:nvCxnSpPr>
          <p:cNvPr id="5" name="Straight Arrow Connector 4"/>
          <p:cNvCxnSpPr>
            <a:stCxn id="4" idx="3"/>
            <a:endCxn id="9" idx="1"/>
          </p:cNvCxnSpPr>
          <p:nvPr/>
        </p:nvCxnSpPr>
        <p:spPr>
          <a:xfrm>
            <a:off x="3138588" y="3112109"/>
            <a:ext cx="347170" cy="0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>
            <a:off x="7640112" y="2097845"/>
            <a:ext cx="0" cy="0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7" name="Straight Arrow Connector 6"/>
          <p:cNvCxnSpPr>
            <a:stCxn id="22" idx="3"/>
            <a:endCxn id="13" idx="0"/>
          </p:cNvCxnSpPr>
          <p:nvPr/>
        </p:nvCxnSpPr>
        <p:spPr>
          <a:xfrm>
            <a:off x="6858355" y="3112109"/>
            <a:ext cx="1187104" cy="1572433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8" name="Straight Arrow Connector 7"/>
          <p:cNvCxnSpPr>
            <a:stCxn id="13" idx="3"/>
            <a:endCxn id="17" idx="1"/>
          </p:cNvCxnSpPr>
          <p:nvPr/>
        </p:nvCxnSpPr>
        <p:spPr>
          <a:xfrm>
            <a:off x="8776553" y="5256042"/>
            <a:ext cx="456808" cy="885786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>
          <a:xfrm>
            <a:off x="3485758" y="1921997"/>
            <a:ext cx="1447800" cy="2380224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Pobytové středisko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Soukromé bydlení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03516" y="5561864"/>
            <a:ext cx="1447800" cy="11430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Zařízení pro zajištění cizinců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703" y="4334196"/>
            <a:ext cx="1630458" cy="11430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Rozhodnuto ve zrychleném řízení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38588" y="4066099"/>
            <a:ext cx="2207529" cy="1143000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3" name="Rounded Rectangle 12"/>
          <p:cNvSpPr/>
          <p:nvPr/>
        </p:nvSpPr>
        <p:spPr>
          <a:xfrm>
            <a:off x="7314365" y="4684542"/>
            <a:ext cx="1462188" cy="11430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MO neudělena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14365" y="2363868"/>
            <a:ext cx="1462188" cy="11430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Udělena MO (azyl či doplňková)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32563" y="1264899"/>
            <a:ext cx="1434202" cy="2013384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ntegrační azylové středisko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(max. 18 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měsíců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00677" y="3621012"/>
            <a:ext cx="1366088" cy="1426367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Soukromé bydlení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33361" y="5570328"/>
            <a:ext cx="1434639" cy="1143000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Rozhodnutí o správním vyhoštění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>
            <a:stCxn id="9" idx="3"/>
            <a:endCxn id="22" idx="1"/>
          </p:cNvCxnSpPr>
          <p:nvPr/>
        </p:nvCxnSpPr>
        <p:spPr>
          <a:xfrm>
            <a:off x="4933559" y="3112109"/>
            <a:ext cx="476997" cy="0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Straight Arrow Connector 18"/>
          <p:cNvCxnSpPr>
            <a:stCxn id="14" idx="3"/>
            <a:endCxn id="15" idx="1"/>
          </p:cNvCxnSpPr>
          <p:nvPr/>
        </p:nvCxnSpPr>
        <p:spPr>
          <a:xfrm flipV="1">
            <a:off x="8776553" y="2271591"/>
            <a:ext cx="456010" cy="663777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8776553" y="2935368"/>
            <a:ext cx="524124" cy="1398828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/>
          <p:cNvCxnSpPr>
            <a:stCxn id="15" idx="2"/>
            <a:endCxn id="16" idx="0"/>
          </p:cNvCxnSpPr>
          <p:nvPr/>
        </p:nvCxnSpPr>
        <p:spPr>
          <a:xfrm>
            <a:off x="9949664" y="3278283"/>
            <a:ext cx="34057" cy="342729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sp>
        <p:nvSpPr>
          <p:cNvPr id="22" name="Rounded Rectangle 21"/>
          <p:cNvSpPr/>
          <p:nvPr/>
        </p:nvSpPr>
        <p:spPr>
          <a:xfrm>
            <a:off x="5410555" y="1921997"/>
            <a:ext cx="1447800" cy="2380224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Rozhodnutí o MO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90 dní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cxnSp>
        <p:nvCxnSpPr>
          <p:cNvPr id="23" name="Straight Arrow Connector 22"/>
          <p:cNvCxnSpPr>
            <a:endCxn id="14" idx="1"/>
          </p:cNvCxnSpPr>
          <p:nvPr/>
        </p:nvCxnSpPr>
        <p:spPr>
          <a:xfrm>
            <a:off x="6872744" y="2935368"/>
            <a:ext cx="441621" cy="0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>
            <a:endCxn id="10" idx="3"/>
          </p:cNvCxnSpPr>
          <p:nvPr/>
        </p:nvCxnSpPr>
        <p:spPr>
          <a:xfrm flipH="1">
            <a:off x="3151316" y="5626648"/>
            <a:ext cx="4175777" cy="506716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>
            <a:off x="6965161" y="5014443"/>
            <a:ext cx="349204" cy="32936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6" name="Straight Arrow Connector 25"/>
          <p:cNvCxnSpPr>
            <a:endCxn id="14" idx="2"/>
          </p:cNvCxnSpPr>
          <p:nvPr/>
        </p:nvCxnSpPr>
        <p:spPr>
          <a:xfrm flipV="1">
            <a:off x="6960130" y="3506868"/>
            <a:ext cx="1085329" cy="1510681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>
          <a:xfrm flipV="1">
            <a:off x="3136073" y="4292038"/>
            <a:ext cx="1085329" cy="1510681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V="1">
            <a:off x="3029160" y="5414384"/>
            <a:ext cx="2210044" cy="553658"/>
          </a:xfrm>
          <a:prstGeom prst="straightConnector1">
            <a:avLst/>
          </a:prstGeom>
          <a:noFill/>
          <a:ln w="38100" cap="flat" cmpd="sng" algn="ctr">
            <a:solidFill>
              <a:srgbClr val="2D2D8A">
                <a:lumMod val="7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545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uprchlických zařízení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Přijímací střediska </a:t>
            </a:r>
            <a:r>
              <a:rPr lang="cs-CZ" dirty="0"/>
              <a:t>– ubytování nově příchozích žadatelů, podání žádosti o mezinárodní </a:t>
            </a:r>
            <a:r>
              <a:rPr lang="cs-CZ" dirty="0" smtClean="0"/>
              <a:t>ochranu, zdravotní </a:t>
            </a:r>
            <a:r>
              <a:rPr lang="cs-CZ" dirty="0" err="1" smtClean="0"/>
              <a:t>screening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kapacita </a:t>
            </a:r>
            <a:r>
              <a:rPr lang="cs-CZ" dirty="0"/>
              <a:t>101</a:t>
            </a:r>
            <a:r>
              <a:rPr lang="cs-CZ" dirty="0" smtClean="0"/>
              <a:t>)</a:t>
            </a:r>
            <a:endParaRPr lang="en-US" dirty="0"/>
          </a:p>
          <a:p>
            <a:r>
              <a:rPr lang="cs-CZ" b="1" dirty="0"/>
              <a:t>Pobytová střediska </a:t>
            </a:r>
            <a:r>
              <a:rPr lang="cs-CZ" dirty="0"/>
              <a:t>– po dobu řízení ve věci žádosti o mezinárodní ochranu (</a:t>
            </a:r>
            <a:r>
              <a:rPr lang="cs-CZ" dirty="0" smtClean="0"/>
              <a:t>kapacita </a:t>
            </a:r>
            <a:r>
              <a:rPr lang="cs-CZ" dirty="0"/>
              <a:t>360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/>
              <a:t>Integrační azylová střediska </a:t>
            </a:r>
            <a:r>
              <a:rPr lang="cs-CZ" dirty="0"/>
              <a:t>– pro osoby, kterým byla přiznána mezinárodní ochrana (</a:t>
            </a:r>
            <a:r>
              <a:rPr lang="cs-CZ" dirty="0" smtClean="0"/>
              <a:t>kapacita </a:t>
            </a:r>
            <a:r>
              <a:rPr lang="cs-CZ" dirty="0"/>
              <a:t>169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/>
              <a:t>Zařízení pro zajištění cizinců </a:t>
            </a:r>
            <a:r>
              <a:rPr lang="cs-CZ" dirty="0"/>
              <a:t>– pro osoby, které nemají platné povolení pro pobyt v ČR, a byly zajištěny za účelem vyhoštění, nebo transferu (</a:t>
            </a:r>
            <a:r>
              <a:rPr lang="cs-CZ" dirty="0" smtClean="0"/>
              <a:t>kapacita </a:t>
            </a:r>
            <a:r>
              <a:rPr lang="cs-CZ" dirty="0"/>
              <a:t>1 360)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543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Uprchlická zařízení v ČR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934522" cy="783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658" y="1269108"/>
            <a:ext cx="3261360" cy="893885"/>
          </a:xfrm>
          <a:prstGeom prst="rect">
            <a:avLst/>
          </a:prstGeom>
          <a:solidFill>
            <a:srgbClr val="2D2D8A">
              <a:lumMod val="7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Integrační středisko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(P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ředlice, Jaroměř, Havířov, Brno, Kostelec nad Orlicí)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27" y="1296950"/>
            <a:ext cx="3429000" cy="838200"/>
          </a:xfrm>
          <a:prstGeom prst="rect">
            <a:avLst/>
          </a:prstGeom>
          <a:solidFill>
            <a:srgbClr val="333399">
              <a:lumMod val="7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Přijímací středisko (Ruzyně, Zastávka u Brna)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376" y="2161654"/>
            <a:ext cx="5700254" cy="348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9600" y="5740664"/>
            <a:ext cx="3429000" cy="838200"/>
          </a:xfrm>
          <a:prstGeom prst="rect">
            <a:avLst/>
          </a:prstGeom>
          <a:solidFill>
            <a:srgbClr val="2D2D8A">
              <a:lumMod val="7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Pobytové středisko (Kostelec nad Orlicí, Havířov)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7627" y="5741771"/>
            <a:ext cx="3429000" cy="838200"/>
          </a:xfrm>
          <a:prstGeom prst="rect">
            <a:avLst/>
          </a:prstGeom>
          <a:solidFill>
            <a:srgbClr val="333399">
              <a:lumMod val="7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Zařízení pro zajištění cizinců (Bělá pod Bezdězem, Vyšní Lhoty, Balková)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70" y="301083"/>
            <a:ext cx="10515600" cy="1010464"/>
          </a:xfrm>
        </p:spPr>
        <p:txBody>
          <a:bodyPr/>
          <a:lstStyle/>
          <a:p>
            <a:r>
              <a:rPr lang="cs-CZ" b="1" dirty="0"/>
              <a:t>Aktivity </a:t>
            </a:r>
            <a:r>
              <a:rPr lang="en-US" b="1" dirty="0"/>
              <a:t>UNHCR </a:t>
            </a:r>
            <a:r>
              <a:rPr lang="cs-CZ" b="1" dirty="0"/>
              <a:t>v ČR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79536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0570" y="1469908"/>
            <a:ext cx="9175596" cy="5062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2000" dirty="0" smtClean="0"/>
              <a:t>ČR má vlastní azylový systém</a:t>
            </a:r>
            <a:r>
              <a:rPr lang="en-US" sz="2000" dirty="0" smtClean="0"/>
              <a:t>           </a:t>
            </a:r>
            <a:r>
              <a:rPr lang="cs-CZ" sz="2000" dirty="0" smtClean="0"/>
              <a:t>cíl UNHCR je zajistit jeho komplexnost, soběstačnost, udržitelnost a soulad s mezinárodními standardy.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UNHCR </a:t>
            </a:r>
            <a:r>
              <a:rPr lang="cs-CZ" sz="2000" dirty="0" smtClean="0"/>
              <a:t>asistuje a monitoruje český státní aparát s ohledem na tento cíl.</a:t>
            </a:r>
            <a:endParaRPr lang="cs-CZ" sz="2000" b="1" dirty="0" smtClean="0"/>
          </a:p>
          <a:p>
            <a:pPr>
              <a:buNone/>
            </a:pPr>
            <a:r>
              <a:rPr lang="cs-CZ" sz="2000" b="1" dirty="0" smtClean="0"/>
              <a:t>Praktická činnost</a:t>
            </a:r>
            <a:r>
              <a:rPr lang="en-US" sz="2000" b="1" dirty="0" smtClean="0"/>
              <a:t>:</a:t>
            </a:r>
          </a:p>
          <a:p>
            <a:pPr lvl="1"/>
            <a:r>
              <a:rPr lang="en-US" sz="2000" dirty="0" smtClean="0"/>
              <a:t>Monitoring </a:t>
            </a:r>
            <a:r>
              <a:rPr lang="cs-CZ" sz="2000" dirty="0" smtClean="0"/>
              <a:t>přijímacích podmínek a podmínek v uprchlických zařízeních</a:t>
            </a:r>
          </a:p>
          <a:p>
            <a:pPr lvl="1"/>
            <a:r>
              <a:rPr lang="cs-CZ" sz="2000" dirty="0" smtClean="0"/>
              <a:t>Právní ochrana </a:t>
            </a:r>
            <a:endParaRPr lang="en-US" sz="2000" dirty="0" smtClean="0"/>
          </a:p>
          <a:p>
            <a:pPr lvl="1"/>
            <a:r>
              <a:rPr lang="cs-CZ" sz="2000" dirty="0" smtClean="0"/>
              <a:t>Ochrana zranitelných osob</a:t>
            </a:r>
            <a:endParaRPr lang="en-US" sz="2000" dirty="0" smtClean="0"/>
          </a:p>
          <a:p>
            <a:pPr lvl="1"/>
            <a:r>
              <a:rPr lang="cs-CZ" sz="2000" dirty="0" smtClean="0"/>
              <a:t>Prosazování trvalých řešení </a:t>
            </a:r>
            <a:r>
              <a:rPr lang="en-US" sz="2000" dirty="0" smtClean="0"/>
              <a:t>(</a:t>
            </a:r>
            <a:r>
              <a:rPr lang="cs-CZ" sz="2000" dirty="0" smtClean="0"/>
              <a:t>přesídlení</a:t>
            </a:r>
            <a:r>
              <a:rPr lang="en-US" sz="2000" dirty="0" smtClean="0"/>
              <a:t>, </a:t>
            </a:r>
            <a:r>
              <a:rPr lang="en-US" sz="2000" dirty="0" err="1" smtClean="0"/>
              <a:t>integra</a:t>
            </a:r>
            <a:r>
              <a:rPr lang="cs-CZ" sz="2000" dirty="0" err="1" smtClean="0"/>
              <a:t>ce</a:t>
            </a:r>
            <a:r>
              <a:rPr lang="en-US" sz="2000" dirty="0" smtClean="0"/>
              <a:t>, </a:t>
            </a:r>
            <a:r>
              <a:rPr lang="cs-CZ" sz="2000" dirty="0" smtClean="0"/>
              <a:t>dobrovolný návrat</a:t>
            </a:r>
            <a:r>
              <a:rPr lang="en-US" sz="2000" dirty="0" smtClean="0"/>
              <a:t>)</a:t>
            </a:r>
          </a:p>
          <a:p>
            <a:pPr lvl="1"/>
            <a:r>
              <a:rPr lang="cs-CZ" sz="2000" dirty="0" smtClean="0"/>
              <a:t>Ochrana osob bez státní příslušnosti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540" y="1538752"/>
            <a:ext cx="70084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Přístup uprchlíků ke vzdělání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6922" t="10608" r="30609" b="37102"/>
          <a:stretch/>
        </p:blipFill>
        <p:spPr bwMode="auto">
          <a:xfrm>
            <a:off x="957331" y="2104766"/>
            <a:ext cx="4212000" cy="38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868" y="2093481"/>
            <a:ext cx="4428000" cy="38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168" y="324853"/>
            <a:ext cx="10515600" cy="2273968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/>
              <a:t>Nucená migrace – </a:t>
            </a:r>
            <a:br>
              <a:rPr lang="cs-CZ" sz="5400" b="1" dirty="0" smtClean="0"/>
            </a:br>
            <a:r>
              <a:rPr lang="cs-CZ" sz="5400" b="1" dirty="0" smtClean="0"/>
              <a:t>uprchlictví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750" y="4010740"/>
            <a:ext cx="8004717" cy="25825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400" b="1" dirty="0" smtClean="0"/>
              <a:t>Úřad </a:t>
            </a:r>
            <a:r>
              <a:rPr lang="cs-CZ" sz="1400" b="1" dirty="0"/>
              <a:t>Vysokého komisaře OSN pro </a:t>
            </a:r>
            <a:r>
              <a:rPr lang="cs-CZ" sz="1400" b="1" dirty="0" smtClean="0"/>
              <a:t>uprchlíky</a:t>
            </a:r>
            <a:endParaRPr lang="cs-CZ" sz="1400" b="1" dirty="0"/>
          </a:p>
          <a:p>
            <a:pPr>
              <a:buNone/>
            </a:pPr>
            <a:r>
              <a:rPr lang="en-US" sz="1400" b="1" dirty="0"/>
              <a:t>United Nations High Commissioner for Refugees</a:t>
            </a:r>
            <a:r>
              <a:rPr lang="cs-CZ" sz="1400" b="1" dirty="0"/>
              <a:t> </a:t>
            </a:r>
            <a:r>
              <a:rPr lang="en-US" sz="1400" b="1" dirty="0"/>
              <a:t>Office in the Czech Republic </a:t>
            </a:r>
            <a:endParaRPr lang="cs-CZ" sz="1400" b="1" dirty="0"/>
          </a:p>
          <a:p>
            <a:pPr>
              <a:buNone/>
            </a:pPr>
            <a:r>
              <a:rPr lang="cs-CZ" sz="1400" b="1" dirty="0"/>
              <a:t>Rytířská 31</a:t>
            </a:r>
            <a:r>
              <a:rPr lang="en-US" sz="1400" b="1" dirty="0"/>
              <a:t>, 1</a:t>
            </a:r>
            <a:r>
              <a:rPr lang="cs-CZ" sz="1400" b="1" dirty="0"/>
              <a:t>1</a:t>
            </a:r>
            <a:r>
              <a:rPr lang="en-US" sz="1400" b="1" dirty="0"/>
              <a:t>0</a:t>
            </a:r>
            <a:r>
              <a:rPr lang="cs-CZ" sz="1400" b="1" dirty="0"/>
              <a:t> </a:t>
            </a:r>
            <a:r>
              <a:rPr lang="en-US" sz="1400" b="1" dirty="0"/>
              <a:t>00 </a:t>
            </a:r>
            <a:r>
              <a:rPr lang="en-US" sz="1400" b="1" dirty="0" err="1"/>
              <a:t>Praha</a:t>
            </a:r>
            <a:r>
              <a:rPr lang="en-US" sz="1400" b="1" dirty="0"/>
              <a:t> </a:t>
            </a:r>
            <a:r>
              <a:rPr lang="cs-CZ" sz="1400" b="1" dirty="0"/>
              <a:t>1</a:t>
            </a:r>
            <a:endParaRPr lang="hu-HU" sz="1400" b="1" dirty="0"/>
          </a:p>
          <a:p>
            <a:pPr>
              <a:buNone/>
            </a:pPr>
            <a:r>
              <a:rPr lang="en-US" sz="1400" b="1" dirty="0"/>
              <a:t> e-mail: czepr@unhcr.org, </a:t>
            </a:r>
            <a:r>
              <a:rPr lang="en-US" sz="1400" b="1" dirty="0" smtClean="0"/>
              <a:t>www.unh</a:t>
            </a:r>
            <a:r>
              <a:rPr lang="cs-CZ" sz="1400" b="1" dirty="0" err="1" smtClean="0"/>
              <a:t>cr.cz</a:t>
            </a:r>
            <a:endParaRPr lang="cs-CZ" sz="1400" b="1" dirty="0" smtClean="0"/>
          </a:p>
          <a:p>
            <a:pPr>
              <a:buNone/>
            </a:pPr>
            <a:r>
              <a:rPr lang="cs-CZ" sz="1400" b="1" dirty="0" smtClean="0"/>
              <a:t>Soňa Rysová, </a:t>
            </a:r>
            <a:r>
              <a:rPr lang="cs-CZ" sz="1400" b="1" dirty="0" err="1" smtClean="0"/>
              <a:t>Integration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Associate</a:t>
            </a:r>
            <a:endParaRPr lang="cs-CZ" sz="1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Hello Czech Republic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UNHCR výukový program pro školy</a:t>
            </a:r>
          </a:p>
          <a:p>
            <a:r>
              <a:rPr lang="cs-CZ" dirty="0" smtClean="0"/>
              <a:t>Podle švédského modelu Hej </a:t>
            </a:r>
            <a:r>
              <a:rPr lang="cs-CZ" dirty="0" err="1" smtClean="0"/>
              <a:t>Sverige</a:t>
            </a:r>
            <a:endParaRPr lang="cs-CZ" dirty="0" smtClean="0"/>
          </a:p>
          <a:p>
            <a:r>
              <a:rPr lang="cs-CZ" dirty="0" smtClean="0"/>
              <a:t>Pracuje s tématy jinakosti, předsudků, </a:t>
            </a:r>
          </a:p>
          <a:p>
            <a:pPr marL="0" indent="0">
              <a:buNone/>
            </a:pPr>
            <a:r>
              <a:rPr lang="cs-CZ" dirty="0" smtClean="0"/>
              <a:t>uprchlictví a migrace</a:t>
            </a:r>
          </a:p>
          <a:p>
            <a:r>
              <a:rPr lang="cs-CZ" dirty="0" smtClean="0"/>
              <a:t>Bezpečná diskuze o třaskavých tématech</a:t>
            </a:r>
          </a:p>
          <a:p>
            <a:pPr marL="0" indent="0">
              <a:buNone/>
            </a:pPr>
            <a:r>
              <a:rPr lang="cs-CZ" sz="1800" i="1" dirty="0" smtClean="0">
                <a:solidFill>
                  <a:srgbClr val="FFFF00"/>
                </a:solidFill>
              </a:rPr>
              <a:t>„</a:t>
            </a:r>
            <a:r>
              <a:rPr lang="en-GB" sz="1800" i="1" dirty="0" err="1" smtClean="0">
                <a:solidFill>
                  <a:srgbClr val="FFFF00"/>
                </a:solidFill>
              </a:rPr>
              <a:t>Vést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r>
              <a:rPr lang="en-GB" sz="1800" i="1" dirty="0" err="1" smtClean="0">
                <a:solidFill>
                  <a:srgbClr val="FFFF00"/>
                </a:solidFill>
              </a:rPr>
              <a:t>žáky</a:t>
            </a:r>
            <a:r>
              <a:rPr lang="en-GB" sz="1800" i="1" dirty="0" smtClean="0">
                <a:solidFill>
                  <a:srgbClr val="FFFF00"/>
                </a:solidFill>
              </a:rPr>
              <a:t> k </a:t>
            </a:r>
            <a:r>
              <a:rPr lang="en-GB" sz="1800" i="1" dirty="0" err="1" smtClean="0">
                <a:solidFill>
                  <a:srgbClr val="FFFF00"/>
                </a:solidFill>
              </a:rPr>
              <a:t>toleranci</a:t>
            </a:r>
            <a:r>
              <a:rPr lang="en-GB" sz="1800" i="1" dirty="0" smtClean="0">
                <a:solidFill>
                  <a:srgbClr val="FFFF00"/>
                </a:solidFill>
              </a:rPr>
              <a:t> a </a:t>
            </a:r>
            <a:r>
              <a:rPr lang="en-GB" sz="1800" i="1" dirty="0" err="1" smtClean="0">
                <a:solidFill>
                  <a:srgbClr val="FFFF00"/>
                </a:solidFill>
              </a:rPr>
              <a:t>ohleduplnosti</a:t>
            </a:r>
            <a:r>
              <a:rPr lang="en-GB" sz="1800" i="1" dirty="0" smtClean="0">
                <a:solidFill>
                  <a:srgbClr val="FFFF00"/>
                </a:solidFill>
              </a:rPr>
              <a:t> k </a:t>
            </a:r>
            <a:r>
              <a:rPr lang="en-GB" sz="1800" i="1" dirty="0" err="1" smtClean="0">
                <a:solidFill>
                  <a:srgbClr val="FFFF00"/>
                </a:solidFill>
              </a:rPr>
              <a:t>jiným</a:t>
            </a:r>
            <a:r>
              <a:rPr lang="en-GB" sz="1800" i="1" dirty="0" smtClean="0">
                <a:solidFill>
                  <a:srgbClr val="FFFF00"/>
                </a:solidFill>
              </a:rPr>
              <a:t> lidem, </a:t>
            </a:r>
            <a:endParaRPr lang="cs-CZ" sz="18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1800" i="1" dirty="0" err="1" smtClean="0">
                <a:solidFill>
                  <a:srgbClr val="FFFF00"/>
                </a:solidFill>
              </a:rPr>
              <a:t>jejich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r>
              <a:rPr lang="en-GB" sz="1800" i="1" dirty="0" err="1" smtClean="0">
                <a:solidFill>
                  <a:srgbClr val="FFFF00"/>
                </a:solidFill>
              </a:rPr>
              <a:t>kulturám</a:t>
            </a:r>
            <a:r>
              <a:rPr lang="en-GB" sz="1800" i="1" dirty="0" smtClean="0">
                <a:solidFill>
                  <a:srgbClr val="FFFF00"/>
                </a:solidFill>
              </a:rPr>
              <a:t> a </a:t>
            </a:r>
            <a:r>
              <a:rPr lang="en-GB" sz="1800" i="1" dirty="0" err="1" smtClean="0">
                <a:solidFill>
                  <a:srgbClr val="FFFF00"/>
                </a:solidFill>
              </a:rPr>
              <a:t>duchovním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r>
              <a:rPr lang="en-GB" sz="1800" i="1" dirty="0" err="1" smtClean="0">
                <a:solidFill>
                  <a:srgbClr val="FFFF00"/>
                </a:solidFill>
              </a:rPr>
              <a:t>hodnotám</a:t>
            </a:r>
            <a:r>
              <a:rPr lang="en-GB" sz="1800" i="1" dirty="0" smtClean="0">
                <a:solidFill>
                  <a:srgbClr val="FFFF00"/>
                </a:solidFill>
              </a:rPr>
              <a:t>, </a:t>
            </a:r>
            <a:r>
              <a:rPr lang="en-GB" sz="1800" i="1" dirty="0" err="1" smtClean="0">
                <a:solidFill>
                  <a:srgbClr val="FFFF00"/>
                </a:solidFill>
              </a:rPr>
              <a:t>učit</a:t>
            </a:r>
            <a:r>
              <a:rPr lang="en-GB" sz="1800" i="1" dirty="0" smtClean="0">
                <a:solidFill>
                  <a:srgbClr val="FFFF00"/>
                </a:solidFill>
              </a:rPr>
              <a:t> je </a:t>
            </a:r>
            <a:r>
              <a:rPr lang="en-GB" sz="1800" i="1" dirty="0" err="1" smtClean="0">
                <a:solidFill>
                  <a:srgbClr val="FFFF00"/>
                </a:solidFill>
              </a:rPr>
              <a:t>žít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r>
              <a:rPr lang="en-GB" sz="1800" i="1" dirty="0" err="1" smtClean="0">
                <a:solidFill>
                  <a:srgbClr val="FFFF00"/>
                </a:solidFill>
              </a:rPr>
              <a:t>společně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endParaRPr lang="cs-CZ" sz="18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1800" i="1" dirty="0" smtClean="0">
                <a:solidFill>
                  <a:srgbClr val="FFFF00"/>
                </a:solidFill>
              </a:rPr>
              <a:t>s </a:t>
            </a:r>
            <a:r>
              <a:rPr lang="en-GB" sz="1800" i="1" dirty="0" err="1" smtClean="0">
                <a:solidFill>
                  <a:srgbClr val="FFFF00"/>
                </a:solidFill>
              </a:rPr>
              <a:t>ostatními</a:t>
            </a:r>
            <a:r>
              <a:rPr lang="en-GB" sz="1800" i="1" dirty="0" smtClean="0">
                <a:solidFill>
                  <a:srgbClr val="FFFF00"/>
                </a:solidFill>
              </a:rPr>
              <a:t> </a:t>
            </a:r>
            <a:r>
              <a:rPr lang="en-GB" sz="1800" i="1" dirty="0" err="1" smtClean="0">
                <a:solidFill>
                  <a:srgbClr val="FFFF00"/>
                </a:solidFill>
              </a:rPr>
              <a:t>lidmi</a:t>
            </a:r>
            <a:r>
              <a:rPr lang="en-GB" sz="1800" i="1" dirty="0" smtClean="0">
                <a:solidFill>
                  <a:srgbClr val="FFFF00"/>
                </a:solidFill>
              </a:rPr>
              <a:t>...</a:t>
            </a:r>
            <a:r>
              <a:rPr lang="cs-CZ" sz="1800" i="1" dirty="0" smtClean="0">
                <a:solidFill>
                  <a:srgbClr val="FFFF00"/>
                </a:solidFill>
              </a:rPr>
              <a:t>“</a:t>
            </a:r>
            <a:endParaRPr lang="en-GB" sz="1800" i="1" dirty="0">
              <a:solidFill>
                <a:srgbClr val="FFFF00"/>
              </a:solidFill>
            </a:endParaRPr>
          </a:p>
        </p:txBody>
      </p:sp>
      <p:pic>
        <p:nvPicPr>
          <p:cNvPr id="10" name="Obrázek 6" descr="Obsah obrázku text&#10;&#10;Popis vygenerován s velmi vysokou mírou spolehlivosti">
            <a:extLst>
              <a:ext uri="{FF2B5EF4-FFF2-40B4-BE49-F238E27FC236}">
                <a16:creationId xmlns="" xmlns:a16="http://schemas.microsoft.com/office/drawing/2014/main" id="{D1CC9ADF-5459-436B-8B18-4FC0FA1C0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5813" b="1"/>
          <a:stretch/>
        </p:blipFill>
        <p:spPr>
          <a:xfrm>
            <a:off x="6382327" y="0"/>
            <a:ext cx="5809673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www.hellocr.org</a:t>
            </a:r>
            <a:endParaRPr lang="en-GB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520"/>
            <a:ext cx="9936000" cy="4106043"/>
          </a:xfrm>
        </p:spPr>
      </p:pic>
    </p:spTree>
    <p:extLst>
      <p:ext uri="{BB962C8B-B14F-4D97-AF65-F5344CB8AC3E}">
        <p14:creationId xmlns:p14="http://schemas.microsoft.com/office/powerpoint/2010/main" val="31313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29" y="356062"/>
            <a:ext cx="10515600" cy="91010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Světový den uprchlíků – 20. června</a:t>
            </a:r>
            <a:br>
              <a:rPr lang="cs-CZ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008" y="1016789"/>
            <a:ext cx="7290641" cy="52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Oceňování studentů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Pravidelné oceňování žáků a studentů – uprchlíků za výborné studijní výsledky</a:t>
            </a:r>
          </a:p>
          <a:p>
            <a:pPr lvl="0"/>
            <a:r>
              <a:rPr lang="cs-CZ" dirty="0" smtClean="0"/>
              <a:t>Ve spolupráci s MV a MŠMT</a:t>
            </a:r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30321"/>
            <a:ext cx="10323251" cy="25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Dobrovolnický program UNHCR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45" y="1825625"/>
            <a:ext cx="61721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Sami jsme byli uprchlíci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914" y="1825625"/>
            <a:ext cx="10515600" cy="4351338"/>
          </a:xfrm>
        </p:spPr>
        <p:txBody>
          <a:bodyPr/>
          <a:lstStyle/>
          <a:p>
            <a:r>
              <a:rPr lang="cs-CZ" altLang="cs-CZ" dirty="0" smtClean="0"/>
              <a:t>Informační kampaň UNHCR</a:t>
            </a:r>
          </a:p>
          <a:p>
            <a:r>
              <a:rPr lang="cs-CZ" altLang="cs-CZ" dirty="0" smtClean="0"/>
              <a:t>Založena </a:t>
            </a:r>
            <a:r>
              <a:rPr lang="cs-CZ" altLang="cs-CZ" dirty="0" smtClean="0"/>
              <a:t>na 3 skutečných příbězích uprchlíků z Československa</a:t>
            </a:r>
          </a:p>
          <a:p>
            <a:pPr marL="0" indent="0">
              <a:buNone/>
            </a:pPr>
            <a:r>
              <a:rPr lang="cs-CZ" altLang="cs-CZ" dirty="0">
                <a:hlinkClick r:id=""/>
              </a:rPr>
              <a:t>https</a:t>
            </a:r>
            <a:r>
              <a:rPr lang="cs-CZ" altLang="cs-CZ" dirty="0">
                <a:hlinkClick r:id="rId2"/>
              </a:rPr>
              <a:t>://www.youtube.com/watch?v=MyJESBay54Q</a:t>
            </a:r>
            <a:r>
              <a:rPr lang="cs-CZ" altLang="cs-CZ" dirty="0"/>
              <a:t> </a:t>
            </a:r>
          </a:p>
          <a:p>
            <a:endParaRPr lang="en-GB" dirty="0"/>
          </a:p>
        </p:txBody>
      </p:sp>
      <p:pic>
        <p:nvPicPr>
          <p:cNvPr id="4" name="Picture 2" descr="F:\unhcr-vla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15" y="3619843"/>
            <a:ext cx="412698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5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Odkazy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722" y="1855904"/>
            <a:ext cx="8740698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2986" y="1855904"/>
            <a:ext cx="8229600" cy="33944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b="1" dirty="0" smtClean="0"/>
              <a:t>Web UNHCR Česká republika: </a:t>
            </a:r>
            <a:r>
              <a:rPr lang="cs-CZ" sz="2100" b="1" u="sng" dirty="0" smtClean="0">
                <a:solidFill>
                  <a:schemeClr val="tx1"/>
                </a:solidFill>
              </a:rPr>
              <a:t>www.unhcr.cz</a:t>
            </a:r>
          </a:p>
          <a:p>
            <a:r>
              <a:rPr lang="cs-CZ" sz="2100" b="1" dirty="0" smtClean="0"/>
              <a:t>Fakta </a:t>
            </a:r>
            <a:r>
              <a:rPr lang="cs-CZ" sz="2100" b="1" dirty="0" smtClean="0"/>
              <a:t>k uprchlickým krizím: </a:t>
            </a:r>
            <a:r>
              <a:rPr lang="cs-CZ" sz="2100" b="1" u="sng" dirty="0" smtClean="0">
                <a:solidFill>
                  <a:schemeClr val="tx1"/>
                </a:solidFill>
              </a:rPr>
              <a:t>http://data.unhcr.org/ </a:t>
            </a:r>
          </a:p>
          <a:p>
            <a:r>
              <a:rPr lang="cs-CZ" sz="2100" b="1" dirty="0" smtClean="0"/>
              <a:t>Statistiky: </a:t>
            </a:r>
            <a:r>
              <a:rPr lang="cs-CZ" sz="2100" b="1" u="sng" dirty="0" smtClean="0">
                <a:solidFill>
                  <a:schemeClr val="tx1"/>
                </a:solidFill>
              </a:rPr>
              <a:t>http://popstats.unhcr.org/en/overview </a:t>
            </a:r>
            <a:endParaRPr lang="cs-CZ" sz="21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6</a:t>
            </a:r>
            <a:r>
              <a:rPr lang="cs-CZ" dirty="0" smtClean="0"/>
              <a:t>. 11.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UNHCR</a:t>
            </a:r>
            <a:r>
              <a:rPr lang="cs-CZ" dirty="0" smtClean="0"/>
              <a:t> -</a:t>
            </a:r>
            <a:r>
              <a:rPr lang="en-US" dirty="0" smtClean="0"/>
              <a:t> The UN Refugee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83812" y="2920948"/>
            <a:ext cx="3345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Děkuji za pozornost!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15" y="635464"/>
            <a:ext cx="3016520" cy="19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3812" y="3508698"/>
            <a:ext cx="334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Soňa Rysová: </a:t>
            </a:r>
            <a:r>
              <a:rPr lang="cs-CZ" u="sng" dirty="0">
                <a:solidFill>
                  <a:schemeClr val="bg1"/>
                </a:solidFill>
              </a:rPr>
              <a:t>RYSOVA@unhcr.org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UNHCR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Specializovaná agentura OSN</a:t>
            </a:r>
          </a:p>
          <a:p>
            <a:r>
              <a:rPr lang="cs-CZ" dirty="0"/>
              <a:t>Byla založena Valným shromážděním OSN v roce 1950</a:t>
            </a:r>
            <a:endParaRPr lang="en-US" dirty="0"/>
          </a:p>
          <a:p>
            <a:r>
              <a:rPr lang="en-US" dirty="0"/>
              <a:t>C</a:t>
            </a:r>
            <a:r>
              <a:rPr lang="cs-CZ" dirty="0" err="1"/>
              <a:t>íl</a:t>
            </a:r>
            <a:r>
              <a:rPr lang="cs-CZ" dirty="0"/>
              <a:t>: Zajištění ochrany a základních práv uprchlíků podle Úmluvy o uprchlících (1951)</a:t>
            </a:r>
          </a:p>
          <a:p>
            <a:r>
              <a:rPr lang="cs-CZ" dirty="0"/>
              <a:t>V letech 1954 a 1981 získal Nobelovu cenu míru</a:t>
            </a:r>
            <a:endParaRPr lang="en-US" dirty="0"/>
          </a:p>
          <a:p>
            <a:r>
              <a:rPr lang="cs-CZ" dirty="0"/>
              <a:t>Sídlí v Ženevě</a:t>
            </a:r>
          </a:p>
          <a:p>
            <a:r>
              <a:rPr lang="cs-CZ" dirty="0"/>
              <a:t>Od roku 2016 je Vysokým komisařem 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b="1" dirty="0" err="1" smtClean="0"/>
              <a:t>António</a:t>
            </a:r>
            <a:r>
              <a:rPr lang="cs-CZ" b="1" dirty="0" smtClean="0"/>
              <a:t> </a:t>
            </a:r>
            <a:r>
              <a:rPr lang="cs-CZ" b="1" dirty="0" err="1" smtClean="0"/>
              <a:t>Guterres</a:t>
            </a:r>
            <a:endParaRPr lang="en-US" altLang="en-US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0313" y="4498449"/>
            <a:ext cx="3213451" cy="21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Osoby pod mandátem UNHCR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Žadatelé o azyl</a:t>
            </a:r>
          </a:p>
          <a:p>
            <a:pPr lvl="0"/>
            <a:r>
              <a:rPr lang="cs-CZ" dirty="0"/>
              <a:t>Uznaní/registrovaní uprchlíci</a:t>
            </a:r>
          </a:p>
          <a:p>
            <a:pPr lvl="0"/>
            <a:r>
              <a:rPr lang="cs-CZ" dirty="0"/>
              <a:t>Vnitřně přesídlené osoby </a:t>
            </a:r>
          </a:p>
          <a:p>
            <a:pPr lvl="0"/>
            <a:r>
              <a:rPr lang="cs-CZ" dirty="0"/>
              <a:t>Osoby bez státní příslušnosti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08" y="1985320"/>
            <a:ext cx="3297203" cy="2759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78" y="4001294"/>
            <a:ext cx="3085910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Komu a kde pomáháme</a:t>
            </a:r>
            <a:endParaRPr lang="en-GB" b="1" dirty="0"/>
          </a:p>
        </p:txBody>
      </p:sp>
      <p:pic>
        <p:nvPicPr>
          <p:cNvPr id="4" name="Zástupný symbol pro obsah 6" descr="UNHCR poc and operations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1707" r="38146" b="162"/>
          <a:stretch/>
        </p:blipFill>
        <p:spPr>
          <a:xfrm>
            <a:off x="1006765" y="1907165"/>
            <a:ext cx="932873" cy="43442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258" t="42020" r="15531" b="44512"/>
          <a:stretch/>
        </p:blipFill>
        <p:spPr>
          <a:xfrm>
            <a:off x="1939638" y="5327794"/>
            <a:ext cx="8682181" cy="9236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00" y="1907165"/>
            <a:ext cx="5436000" cy="342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721" y="1550020"/>
            <a:ext cx="10515600" cy="104821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4200" b="1" dirty="0"/>
              <a:t>Uprchlík podle mezinárodního práva </a:t>
            </a:r>
            <a:br>
              <a:rPr lang="cs-CZ" sz="4200" b="1" dirty="0"/>
            </a:br>
            <a:r>
              <a:rPr lang="cs-CZ" sz="4200" b="1" dirty="0" smtClean="0"/>
              <a:t/>
            </a:r>
            <a:br>
              <a:rPr lang="cs-CZ" sz="4200" b="1" dirty="0" smtClean="0"/>
            </a:br>
            <a:r>
              <a:rPr lang="cs-CZ" sz="3600" dirty="0" smtClean="0"/>
              <a:t>Úmluva </a:t>
            </a:r>
            <a:r>
              <a:rPr lang="cs-CZ" sz="3600" dirty="0"/>
              <a:t>o právním postavení uprchlíků (1951)</a:t>
            </a:r>
            <a:br>
              <a:rPr lang="cs-CZ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98234"/>
            <a:ext cx="9008328" cy="355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dirty="0"/>
              <a:t>Definice uprchlíka a důvody pro přiznání ochrany</a:t>
            </a:r>
            <a:r>
              <a:rPr lang="cs-CZ" sz="3000" dirty="0"/>
              <a:t>: </a:t>
            </a:r>
          </a:p>
          <a:p>
            <a:pPr lvl="1">
              <a:buNone/>
            </a:pPr>
            <a:r>
              <a:rPr lang="cs-CZ" dirty="0"/>
              <a:t>	…</a:t>
            </a:r>
            <a:r>
              <a:rPr lang="cs-CZ" i="1" dirty="0"/>
              <a:t>„osoba, která se nachází </a:t>
            </a:r>
            <a:r>
              <a:rPr lang="cs-CZ" b="1" i="1" dirty="0"/>
              <a:t>mimo svou vlast</a:t>
            </a:r>
            <a:r>
              <a:rPr lang="cs-CZ" i="1" dirty="0"/>
              <a:t> a má oprávněné obavy před </a:t>
            </a:r>
            <a:r>
              <a:rPr lang="cs-CZ" b="1" i="1" dirty="0"/>
              <a:t>pronásledováním</a:t>
            </a:r>
            <a:r>
              <a:rPr lang="cs-CZ" i="1" dirty="0"/>
              <a:t> z důvodů rasových, náboženských nebo národnostních nebo z důvodů příslušnosti k určitým společenským vrstvám </a:t>
            </a:r>
            <a:r>
              <a:rPr lang="cs-CZ" i="1" dirty="0" smtClean="0"/>
              <a:t>nebo   i </a:t>
            </a:r>
            <a:r>
              <a:rPr lang="cs-CZ" i="1" dirty="0"/>
              <a:t>zastávání určitých politických názorů, </a:t>
            </a:r>
            <a:r>
              <a:rPr lang="cs-CZ" b="1" i="1" dirty="0"/>
              <a:t>je neschopna přijmout, nebo vzhledem ke shora uvedeným obavám, odmítá ochranu své vlasti</a:t>
            </a:r>
            <a:r>
              <a:rPr lang="cs-CZ" dirty="0"/>
              <a:t>”.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přiznání mezinárodní </a:t>
            </a:r>
            <a:r>
              <a:rPr lang="cs-CZ" dirty="0" smtClean="0"/>
              <a:t>ochrany kvůli obavě pronásledování z důvodů: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042" y="2391109"/>
            <a:ext cx="10515600" cy="35645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rasových</a:t>
            </a:r>
            <a:endParaRPr lang="cs-CZ" dirty="0"/>
          </a:p>
          <a:p>
            <a:pPr>
              <a:defRPr/>
            </a:pPr>
            <a:r>
              <a:rPr lang="cs-CZ" dirty="0" smtClean="0"/>
              <a:t>národnostních </a:t>
            </a:r>
            <a:endParaRPr lang="cs-CZ" dirty="0"/>
          </a:p>
          <a:p>
            <a:pPr>
              <a:defRPr/>
            </a:pPr>
            <a:r>
              <a:rPr lang="cs-CZ" dirty="0" smtClean="0"/>
              <a:t>náboženských </a:t>
            </a:r>
            <a:endParaRPr lang="cs-CZ" dirty="0"/>
          </a:p>
          <a:p>
            <a:pPr>
              <a:defRPr/>
            </a:pPr>
            <a:r>
              <a:rPr lang="cs-CZ" dirty="0" smtClean="0"/>
              <a:t>příslušnosti </a:t>
            </a:r>
            <a:r>
              <a:rPr lang="cs-CZ" dirty="0"/>
              <a:t>k určité sociální skupině  </a:t>
            </a:r>
          </a:p>
          <a:p>
            <a:pPr>
              <a:defRPr/>
            </a:pPr>
            <a:r>
              <a:rPr lang="cs-CZ" dirty="0" smtClean="0"/>
              <a:t>zastávání politických názorů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055"/>
          </a:xfrm>
        </p:spPr>
        <p:txBody>
          <a:bodyPr/>
          <a:lstStyle/>
          <a:p>
            <a:pPr algn="ctr"/>
            <a:r>
              <a:rPr lang="cs-CZ" b="1" dirty="0" smtClean="0"/>
              <a:t>Shrnutí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349298"/>
            <a:ext cx="8506523" cy="509610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cs-CZ" sz="9600" b="1" dirty="0" smtClean="0"/>
              <a:t>Uprchlík:</a:t>
            </a:r>
            <a:endParaRPr lang="cs-CZ" sz="9600" b="1" dirty="0"/>
          </a:p>
          <a:p>
            <a:pPr marL="95250" indent="-9525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8000" dirty="0"/>
              <a:t>Termín vymezený Úmluvou z r 1951.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8000" dirty="0"/>
              <a:t>Termíny ‘‘ekonomický uprchlík‘‘, ‘‘běženec‘‘, apod.  neodpovídají žádným </a:t>
            </a:r>
            <a:r>
              <a:rPr lang="cs-CZ" sz="8000" dirty="0" smtClean="0"/>
              <a:t> obecně </a:t>
            </a:r>
            <a:r>
              <a:rPr lang="cs-CZ" sz="8000" dirty="0"/>
              <a:t>uznávaným termínům a nebo jsou s nimi přímo v rozporu.</a:t>
            </a:r>
          </a:p>
          <a:p>
            <a:pPr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cs-CZ" sz="9600" b="1" dirty="0"/>
              <a:t>Mezinárodní </a:t>
            </a:r>
            <a:r>
              <a:rPr lang="cs-CZ" sz="9600" b="1" dirty="0" smtClean="0"/>
              <a:t>ochrana:</a:t>
            </a:r>
            <a:endParaRPr lang="cs-CZ" sz="9600" b="1" dirty="0"/>
          </a:p>
          <a:p>
            <a:pPr marL="0" indent="1905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7200" dirty="0"/>
              <a:t> </a:t>
            </a:r>
            <a:r>
              <a:rPr lang="cs-CZ" sz="8000" dirty="0"/>
              <a:t>Nárok na mezinárodní ochranu vzniká za úzce vymezených podmínek.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8000" dirty="0"/>
              <a:t> Poměr mezi žádostmi a jejím </a:t>
            </a:r>
            <a:r>
              <a:rPr lang="cs-CZ" sz="8000" dirty="0" smtClean="0"/>
              <a:t>udělením </a:t>
            </a:r>
            <a:r>
              <a:rPr lang="cs-CZ" sz="8000" dirty="0"/>
              <a:t>tak může být značný.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8000" dirty="0"/>
              <a:t> Pro nárok na MO nehraje finanční situace žadatele žádnou roli.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cs-CZ" sz="8000" dirty="0"/>
              <a:t> Chudoba, změny </a:t>
            </a:r>
            <a:r>
              <a:rPr lang="cs-CZ" sz="8000" dirty="0" smtClean="0"/>
              <a:t>klimatu, </a:t>
            </a:r>
            <a:r>
              <a:rPr lang="cs-CZ" sz="8000" dirty="0"/>
              <a:t>apod. jsou legitimními důvody k migraci, nárok </a:t>
            </a:r>
            <a:r>
              <a:rPr lang="cs-CZ" sz="8000" dirty="0" smtClean="0"/>
              <a:t>  na </a:t>
            </a:r>
            <a:r>
              <a:rPr lang="cs-CZ" sz="8000" dirty="0"/>
              <a:t>MO  díky nim však nevzniká.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Jak je to ve světě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90" b="29243"/>
          <a:stretch/>
        </p:blipFill>
        <p:spPr>
          <a:xfrm>
            <a:off x="1063948" y="2419927"/>
            <a:ext cx="10779379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868</Words>
  <Application>Microsoft Office PowerPoint</Application>
  <PresentationFormat>Widescreen</PresentationFormat>
  <Paragraphs>176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Roboto</vt:lpstr>
      <vt:lpstr>Roboto Light</vt:lpstr>
      <vt:lpstr>Office Theme</vt:lpstr>
      <vt:lpstr>PowerPoint Presentation</vt:lpstr>
      <vt:lpstr>Nucená migrace –  uprchlictví</vt:lpstr>
      <vt:lpstr>UNHCR</vt:lpstr>
      <vt:lpstr>Osoby pod mandátem UNHCR</vt:lpstr>
      <vt:lpstr>Komu a kde pomáháme</vt:lpstr>
      <vt:lpstr> Uprchlík podle mezinárodního práva   Úmluva o právním postavení uprchlíků (1951) </vt:lpstr>
      <vt:lpstr>Důvody přiznání mezinárodní ochrany kvůli obavě pronásledování z důvodů:</vt:lpstr>
      <vt:lpstr>Shrnutí</vt:lpstr>
      <vt:lpstr>Jak je to ve světě</vt:lpstr>
      <vt:lpstr>Nejvytíženější regiony</vt:lpstr>
      <vt:lpstr>Země hostící nejvíce uprchlíků</vt:lpstr>
      <vt:lpstr>Globální kompakt o uprchlících</vt:lpstr>
      <vt:lpstr>Současná situace v ČR</vt:lpstr>
      <vt:lpstr>2018 (leden – srpen)</vt:lpstr>
      <vt:lpstr>Průběh řízení o mezinárodní ochraně</vt:lpstr>
      <vt:lpstr>Typy uprchlických zařízení</vt:lpstr>
      <vt:lpstr>Uprchlická zařízení v ČR</vt:lpstr>
      <vt:lpstr>Aktivity UNHCR v ČR</vt:lpstr>
      <vt:lpstr>Přístup uprchlíků ke vzdělání</vt:lpstr>
      <vt:lpstr>Hello Czech Republic</vt:lpstr>
      <vt:lpstr>www.hellocr.org</vt:lpstr>
      <vt:lpstr>Světový den uprchlíků – 20. června </vt:lpstr>
      <vt:lpstr>Oceňování studentů</vt:lpstr>
      <vt:lpstr>Dobrovolnický program UNHCR</vt:lpstr>
      <vt:lpstr>Sami jsme byli uprchlíci</vt:lpstr>
      <vt:lpstr>Odkazy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UNHCR</dc:title>
  <dc:creator>Ron Redmond</dc:creator>
  <cp:lastModifiedBy>Sona Rysova</cp:lastModifiedBy>
  <cp:revision>107</cp:revision>
  <cp:lastPrinted>2018-11-05T12:13:11Z</cp:lastPrinted>
  <dcterms:created xsi:type="dcterms:W3CDTF">2015-05-20T19:22:13Z</dcterms:created>
  <dcterms:modified xsi:type="dcterms:W3CDTF">2018-11-05T12:59:45Z</dcterms:modified>
</cp:coreProperties>
</file>