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70" r:id="rId8"/>
    <p:sldId id="281" r:id="rId9"/>
    <p:sldId id="282" r:id="rId10"/>
    <p:sldId id="283" r:id="rId11"/>
    <p:sldId id="284" r:id="rId12"/>
    <p:sldId id="285" r:id="rId13"/>
    <p:sldId id="286" r:id="rId14"/>
    <p:sldId id="292" r:id="rId15"/>
    <p:sldId id="293" r:id="rId16"/>
    <p:sldId id="260" r:id="rId17"/>
    <p:sldId id="263" r:id="rId18"/>
    <p:sldId id="294" r:id="rId19"/>
    <p:sldId id="289" r:id="rId20"/>
    <p:sldId id="269" r:id="rId21"/>
    <p:sldId id="29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17E94-FDFB-3842-A3DA-3E948A99F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FB0099-6081-7B4A-893F-D6610B89B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73BE47-31DC-6445-8269-033252D66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80B9D6-1782-1745-BAAA-E4C3E319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7CE337-A387-0E4F-8DDB-5D011AFAA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7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7FF62-3F29-4848-82AA-95D93548E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C6D7CB-F272-AB4D-9B02-1C4A4A662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E52FBD-8A03-A947-B065-F7BAE378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D93DF8-6963-3E45-943C-8BFB470CF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4F0966-AA6A-2F4F-B0AF-EEBE21E7E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81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3439CF-FD8A-214A-A894-D163EFA44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C8637C-0B84-7141-AB40-8D64770A4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0C8811-3432-1C44-8675-CD6EB1AF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1EA0C0-1792-4144-8180-62000D630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D3F553-64A5-DE49-83DD-DAA7B890B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63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A3C6A-6233-E441-9AE2-252FC913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961E9-F930-894F-83F5-96625F0B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923AEC-37B7-E641-BBA8-BE5D28F3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600B5-32C3-8447-8EB1-F5AC8B9DD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95BD85-F597-BA46-AB89-E2A034D2B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19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6F4D9-2F6C-7146-BE4E-6FD2A2FCC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986E72-3F76-FF44-8E16-4A9368895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878827-5EC3-0741-8407-A8D2AE32A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1CD5D5-D05E-7F4C-A211-FC49E162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0110BB-65EF-7646-A507-A2C85747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16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DE07E-8BD6-5D42-83F4-F4631EDC4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A624BF-A4BF-FB49-8C0D-9CC05631A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FE8A20-2E8F-DE4A-9EF3-B5A095423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7FC879-AE04-9449-80A8-9D257E526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8B2514-7D3D-614A-8106-234DD62EE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B9F5E6-3DD1-BB40-A70A-62E2D318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05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0E037-DAB0-8943-A337-F4AB92A4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B3C441-19EF-BB40-B31C-A91345AC4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FA2808-3565-F646-A3E6-0B539557E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D3F95A-9612-4E4B-8E24-0385CBE16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77AC68D-09E4-FF42-830A-D1F8D5060E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084F8D-CBB6-4745-B93F-BAF569DBF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CC75D1-9D30-8C42-8CCA-C2F7352A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4E917F-F5B3-2749-915C-E5800241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04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46781-6797-7B44-B2EA-B3E67C1F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7CF9DDB-99E0-5142-807B-A527E048F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2CC9CA-977B-F04F-839C-7A3AC5F63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784D4C-6FEF-A641-BB65-888786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18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2CCD89-7133-8447-869C-B1F6031E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6032142-2BA3-E248-95A0-8C844B8BC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3DFE5E-0B59-1B4A-8FC4-9BB6C039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14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A5FAB-8D17-2D4B-B634-353E1748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FBF185-CFFF-B24A-AE32-B89EEA59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1048EC-8A2D-6E40-9832-29723D542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D53F78-CC87-F449-9D71-64F01515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0D750D-9F8A-3940-BF9F-17B6B47F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E2B6F4-F3BE-F949-9482-4D7C9B49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15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6562E-4913-3948-9A87-57852B12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66B440-4C16-5943-BCC0-CA17E514B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DB64A2-3453-5043-B7B3-619A8567F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440836-971D-0A45-B9AC-2B74F531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A809A7-0440-FA43-94D8-09E53A45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57AB37-2153-364E-9F4D-F6BCFB829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9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4C3134-DBBD-1F4B-9031-FDA48940B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FDDAD4-2653-054B-AB71-F7FCE99C0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13F2C6-4F41-4F4F-B71A-2B193CF707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54F71-6F17-DB4A-A18B-8DB159B8F9B7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D8C7F9-A73A-CB47-B899-1175CDDC2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D46591-FA6C-5B4E-9E81-E0D42EAC5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33B3D-057F-6A4F-9E1F-1CB5B2F3F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3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ishcouncil.fr/blog/mythes-multilinguism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71937-56F6-0340-922F-F142DA2942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výuky češtiny jako druhého/cizího jazyka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9E7DBE-06B4-6B44-ADDC-22255DDD59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Linda </a:t>
            </a:r>
            <a:r>
              <a:rPr lang="cs-CZ" dirty="0" err="1"/>
              <a:t>Doleží</a:t>
            </a:r>
            <a:endParaRPr lang="cs-CZ" dirty="0"/>
          </a:p>
          <a:p>
            <a:r>
              <a:rPr lang="cs-CZ" dirty="0"/>
              <a:t>Přednáška 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865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0A1A542-F948-F34E-8DBD-AA20B1FDA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2222500"/>
            <a:ext cx="5715000" cy="54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jednoslovné stádium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slovní zásoba okolo 50 a více slov </a:t>
            </a: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B61E880-D216-1243-9D07-2AC920C5F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4129089"/>
            <a:ext cx="5715000" cy="97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první spojování slov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dvouslovné otázky typu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Where ball? 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(Kde míč?),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More chippies?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(Více hranolek?),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What that? 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(Co tamto?)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mohou tvořit fráze typické pro stádium I, viz níže, jako např.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Birdie go 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(Ptáček jde),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No dogie 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(Žádný pejsek, není pejsek),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More push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(Víc tlačit)</a:t>
            </a:r>
          </a:p>
        </p:txBody>
      </p:sp>
      <p:sp>
        <p:nvSpPr>
          <p:cNvPr id="24580" name="Title 1">
            <a:extLst>
              <a:ext uri="{FF2B5EF4-FFF2-40B4-BE49-F238E27FC236}">
                <a16:creationId xmlns:a16="http://schemas.microsoft.com/office/drawing/2014/main" id="{8F131F94-1E37-2D4F-A052-12ED5D79B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ea typeface="ＭＳ Ｐゴシック" panose="020B0600070205080204" pitchFamily="34" charset="-128"/>
              </a:rPr>
              <a:t>Stádia vývoje</a:t>
            </a:r>
          </a:p>
        </p:txBody>
      </p:sp>
      <p:sp>
        <p:nvSpPr>
          <p:cNvPr id="24581" name="TextBox 6">
            <a:extLst>
              <a:ext uri="{FF2B5EF4-FFF2-40B4-BE49-F238E27FC236}">
                <a16:creationId xmlns:a16="http://schemas.microsoft.com/office/drawing/2014/main" id="{22975C1A-9925-B04E-A4B8-DDD7C7F69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1852614"/>
            <a:ext cx="3895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1 rok</a:t>
            </a:r>
            <a:endParaRPr lang="cs-CZ" altLang="cs-CZ" sz="1800"/>
          </a:p>
        </p:txBody>
      </p:sp>
      <p:sp>
        <p:nvSpPr>
          <p:cNvPr id="24582" name="TextBox 7">
            <a:extLst>
              <a:ext uri="{FF2B5EF4-FFF2-40B4-BE49-F238E27FC236}">
                <a16:creationId xmlns:a16="http://schemas.microsoft.com/office/drawing/2014/main" id="{158E4E7F-7132-7C4E-8B53-8C34F9335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3759200"/>
            <a:ext cx="3895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1,5 roku</a:t>
            </a: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300806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C40691A-4A3C-5D47-96E9-9FFF1D53A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2270126"/>
            <a:ext cx="5715000" cy="1044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slovní zásoba okolo 400 slov, začíná prudký nárůst slovní zásoby (tzv. vocabulary spurt)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MLU zde 1,75, stádium I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děti neprodukují ještě správné věty, dokáží však rozlišit, zda věta je, nebo není správně, na odchylky od běžného úzu jsou velice citlivé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tzv. stádium telegrafické řeči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008ACA7-89FA-1044-A01A-0FDDFADD9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4202113"/>
            <a:ext cx="5715000" cy="118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slovní zásoba okolo 900 slov, MLU 2,25, stádium II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objevují se determinátory, zájmena, -ing formy (průběhový čas) a minulý čas (angličtina), tedy morfologie a funkční slova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přílišná regularizace (overregularization), např. u minulého času anglických sloves -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go 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(jít)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 → goed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(šel)místo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went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jednoduché věty</a:t>
            </a:r>
          </a:p>
        </p:txBody>
      </p:sp>
      <p:sp>
        <p:nvSpPr>
          <p:cNvPr id="25604" name="Title 1">
            <a:extLst>
              <a:ext uri="{FF2B5EF4-FFF2-40B4-BE49-F238E27FC236}">
                <a16:creationId xmlns:a16="http://schemas.microsoft.com/office/drawing/2014/main" id="{963FCDC9-49C8-9C46-A4F0-0B214978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ea typeface="ＭＳ Ｐゴシック" panose="020B0600070205080204" pitchFamily="34" charset="-128"/>
              </a:rPr>
              <a:t>Stádia vývoje</a:t>
            </a:r>
          </a:p>
        </p:txBody>
      </p:sp>
      <p:sp>
        <p:nvSpPr>
          <p:cNvPr id="25605" name="TextBox 6">
            <a:extLst>
              <a:ext uri="{FF2B5EF4-FFF2-40B4-BE49-F238E27FC236}">
                <a16:creationId xmlns:a16="http://schemas.microsoft.com/office/drawing/2014/main" id="{3F59B125-2709-CD46-B65D-A0C231F89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1852614"/>
            <a:ext cx="3895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2 roky</a:t>
            </a:r>
            <a:endParaRPr lang="cs-CZ" altLang="cs-CZ" sz="1800"/>
          </a:p>
        </p:txBody>
      </p:sp>
      <p:sp>
        <p:nvSpPr>
          <p:cNvPr id="25606" name="TextBox 7">
            <a:extLst>
              <a:ext uri="{FF2B5EF4-FFF2-40B4-BE49-F238E27FC236}">
                <a16:creationId xmlns:a16="http://schemas.microsoft.com/office/drawing/2014/main" id="{977ED4B8-F65C-E145-9320-E9810CFAA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3759200"/>
            <a:ext cx="3895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2,5–3 roky</a:t>
            </a: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67323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34DB7977-AAFC-524A-9135-D71F20A39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ea typeface="ＭＳ Ｐゴシック" panose="020B0600070205080204" pitchFamily="34" charset="-128"/>
              </a:rPr>
              <a:t>Stádia vývoje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667D818-D631-6543-92B9-256B0084D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450" y="2244725"/>
            <a:ext cx="5715000" cy="1404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slovní zásoba okolo 1200 slov, MLU 2,75, stádium III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objevují se pomocná slovesa, prepozice a další gramatické morfémy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první syntaktické transformace: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- inverze subjektu a pomocného slovesa (SAI)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      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Is Daddy mad? 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(Je tatínek šílený?)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- pohyb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wh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-slov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      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Where is he going?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(Kam jde?)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                                    </a:t>
            </a:r>
          </a:p>
          <a:p>
            <a:pPr eaLnBrk="1" hangingPunct="1"/>
            <a:endParaRPr lang="cs-CZ" altLang="cs-CZ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8" name="TextBox 6">
            <a:extLst>
              <a:ext uri="{FF2B5EF4-FFF2-40B4-BE49-F238E27FC236}">
                <a16:creationId xmlns:a16="http://schemas.microsoft.com/office/drawing/2014/main" id="{FB9759E7-A69D-1845-BB00-9CC017333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1852614"/>
            <a:ext cx="3895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3–3,5 roku</a:t>
            </a:r>
            <a:endParaRPr lang="cs-CZ" altLang="cs-CZ" sz="1800"/>
          </a:p>
        </p:txBody>
      </p:sp>
      <p:sp>
        <p:nvSpPr>
          <p:cNvPr id="26629" name="TextBox 7">
            <a:extLst>
              <a:ext uri="{FF2B5EF4-FFF2-40B4-BE49-F238E27FC236}">
                <a16:creationId xmlns:a16="http://schemas.microsoft.com/office/drawing/2014/main" id="{D1E7C8A3-7A13-7646-82E0-AC3154F1B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3759200"/>
            <a:ext cx="3895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3,5–4 roky</a:t>
            </a:r>
            <a:endParaRPr lang="cs-CZ" altLang="cs-CZ" sz="18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264AC559-5641-B546-A415-42E5C311E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450" y="4324351"/>
            <a:ext cx="5715000" cy="6080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slovní zásoba okolo 1500 slov, MLU 3,50, stádium IV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objevují se souvětí</a:t>
            </a:r>
          </a:p>
          <a:p>
            <a:pPr eaLnBrk="1" hangingPunct="1"/>
            <a:endParaRPr lang="cs-CZ" altLang="cs-CZ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57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BD9BDA63-253E-E441-B682-1EC108C00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2686050"/>
            <a:ext cx="5715000" cy="781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slovní zásoba okolo 1900 slov, MLU 4,0, stádium V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více spojek, časové výrazy typu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před 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po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vývoj metajazykových schopností, definice slov, opravování vlastních chyb</a:t>
            </a:r>
          </a:p>
          <a:p>
            <a:pPr eaLnBrk="1" hangingPunct="1"/>
            <a:endParaRPr lang="cs-CZ" altLang="cs-CZ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FBEE4B8B-8ABE-DE4C-99A4-AB336D903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4649788"/>
            <a:ext cx="5715000" cy="1225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přílišná regularizace se objevuje až do věku 10 let, je však řídká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pomalý nárůst slovní zásoby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někteří autoři považují proces akvizice v této době již za téměř zcela ukončený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 Carol Chomsky (1969) dokazuje, že některé struktury si dítě osvojuje až do věku 10 let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podobně Ladyženskajová (1963) uvádí, že ještě v sedmé třídě někteří žáci neovládají jisté syntaktické vztahy, běžně užívané dospělými (Pačesová, 1979, s. 12)</a:t>
            </a:r>
          </a:p>
          <a:p>
            <a:pPr eaLnBrk="1" hangingPunct="1"/>
            <a:endParaRPr lang="cs-CZ" altLang="cs-CZ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2" name="TextBox 7">
            <a:extLst>
              <a:ext uri="{FF2B5EF4-FFF2-40B4-BE49-F238E27FC236}">
                <a16:creationId xmlns:a16="http://schemas.microsoft.com/office/drawing/2014/main" id="{E5936720-DF1E-1141-AEBD-F32BD682A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2222500"/>
            <a:ext cx="3895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4–5 let</a:t>
            </a:r>
            <a:endParaRPr lang="cs-CZ" altLang="cs-CZ" sz="1800"/>
          </a:p>
        </p:txBody>
      </p:sp>
      <p:sp>
        <p:nvSpPr>
          <p:cNvPr id="27653" name="TextBox 8">
            <a:extLst>
              <a:ext uri="{FF2B5EF4-FFF2-40B4-BE49-F238E27FC236}">
                <a16:creationId xmlns:a16="http://schemas.microsoft.com/office/drawing/2014/main" id="{B4612B93-1284-8049-A4AF-C4170C952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4129089"/>
            <a:ext cx="3895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od 5 let</a:t>
            </a:r>
            <a:endParaRPr lang="cs-CZ" altLang="cs-CZ" sz="1800"/>
          </a:p>
        </p:txBody>
      </p:sp>
      <p:sp>
        <p:nvSpPr>
          <p:cNvPr id="27654" name="Title 1">
            <a:extLst>
              <a:ext uri="{FF2B5EF4-FFF2-40B4-BE49-F238E27FC236}">
                <a16:creationId xmlns:a16="http://schemas.microsoft.com/office/drawing/2014/main" id="{F172044C-1B6A-824E-B58F-095AFB8D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ea typeface="ＭＳ Ｐゴシック" panose="020B0600070205080204" pitchFamily="34" charset="-128"/>
              </a:rPr>
              <a:t>Stádia vývoje</a:t>
            </a:r>
          </a:p>
        </p:txBody>
      </p:sp>
    </p:spTree>
    <p:extLst>
      <p:ext uri="{BB962C8B-B14F-4D97-AF65-F5344CB8AC3E}">
        <p14:creationId xmlns:p14="http://schemas.microsoft.com/office/powerpoint/2010/main" val="1695830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13DAA-54D8-AF4D-AAFE-6E7DE3650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solidFill>
                  <a:srgbClr val="17375E"/>
                </a:solidFill>
                <a:ea typeface="ＭＳ Ｐゴシック" panose="020B0600070205080204" pitchFamily="34" charset="-128"/>
              </a:rPr>
              <a:t>Čeština jako L1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25191-4234-0C43-85E6-6189F6892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>
                <a:ea typeface="ＭＳ Ｐゴシック" panose="020B0600070205080204" pitchFamily="34" charset="-128"/>
              </a:rPr>
              <a:t>Smolík, Seidlová Málková (2014) </a:t>
            </a:r>
            <a:r>
              <a:rPr lang="cs-CZ" altLang="cs-CZ" sz="2400" dirty="0">
                <a:ea typeface="ＭＳ Ｐゴシック" panose="020B0600070205080204" pitchFamily="34" charset="-128"/>
              </a:rPr>
              <a:t>– velmi obecné, data k češtině chybí</a:t>
            </a:r>
          </a:p>
          <a:p>
            <a:pPr marL="0" indent="0">
              <a:buNone/>
            </a:pPr>
            <a:endParaRPr lang="cs-CZ" altLang="cs-CZ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cs-CZ" altLang="cs-CZ" sz="2400" b="1" dirty="0" err="1">
                <a:ea typeface="ＭＳ Ｐゴシック" panose="020B0600070205080204" pitchFamily="34" charset="-128"/>
              </a:rPr>
              <a:t>Saicová</a:t>
            </a:r>
            <a:r>
              <a:rPr lang="cs-CZ" altLang="cs-CZ" sz="2400" b="1" dirty="0">
                <a:ea typeface="ＭＳ Ｐゴシック" panose="020B0600070205080204" pitchFamily="34" charset="-128"/>
              </a:rPr>
              <a:t> Římalová (2013) </a:t>
            </a:r>
            <a:r>
              <a:rPr lang="cs-CZ" altLang="cs-CZ" sz="2400" dirty="0">
                <a:ea typeface="ＭＳ Ｐゴシック" panose="020B0600070205080204" pitchFamily="34" charset="-128"/>
              </a:rPr>
              <a:t>– pouze jednoslovné stádium vývoje, konkrétní jazyková data</a:t>
            </a:r>
          </a:p>
          <a:p>
            <a:pPr marL="0" indent="0">
              <a:buNone/>
            </a:pPr>
            <a:endParaRPr lang="cs-CZ" altLang="cs-CZ" sz="2400" b="1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cs-CZ" altLang="cs-CZ" sz="2400" b="1" dirty="0">
                <a:ea typeface="ＭＳ Ｐゴシック" panose="020B0600070205080204" pitchFamily="34" charset="-128"/>
              </a:rPr>
              <a:t>Průcha (2011)</a:t>
            </a:r>
            <a:r>
              <a:rPr lang="cs-CZ" altLang="cs-CZ" sz="2400" dirty="0">
                <a:ea typeface="ＭＳ Ｐゴシック" panose="020B0600070205080204" pitchFamily="34" charset="-128"/>
              </a:rPr>
              <a:t> – vývojová psycholingvistika, velmi obecné, data k češtině chybí</a:t>
            </a:r>
          </a:p>
          <a:p>
            <a:pPr marL="0" indent="0"/>
            <a:endParaRPr lang="cs-CZ" altLang="cs-CZ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cs-CZ" altLang="cs-CZ" sz="2400" b="1" dirty="0">
                <a:ea typeface="ＭＳ Ｐゴシック" panose="020B0600070205080204" pitchFamily="34" charset="-128"/>
              </a:rPr>
              <a:t>Karl </a:t>
            </a:r>
            <a:r>
              <a:rPr lang="cs-CZ" altLang="cs-CZ" sz="2400" b="1" dirty="0" err="1">
                <a:ea typeface="ＭＳ Ｐゴシック" panose="020B0600070205080204" pitchFamily="34" charset="-128"/>
              </a:rPr>
              <a:t>Ohnesorg</a:t>
            </a:r>
            <a:r>
              <a:rPr lang="cs-CZ" altLang="cs-CZ" sz="2400" b="1" dirty="0">
                <a:ea typeface="ＭＳ Ｐゴシック" panose="020B0600070205080204" pitchFamily="34" charset="-128"/>
              </a:rPr>
              <a:t> </a:t>
            </a:r>
            <a:r>
              <a:rPr lang="en-US" altLang="cs-CZ" sz="2400" dirty="0">
                <a:ea typeface="ＭＳ Ｐゴシック" panose="020B0600070205080204" pitchFamily="34" charset="-128"/>
              </a:rPr>
              <a:t>–</a:t>
            </a:r>
            <a:r>
              <a:rPr lang="cs-CZ" altLang="cs-CZ" sz="2400" dirty="0">
                <a:ea typeface="ＭＳ Ｐゴシック" panose="020B0600070205080204" pitchFamily="34" charset="-128"/>
              </a:rPr>
              <a:t> fonetické studie</a:t>
            </a:r>
          </a:p>
          <a:p>
            <a:pPr marL="0" indent="0">
              <a:buNone/>
            </a:pPr>
            <a:r>
              <a:rPr lang="cs-CZ" altLang="cs-CZ" sz="2400" b="1" dirty="0">
                <a:ea typeface="ＭＳ Ｐゴシック" panose="020B0600070205080204" pitchFamily="34" charset="-128"/>
              </a:rPr>
              <a:t>Marie Krčmová </a:t>
            </a:r>
            <a:r>
              <a:rPr lang="en-US" altLang="cs-CZ" sz="2400" dirty="0">
                <a:ea typeface="ＭＳ Ｐゴシック" panose="020B0600070205080204" pitchFamily="34" charset="-128"/>
              </a:rPr>
              <a:t>–</a:t>
            </a:r>
            <a:r>
              <a:rPr lang="cs-CZ" altLang="cs-CZ" sz="2400" dirty="0">
                <a:ea typeface="ＭＳ Ｐゴシック" panose="020B0600070205080204" pitchFamily="34" charset="-128"/>
              </a:rPr>
              <a:t> vedení učitelů MŠ</a:t>
            </a:r>
          </a:p>
          <a:p>
            <a:pPr marL="0" indent="0"/>
            <a:endParaRPr lang="en-US" altLang="cs-CZ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2371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A2DB4A13-4F53-AE43-A9F2-15E4B010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solidFill>
                  <a:srgbClr val="17375E"/>
                </a:solidFill>
                <a:ea typeface="ＭＳ Ｐゴシック" panose="020B0600070205080204" pitchFamily="34" charset="-128"/>
              </a:rPr>
              <a:t>Pačesová (1979)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BA0EFCEC-A1E6-E94B-8107-8BB968D17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>
                <a:ea typeface="ＭＳ Ｐゴシック" panose="020B0600070205080204" pitchFamily="34" charset="-128"/>
              </a:rPr>
              <a:t>vágnost jazykového pojmenování</a:t>
            </a:r>
          </a:p>
          <a:p>
            <a:r>
              <a:rPr lang="cs-CZ" altLang="cs-CZ" sz="1600">
                <a:ea typeface="ＭＳ Ｐゴシック" panose="020B0600070205080204" pitchFamily="34" charset="-128"/>
              </a:rPr>
              <a:t>„novátorské</a:t>
            </a:r>
            <a:r>
              <a:rPr lang="cs-CZ" altLang="en-US" sz="1600">
                <a:ea typeface="ＭＳ Ｐゴシック" panose="020B0600070205080204" pitchFamily="34" charset="-128"/>
              </a:rPr>
              <a:t>“</a:t>
            </a:r>
            <a:r>
              <a:rPr lang="cs-CZ" altLang="cs-CZ" sz="1600">
                <a:ea typeface="ＭＳ Ｐゴシック" panose="020B0600070205080204" pitchFamily="34" charset="-128"/>
              </a:rPr>
              <a:t> derivace: </a:t>
            </a:r>
            <a:r>
              <a:rPr lang="cs-CZ" altLang="cs-CZ" sz="1600" i="1">
                <a:ea typeface="ＭＳ Ｐゴシック" panose="020B0600070205080204" pitchFamily="34" charset="-128"/>
              </a:rPr>
              <a:t>vokalhotkovat, Už ho nebacej, on se zhodnější</a:t>
            </a:r>
            <a:r>
              <a:rPr lang="cs-CZ" altLang="cs-CZ" sz="1600">
                <a:ea typeface="ＭＳ Ｐゴシック" panose="020B0600070205080204" pitchFamily="34" charset="-128"/>
              </a:rPr>
              <a:t>. </a:t>
            </a:r>
          </a:p>
          <a:p>
            <a:r>
              <a:rPr lang="cs-CZ" altLang="cs-CZ" sz="1600">
                <a:ea typeface="ＭＳ Ｐゴシック" panose="020B0600070205080204" pitchFamily="34" charset="-128"/>
              </a:rPr>
              <a:t>pádový systém: počátek - singulár, pravidelnost  (</a:t>
            </a:r>
            <a:r>
              <a:rPr lang="cs-CZ" altLang="cs-CZ" sz="1600" i="1">
                <a:ea typeface="ＭＳ Ｐゴシック" panose="020B0600070205080204" pitchFamily="34" charset="-128"/>
              </a:rPr>
              <a:t>brouky, koberci</a:t>
            </a:r>
            <a:r>
              <a:rPr lang="cs-CZ" altLang="cs-CZ" sz="1600">
                <a:ea typeface="ＭＳ Ｐゴシック" panose="020B0600070205080204" pitchFamily="34" charset="-128"/>
              </a:rPr>
              <a:t>), dotváření chybějících tvarů (</a:t>
            </a:r>
            <a:r>
              <a:rPr lang="cs-CZ" altLang="cs-CZ" sz="1600" i="1">
                <a:ea typeface="ＭＳ Ｐゴシック" panose="020B0600070205080204" pitchFamily="34" charset="-128"/>
              </a:rPr>
              <a:t>teplák, dveř</a:t>
            </a:r>
            <a:r>
              <a:rPr lang="cs-CZ" altLang="cs-CZ" sz="1600">
                <a:ea typeface="ＭＳ Ｐゴシック" panose="020B0600070205080204" pitchFamily="34" charset="-128"/>
              </a:rPr>
              <a:t>)</a:t>
            </a:r>
          </a:p>
          <a:p>
            <a:r>
              <a:rPr lang="cs-CZ" altLang="cs-CZ" sz="1600">
                <a:ea typeface="ＭＳ Ｐゴシック" panose="020B0600070205080204" pitchFamily="34" charset="-128"/>
              </a:rPr>
              <a:t>kolísání rodu: </a:t>
            </a:r>
            <a:r>
              <a:rPr lang="cs-CZ" altLang="cs-CZ" sz="1600" i="1">
                <a:ea typeface="ＭＳ Ｐゴシック" panose="020B0600070205080204" pitchFamily="34" charset="-128"/>
              </a:rPr>
              <a:t>Honzík papala</a:t>
            </a:r>
            <a:endParaRPr lang="cs-CZ" altLang="cs-CZ" sz="1600">
              <a:ea typeface="ＭＳ Ｐゴシック" panose="020B0600070205080204" pitchFamily="34" charset="-128"/>
            </a:endParaRPr>
          </a:p>
          <a:p>
            <a:r>
              <a:rPr lang="cs-CZ" altLang="cs-CZ" sz="1600">
                <a:ea typeface="ＭＳ Ｐゴシック" panose="020B0600070205080204" pitchFamily="34" charset="-128"/>
              </a:rPr>
              <a:t>pády: nominativ sg. a pl., akuzativ, genitiv, dativ, vokativ, lokál, instrumentál</a:t>
            </a:r>
          </a:p>
          <a:p>
            <a:r>
              <a:rPr lang="cs-CZ" altLang="cs-CZ" sz="1600">
                <a:ea typeface="ＭＳ Ｐゴシック" panose="020B0600070205080204" pitchFamily="34" charset="-128"/>
              </a:rPr>
              <a:t>předložky: nejprve chybí (dítě užívá juxtapozici: </a:t>
            </a:r>
            <a:r>
              <a:rPr lang="cs-CZ" altLang="cs-CZ" sz="1600" i="1">
                <a:ea typeface="ＭＳ Ｐゴシック" panose="020B0600070205080204" pitchFamily="34" charset="-128"/>
              </a:rPr>
              <a:t>miminko kočárek, miminko kočárku, miminko v kočárku</a:t>
            </a:r>
            <a:r>
              <a:rPr lang="cs-CZ" altLang="cs-CZ" sz="1600">
                <a:ea typeface="ＭＳ Ｐゴシック" panose="020B0600070205080204" pitchFamily="34" charset="-128"/>
              </a:rPr>
              <a:t>), primární je ale </a:t>
            </a:r>
            <a:r>
              <a:rPr lang="cs-CZ" altLang="cs-CZ" sz="1600" b="1">
                <a:ea typeface="ＭＳ Ｐゴシック" panose="020B0600070205080204" pitchFamily="34" charset="-128"/>
              </a:rPr>
              <a:t>směr (do, z, o)</a:t>
            </a:r>
            <a:r>
              <a:rPr lang="cs-CZ" altLang="cs-CZ" sz="1600">
                <a:ea typeface="ＭＳ Ｐゴシック" panose="020B0600070205080204" pitchFamily="34" charset="-128"/>
              </a:rPr>
              <a:t>, předložka s je často vynechávána – výrazná koncovka instrumentálu (</a:t>
            </a:r>
            <a:r>
              <a:rPr lang="cs-CZ" altLang="cs-CZ" sz="1600" i="1">
                <a:ea typeface="ＭＳ Ｐゴシック" panose="020B0600070205080204" pitchFamily="34" charset="-128"/>
              </a:rPr>
              <a:t>chlebíček máslíčkem, polivečka nudličkama</a:t>
            </a:r>
            <a:r>
              <a:rPr lang="cs-CZ" altLang="cs-CZ" sz="1600">
                <a:ea typeface="ＭＳ Ｐゴシック" panose="020B0600070205080204" pitchFamily="34" charset="-128"/>
              </a:rPr>
              <a:t>)</a:t>
            </a:r>
          </a:p>
          <a:p>
            <a:r>
              <a:rPr lang="cs-CZ" altLang="cs-CZ" sz="1600">
                <a:ea typeface="ＭＳ Ｐゴシック" panose="020B0600070205080204" pitchFamily="34" charset="-128"/>
              </a:rPr>
              <a:t>slovesa: infinitiv – má spoustu funkcí, jako první se v indikativu prézentu objevuje 3. osoba, relativně  brzy se objevuje imperativ (ale pozor, tvary jako např. </a:t>
            </a:r>
            <a:r>
              <a:rPr lang="cs-CZ" altLang="cs-CZ" sz="1600" i="1">
                <a:ea typeface="ＭＳ Ｐゴシック" panose="020B0600070205080204" pitchFamily="34" charset="-128"/>
              </a:rPr>
              <a:t>lehnite, uteknite</a:t>
            </a:r>
            <a:r>
              <a:rPr lang="cs-CZ" altLang="cs-CZ" sz="1600">
                <a:ea typeface="ＭＳ Ｐゴシック" panose="020B0600070205080204" pitchFamily="34" charset="-128"/>
              </a:rPr>
              <a:t> apod.) a kondicionál </a:t>
            </a:r>
          </a:p>
          <a:p>
            <a:r>
              <a:rPr lang="cs-CZ" altLang="cs-CZ" sz="1600">
                <a:ea typeface="ＭＳ Ｐゴシック" panose="020B0600070205080204" pitchFamily="34" charset="-128"/>
              </a:rPr>
              <a:t>čas přítomný, čas minulý, futurum</a:t>
            </a:r>
          </a:p>
          <a:p>
            <a:r>
              <a:rPr lang="cs-CZ" altLang="cs-CZ" sz="1600">
                <a:ea typeface="ＭＳ Ｐゴシック" panose="020B0600070205080204" pitchFamily="34" charset="-128"/>
              </a:rPr>
              <a:t>vid: nejprve slovesa nedokonavá, pak dokonavá (novotvary: </a:t>
            </a:r>
            <a:r>
              <a:rPr lang="cs-CZ" altLang="cs-CZ" sz="1600" i="1">
                <a:ea typeface="ＭＳ Ｐゴシック" panose="020B0600070205080204" pitchFamily="34" charset="-128"/>
              </a:rPr>
              <a:t>spinkout, vysypnout, dozpívnout</a:t>
            </a:r>
            <a:r>
              <a:rPr lang="cs-CZ" altLang="cs-CZ" sz="1600">
                <a:ea typeface="ＭＳ Ｐゴシック" panose="020B0600070205080204" pitchFamily="34" charset="-128"/>
              </a:rPr>
              <a:t>)</a:t>
            </a:r>
          </a:p>
          <a:p>
            <a:endParaRPr lang="en-US" altLang="cs-CZ" sz="1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416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D7FE3-F3A9-9548-B47D-B9228F521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F594F-863B-5C43-9311-707ED9221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ACDE6C9-2EA8-B148-81DE-1B727B64C4FF}"/>
              </a:ext>
            </a:extLst>
          </p:cNvPr>
          <p:cNvSpPr/>
          <p:nvPr/>
        </p:nvSpPr>
        <p:spPr>
          <a:xfrm>
            <a:off x="1414130" y="839973"/>
            <a:ext cx="772987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ea typeface="ＭＳ Ｐゴシック" panose="020B0600070205080204" pitchFamily="34" charset="-128"/>
              </a:rPr>
              <a:t> Porozumění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ea typeface="ＭＳ Ｐゴシック" panose="020B0600070205080204" pitchFamily="34" charset="-128"/>
              </a:rPr>
              <a:t>	- dítě (věk 1, 1, 17) „Kde máš očka?</a:t>
            </a:r>
            <a:r>
              <a:rPr lang="cs-CZ" altLang="en-US" dirty="0">
                <a:ea typeface="ＭＳ Ｐゴシック" panose="020B0600070205080204" pitchFamily="34" charset="-128"/>
              </a:rPr>
              <a:t>“</a:t>
            </a:r>
            <a:r>
              <a:rPr lang="cs-CZ" altLang="cs-CZ" dirty="0">
                <a:ea typeface="ＭＳ Ｐゴシック" panose="020B0600070205080204" pitchFamily="34" charset="-128"/>
              </a:rPr>
              <a:t> – Správně ukáže. Dítě (věk 1, 1, 21) „Jak dělá auto?</a:t>
            </a:r>
            <a:r>
              <a:rPr lang="cs-CZ" altLang="en-US" dirty="0">
                <a:ea typeface="ＭＳ Ｐゴシック" panose="020B0600070205080204" pitchFamily="34" charset="-128"/>
              </a:rPr>
              <a:t>“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Tů</a:t>
            </a:r>
            <a:r>
              <a:rPr lang="cs-CZ" altLang="cs-CZ" dirty="0">
                <a:ea typeface="ＭＳ Ｐゴシック" panose="020B0600070205080204" pitchFamily="34" charset="-128"/>
              </a:rPr>
              <a:t>. Dítě (věk 1, 2, 14) „Dej mi políbit ručičku</a:t>
            </a:r>
            <a:r>
              <a:rPr lang="cs-CZ" altLang="en-US" dirty="0">
                <a:ea typeface="ＭＳ Ｐゴシック" panose="020B0600070205080204" pitchFamily="34" charset="-128"/>
              </a:rPr>
              <a:t>“</a:t>
            </a:r>
            <a:r>
              <a:rPr lang="cs-CZ" altLang="cs-CZ" dirty="0">
                <a:ea typeface="ＭＳ Ｐゴシック" panose="020B0600070205080204" pitchFamily="34" charset="-128"/>
              </a:rPr>
              <a:t> – Podá. „A dej mi tu druhou</a:t>
            </a:r>
            <a:r>
              <a:rPr lang="cs-CZ" altLang="en-US" dirty="0">
                <a:ea typeface="ＭＳ Ｐゴシック" panose="020B0600070205080204" pitchFamily="34" charset="-128"/>
              </a:rPr>
              <a:t>“</a:t>
            </a:r>
            <a:r>
              <a:rPr lang="cs-CZ" altLang="cs-CZ" dirty="0">
                <a:ea typeface="ＭＳ Ｐゴシック" panose="020B0600070205080204" pitchFamily="34" charset="-128"/>
              </a:rPr>
              <a:t> – Podá. (</a:t>
            </a:r>
            <a:r>
              <a:rPr lang="cs-CZ" altLang="cs-CZ" dirty="0" err="1">
                <a:ea typeface="ＭＳ Ｐゴシック" panose="020B0600070205080204" pitchFamily="34" charset="-128"/>
              </a:rPr>
              <a:t>Ohnesorg</a:t>
            </a:r>
            <a:r>
              <a:rPr lang="cs-CZ" altLang="cs-CZ" dirty="0">
                <a:ea typeface="ＭＳ Ｐゴシック" panose="020B0600070205080204" pitchFamily="34" charset="-128"/>
              </a:rPr>
              <a:t>, 1948)</a:t>
            </a:r>
          </a:p>
          <a:p>
            <a:pPr>
              <a:lnSpc>
                <a:spcPct val="90000"/>
              </a:lnSpc>
            </a:pPr>
            <a:endParaRPr lang="cs-CZ" altLang="cs-CZ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ea typeface="ＭＳ Ｐゴシック" panose="020B0600070205080204" pitchFamily="34" charset="-128"/>
              </a:rPr>
              <a:t> Produkce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ea typeface="ＭＳ Ｐゴシック" panose="020B0600070205080204" pitchFamily="34" charset="-128"/>
              </a:rPr>
              <a:t>	- </a:t>
            </a:r>
            <a:r>
              <a:rPr lang="cs-CZ" altLang="cs-CZ" i="1" dirty="0">
                <a:ea typeface="ＭＳ Ｐゴシック" panose="020B0600070205080204" pitchFamily="34" charset="-128"/>
              </a:rPr>
              <a:t>auto</a:t>
            </a:r>
            <a:r>
              <a:rPr lang="cs-CZ" altLang="cs-CZ" dirty="0">
                <a:ea typeface="ＭＳ Ｐゴシック" panose="020B0600070205080204" pitchFamily="34" charset="-128"/>
              </a:rPr>
              <a:t> a </a:t>
            </a:r>
            <a:r>
              <a:rPr lang="cs-CZ" altLang="cs-CZ" i="1" dirty="0">
                <a:ea typeface="ＭＳ Ｐゴシック" panose="020B0600070205080204" pitchFamily="34" charset="-128"/>
              </a:rPr>
              <a:t>haf</a:t>
            </a:r>
            <a:r>
              <a:rPr lang="cs-CZ" altLang="cs-CZ" dirty="0">
                <a:ea typeface="ＭＳ Ｐゴシック" panose="020B0600070205080204" pitchFamily="34" charset="-128"/>
              </a:rPr>
              <a:t> (1, 20-21), </a:t>
            </a:r>
            <a:r>
              <a:rPr lang="cs-CZ" altLang="cs-CZ" i="1" dirty="0">
                <a:ea typeface="ＭＳ Ｐゴシック" panose="020B0600070205080204" pitchFamily="34" charset="-128"/>
              </a:rPr>
              <a:t>auto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hů</a:t>
            </a:r>
            <a:r>
              <a:rPr lang="cs-CZ" altLang="cs-CZ" dirty="0">
                <a:ea typeface="ＭＳ Ｐゴシック" panose="020B0600070205080204" pitchFamily="34" charset="-128"/>
              </a:rPr>
              <a:t> (1, 1, 0), </a:t>
            </a:r>
            <a:r>
              <a:rPr lang="cs-CZ" altLang="cs-CZ" i="1" dirty="0">
                <a:ea typeface="ＭＳ Ｐゴシック" panose="020B0600070205080204" pitchFamily="34" charset="-128"/>
              </a:rPr>
              <a:t>auto dědě</a:t>
            </a:r>
            <a:r>
              <a:rPr lang="cs-CZ" altLang="cs-CZ" dirty="0">
                <a:ea typeface="ＭＳ Ｐゴシック" panose="020B0600070205080204" pitchFamily="34" charset="-128"/>
              </a:rPr>
              <a:t> (1, 1, 4) /auto jede/ (</a:t>
            </a:r>
            <a:r>
              <a:rPr lang="cs-CZ" altLang="cs-CZ" dirty="0" err="1">
                <a:ea typeface="ＭＳ Ｐゴシック" panose="020B0600070205080204" pitchFamily="34" charset="-128"/>
              </a:rPr>
              <a:t>Ohnesorg</a:t>
            </a:r>
            <a:r>
              <a:rPr lang="cs-CZ" altLang="cs-CZ" dirty="0">
                <a:ea typeface="ＭＳ Ｐゴシック" panose="020B0600070205080204" pitchFamily="34" charset="-128"/>
              </a:rPr>
              <a:t>, 1948),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nišku</a:t>
            </a:r>
            <a:r>
              <a:rPr lang="cs-CZ" altLang="cs-CZ" dirty="0">
                <a:ea typeface="ＭＳ Ｐゴシック" panose="020B0600070205080204" pitchFamily="34" charset="-128"/>
              </a:rPr>
              <a:t> (1, 5, 28),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plstičkama</a:t>
            </a:r>
            <a:r>
              <a:rPr lang="cs-CZ" altLang="cs-CZ" dirty="0">
                <a:ea typeface="ＭＳ Ｐゴシック" panose="020B0600070205080204" pitchFamily="34" charset="-128"/>
              </a:rPr>
              <a:t> (1, 7, 12),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žibičkova</a:t>
            </a:r>
            <a:r>
              <a:rPr lang="cs-CZ" altLang="cs-CZ" dirty="0">
                <a:ea typeface="ＭＳ Ｐゴシック" panose="020B0600070205080204" pitchFamily="34" charset="-128"/>
              </a:rPr>
              <a:t> (1, 9, 3),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kočkovi</a:t>
            </a:r>
            <a:r>
              <a:rPr lang="cs-CZ" altLang="cs-CZ" dirty="0">
                <a:ea typeface="ＭＳ Ｐゴシック" panose="020B0600070205080204" pitchFamily="34" charset="-128"/>
              </a:rPr>
              <a:t> (1, 10, 0), </a:t>
            </a:r>
            <a:r>
              <a:rPr lang="cs-CZ" altLang="cs-CZ" i="1" dirty="0">
                <a:ea typeface="ＭＳ Ｐゴシック" panose="020B0600070205080204" pitchFamily="34" charset="-128"/>
              </a:rPr>
              <a:t>hapalo</a:t>
            </a:r>
            <a:r>
              <a:rPr lang="cs-CZ" altLang="cs-CZ" dirty="0">
                <a:ea typeface="ＭＳ Ｐゴシック" panose="020B0600070205080204" pitchFamily="34" charset="-128"/>
              </a:rPr>
              <a:t>, </a:t>
            </a:r>
            <a:r>
              <a:rPr lang="cs-CZ" altLang="cs-CZ" i="1" dirty="0">
                <a:ea typeface="ＭＳ Ｐゴシック" panose="020B0600070205080204" pitchFamily="34" charset="-128"/>
              </a:rPr>
              <a:t>hapal</a:t>
            </a:r>
            <a:r>
              <a:rPr lang="cs-CZ" altLang="cs-CZ" dirty="0">
                <a:ea typeface="ＭＳ Ｐゴシック" panose="020B0600070205080204" pitchFamily="34" charset="-128"/>
              </a:rPr>
              <a:t> (1, 5, 1),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papaji</a:t>
            </a:r>
            <a:r>
              <a:rPr lang="cs-CZ" altLang="cs-CZ" dirty="0">
                <a:ea typeface="ＭＳ Ｐゴシック" panose="020B0600070205080204" pitchFamily="34" charset="-128"/>
              </a:rPr>
              <a:t> (1, 5, 1),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toji</a:t>
            </a:r>
            <a:r>
              <a:rPr lang="cs-CZ" altLang="cs-CZ" i="1" dirty="0">
                <a:ea typeface="ＭＳ Ｐゴシック" panose="020B0600070205080204" pitchFamily="34" charset="-128"/>
              </a:rPr>
              <a:t> to</a:t>
            </a:r>
            <a:r>
              <a:rPr lang="cs-CZ" altLang="cs-CZ" dirty="0">
                <a:ea typeface="ＭＳ Ｐゴシック" panose="020B0600070205080204" pitchFamily="34" charset="-128"/>
              </a:rPr>
              <a:t> (1, 5, 1), </a:t>
            </a:r>
            <a:r>
              <a:rPr lang="cs-CZ" altLang="cs-CZ" i="1" dirty="0">
                <a:ea typeface="ＭＳ Ｐゴシック" panose="020B0600070205080204" pitchFamily="34" charset="-128"/>
              </a:rPr>
              <a:t>papali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sme</a:t>
            </a:r>
            <a:r>
              <a:rPr lang="cs-CZ" altLang="cs-CZ" dirty="0">
                <a:ea typeface="ＭＳ Ｐゴシック" panose="020B0600070205080204" pitchFamily="34" charset="-128"/>
              </a:rPr>
              <a:t> (1, 5, 1), </a:t>
            </a:r>
            <a:r>
              <a:rPr lang="cs-CZ" altLang="cs-CZ" i="1" dirty="0">
                <a:ea typeface="ＭＳ Ｐゴシック" panose="020B0600070205080204" pitchFamily="34" charset="-128"/>
              </a:rPr>
              <a:t>koza mé</a:t>
            </a:r>
            <a:r>
              <a:rPr lang="cs-CZ" altLang="cs-CZ" dirty="0">
                <a:ea typeface="ＭＳ Ｐゴシック" panose="020B0600070205080204" pitchFamily="34" charset="-128"/>
              </a:rPr>
              <a:t> (1, 5, 21), </a:t>
            </a:r>
            <a:r>
              <a:rPr lang="cs-CZ" altLang="cs-CZ" i="1" dirty="0">
                <a:ea typeface="ＭＳ Ｐゴシック" panose="020B0600070205080204" pitchFamily="34" charset="-128"/>
              </a:rPr>
              <a:t>do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vokna</a:t>
            </a:r>
            <a:r>
              <a:rPr lang="cs-CZ" altLang="cs-CZ" dirty="0">
                <a:ea typeface="ＭＳ Ｐゴシック" panose="020B0600070205080204" pitchFamily="34" charset="-128"/>
              </a:rPr>
              <a:t> (1, 7, 31), </a:t>
            </a:r>
            <a:r>
              <a:rPr lang="cs-CZ" altLang="cs-CZ" i="1" dirty="0">
                <a:ea typeface="ＭＳ Ｐゴシック" panose="020B0600070205080204" pitchFamily="34" charset="-128"/>
              </a:rPr>
              <a:t>lopatka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pisečkova</a:t>
            </a:r>
            <a:r>
              <a:rPr lang="cs-CZ" altLang="cs-CZ" dirty="0">
                <a:ea typeface="ＭＳ Ｐゴシック" panose="020B0600070205080204" pitchFamily="34" charset="-128"/>
              </a:rPr>
              <a:t> (1, 9, 13),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pocem</a:t>
            </a:r>
            <a:r>
              <a:rPr lang="cs-CZ" altLang="cs-CZ" dirty="0">
                <a:ea typeface="ＭＳ Ｐゴシック" panose="020B0600070205080204" pitchFamily="34" charset="-128"/>
              </a:rPr>
              <a:t>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ďipič</a:t>
            </a:r>
            <a:r>
              <a:rPr lang="cs-CZ" altLang="cs-CZ" dirty="0">
                <a:ea typeface="ＭＳ Ｐゴシック" panose="020B0600070205080204" pitchFamily="34" charset="-128"/>
              </a:rPr>
              <a:t> (1, 6, 3), </a:t>
            </a:r>
            <a:r>
              <a:rPr lang="cs-CZ" altLang="cs-CZ" i="1" dirty="0">
                <a:ea typeface="ＭＳ Ｐゴシック" panose="020B0600070205080204" pitchFamily="34" charset="-128"/>
              </a:rPr>
              <a:t>fouknu neboli</a:t>
            </a:r>
            <a:r>
              <a:rPr lang="cs-CZ" altLang="cs-CZ" dirty="0">
                <a:ea typeface="ＭＳ Ｐゴシック" panose="020B0600070205080204" pitchFamily="34" charset="-128"/>
              </a:rPr>
              <a:t> (1, 11, 3) (Pačesová, 1968), </a:t>
            </a:r>
            <a:r>
              <a:rPr lang="cs-CZ" altLang="cs-CZ" i="1" dirty="0">
                <a:ea typeface="ＭＳ Ｐゴシック" panose="020B0600070205080204" pitchFamily="34" charset="-128"/>
              </a:rPr>
              <a:t>ponožky nandat</a:t>
            </a:r>
            <a:r>
              <a:rPr lang="cs-CZ" altLang="cs-CZ" dirty="0">
                <a:ea typeface="ＭＳ Ｐゴシック" panose="020B0600070205080204" pitchFamily="34" charset="-128"/>
              </a:rPr>
              <a:t> (1, 11) (Smolík, 2002), </a:t>
            </a:r>
            <a:r>
              <a:rPr lang="cs-CZ" altLang="cs-CZ" i="1" dirty="0">
                <a:ea typeface="ＭＳ Ｐゴシック" panose="020B0600070205080204" pitchFamily="34" charset="-128"/>
              </a:rPr>
              <a:t>máma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melom</a:t>
            </a:r>
            <a:r>
              <a:rPr lang="cs-CZ" altLang="cs-CZ" dirty="0">
                <a:ea typeface="ＭＳ Ｐゴシック" panose="020B0600070205080204" pitchFamily="34" charset="-128"/>
              </a:rPr>
              <a:t> (20 měsíců),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tata</a:t>
            </a:r>
            <a:r>
              <a:rPr lang="cs-CZ" altLang="cs-CZ" i="1" dirty="0">
                <a:ea typeface="ＭＳ Ｐゴシック" panose="020B0600070205080204" pitchFamily="34" charset="-128"/>
              </a:rPr>
              <a:t>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binkaj</a:t>
            </a:r>
            <a:r>
              <a:rPr lang="cs-CZ" altLang="cs-CZ" dirty="0">
                <a:ea typeface="ＭＳ Ｐゴシック" panose="020B0600070205080204" pitchFamily="34" charset="-128"/>
              </a:rPr>
              <a:t>, </a:t>
            </a:r>
            <a:r>
              <a:rPr lang="cs-CZ" altLang="cs-CZ" i="1" dirty="0">
                <a:ea typeface="ＭＳ Ｐゴシック" panose="020B0600070205080204" pitchFamily="34" charset="-128"/>
              </a:rPr>
              <a:t>Maja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biškem</a:t>
            </a:r>
            <a:r>
              <a:rPr lang="cs-CZ" altLang="cs-CZ" dirty="0">
                <a:ea typeface="ＭＳ Ｐゴシック" panose="020B0600070205080204" pitchFamily="34" charset="-128"/>
              </a:rPr>
              <a:t> a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deda</a:t>
            </a:r>
            <a:r>
              <a:rPr lang="cs-CZ" altLang="cs-CZ" i="1" dirty="0">
                <a:ea typeface="ＭＳ Ｐゴシック" panose="020B0600070205080204" pitchFamily="34" charset="-128"/>
              </a:rPr>
              <a:t> babi </a:t>
            </a:r>
            <a:r>
              <a:rPr lang="cs-CZ" altLang="cs-CZ" i="1" dirty="0" err="1">
                <a:ea typeface="ＭＳ Ｐゴシック" panose="020B0600070205080204" pitchFamily="34" charset="-128"/>
              </a:rPr>
              <a:t>lešeli</a:t>
            </a:r>
            <a:r>
              <a:rPr lang="cs-CZ" altLang="cs-CZ" dirty="0">
                <a:ea typeface="ＭＳ Ｐゴシック" panose="020B0600070205080204" pitchFamily="34" charset="-128"/>
              </a:rPr>
              <a:t> (21 měsíců) (Karasová, 2007)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cs-CZ" dirty="0">
              <a:ea typeface="ＭＳ Ｐゴシック" panose="020B0600070205080204" pitchFamily="34" charset="-128"/>
            </a:endParaRPr>
          </a:p>
          <a:p>
            <a:pPr>
              <a:buFont typeface="Wingdings" pitchFamily="2" charset="2"/>
              <a:buNone/>
            </a:pPr>
            <a:endParaRPr lang="en-US" altLang="cs-CZ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05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66079-C4DE-EF47-B4D1-14A49634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CHILDES Chromá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DBA5342-2209-224E-8457-DCA430E9B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6783" y="1825625"/>
            <a:ext cx="3778434" cy="4351338"/>
          </a:xfrm>
        </p:spPr>
      </p:pic>
    </p:spTree>
    <p:extLst>
      <p:ext uri="{BB962C8B-B14F-4D97-AF65-F5344CB8AC3E}">
        <p14:creationId xmlns:p14="http://schemas.microsoft.com/office/powerpoint/2010/main" val="478388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42756C2B-AA73-794C-B015-5986A402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solidFill>
                  <a:srgbClr val="17375E"/>
                </a:solidFill>
                <a:ea typeface="ＭＳ Ｐゴシック" panose="020B0600070205080204" pitchFamily="34" charset="-128"/>
              </a:rPr>
              <a:t>Čeština jako L2</a:t>
            </a:r>
          </a:p>
        </p:txBody>
      </p:sp>
      <p:pic>
        <p:nvPicPr>
          <p:cNvPr id="23554" name="Content Placeholder 1">
            <a:extLst>
              <a:ext uri="{FF2B5EF4-FFF2-40B4-BE49-F238E27FC236}">
                <a16:creationId xmlns:a16="http://schemas.microsoft.com/office/drawing/2014/main" id="{3A284F34-FD3C-194C-9ED1-E454BABCB4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312" r="-193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46137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C81E8-38B1-1147-8D54-341D7B2EC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Vícejazyčná mysl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B4F54B2-3495-734B-9A84-5269359AE3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1850" y="1848644"/>
            <a:ext cx="6521155" cy="3514581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820B8D2-3BF8-B244-AC90-7D8743C1EA93}"/>
              </a:ext>
            </a:extLst>
          </p:cNvPr>
          <p:cNvSpPr txBox="1"/>
          <p:nvPr/>
        </p:nvSpPr>
        <p:spPr>
          <a:xfrm>
            <a:off x="967563" y="5741581"/>
            <a:ext cx="5655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3"/>
              </a:rPr>
              <a:t>https://www.britishcouncil.fr/blog/mythes-multilinguisme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71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753B5-D677-CB4F-992E-ACE9F68A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C0AC9E-C10D-3D41-B83F-4A5B5BDDF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Osvojování jazyka jako disciplína</a:t>
            </a:r>
          </a:p>
          <a:p>
            <a:r>
              <a:rPr lang="cs-CZ" dirty="0"/>
              <a:t>Nativismus vs. funkcionalismus</a:t>
            </a:r>
          </a:p>
          <a:p>
            <a:r>
              <a:rPr lang="cs-CZ" dirty="0"/>
              <a:t>Osvojování jazyka – charakteristika základních rysů a období</a:t>
            </a:r>
          </a:p>
          <a:p>
            <a:r>
              <a:rPr lang="cs-CZ" dirty="0"/>
              <a:t>Osvojování jazyka u vícejazyčných mluvčích</a:t>
            </a:r>
          </a:p>
          <a:p>
            <a:r>
              <a:rPr lang="cs-CZ" dirty="0"/>
              <a:t>Implikace poznatků pro výukovou praxi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610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08DC45B1-7181-C64D-BBBC-AFCED713FBFC}"/>
              </a:ext>
            </a:extLst>
          </p:cNvPr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altLang="cs-CZ" cap="none">
                <a:ea typeface="ＭＳ Ｐゴシック" panose="020B0600070205080204" pitchFamily="34" charset="-128"/>
              </a:rPr>
              <a:t>Haluzová (2007)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13341505-B58F-184F-B063-ADD201AC1C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altLang="cs-CZ" sz="1800">
              <a:latin typeface="Calibri" panose="020F050202020403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(2,6)	 žlutý  eis				velky  schlafen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	/yellow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CZ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ice-cream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GER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/		/big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CZ   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sleep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GER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/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 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	große  kalhoty			maly  hose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	/big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GER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trousers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CZ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/		/small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CZ   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trousers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GER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/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(3,6) 	es  regnet  schon  moc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    	 /it  rains  already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GER  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too  much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CZ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/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       	 Das  hat  mir  nicht  povedlo.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      	 /this  has  to  me  not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GER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work  out  well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CZ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/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(5,3) 	Darf  ich  noch  jednu  buchtu?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      	/May  I  more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GER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one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CZ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cake</a:t>
            </a:r>
            <a:r>
              <a:rPr lang="cs-CZ" altLang="cs-CZ" sz="1800" baseline="-250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CZ</a:t>
            </a:r>
            <a:r>
              <a:rPr lang="cs-CZ" altLang="cs-CZ" sz="1800"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?/</a:t>
            </a:r>
          </a:p>
          <a:p>
            <a:pPr marL="0" indent="0">
              <a:buNone/>
            </a:pPr>
            <a:endParaRPr lang="en-US" altLang="cs-CZ" sz="180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768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3B2EB945-B624-4B4C-8666-ADB1A61466C8}"/>
              </a:ext>
            </a:extLst>
          </p:cNvPr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altLang="cs-CZ" cap="none">
                <a:ea typeface="ＭＳ Ｐゴシック" panose="020B0600070205080204" pitchFamily="34" charset="-128"/>
              </a:rPr>
              <a:t>Bordag (2015)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4A5793A1-CD6A-5248-808B-BA66FB633C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marL="0" indent="0">
              <a:buNone/>
            </a:pPr>
            <a:r>
              <a:rPr lang="en-US" altLang="cs-CZ" sz="1600" b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</a:t>
            </a:r>
            <a:r>
              <a:rPr lang="de-DE" altLang="cs-CZ" sz="1600" b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hlapec (8 let)</a:t>
            </a:r>
          </a:p>
          <a:p>
            <a:pPr marL="0" indent="0">
              <a:buNone/>
            </a:pPr>
            <a:r>
              <a:rPr lang="de-DE" altLang="cs-CZ" sz="1600" b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Příklad 1: </a:t>
            </a:r>
            <a:endParaRPr lang="de-DE" altLang="cs-CZ" sz="160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– Našel jsem tu bundu. </a:t>
            </a:r>
          </a:p>
          <a:p>
            <a:pPr marL="0" indent="0">
              <a:buNone/>
            </a:pP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– A kde byla? </a:t>
            </a:r>
          </a:p>
          <a:p>
            <a:pPr marL="0" indent="0">
              <a:buNone/>
            </a:pP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– V šatně v Hortu (</a:t>
            </a:r>
            <a:r>
              <a:rPr lang="de-DE" altLang="cs-CZ" sz="1600" i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něm. družina</a:t>
            </a: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). Tady. Jo, und wir haben auch </a:t>
            </a:r>
            <a:b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 eine Hausaufgabe (</a:t>
            </a:r>
            <a:r>
              <a:rPr lang="de-DE" altLang="cs-CZ" sz="1600" i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něm. a taky máme domácí úkol</a:t>
            </a: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). </a:t>
            </a:r>
          </a:p>
          <a:p>
            <a:pPr marL="0" indent="0">
              <a:buNone/>
            </a:pP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– Z čeho?</a:t>
            </a:r>
            <a:b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– Z Mathe (</a:t>
            </a:r>
            <a:r>
              <a:rPr lang="de-DE" altLang="cs-CZ" sz="1600" i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něm. matika</a:t>
            </a: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). </a:t>
            </a:r>
          </a:p>
          <a:p>
            <a:pPr marL="0" indent="0">
              <a:buNone/>
            </a:pPr>
            <a:endParaRPr lang="de-DE" altLang="cs-CZ" sz="1600" b="1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de-DE" altLang="cs-CZ" sz="1600" b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Příklad 2: </a:t>
            </a:r>
            <a:endParaRPr lang="de-DE" altLang="cs-CZ" sz="160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– Já jsem si nemohl vzpomenout, jak se řekne příběh, tak jsem řekl </a:t>
            </a:r>
            <a:b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 in dem Film (</a:t>
            </a:r>
            <a:r>
              <a:rPr lang="de-DE" altLang="cs-CZ" sz="1600" i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něm. v tom filmu</a:t>
            </a: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), a Frau Unger (</a:t>
            </a:r>
            <a:r>
              <a:rPr lang="de-DE" altLang="cs-CZ" sz="1600" i="1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něm. paní Ungerová</a:t>
            </a: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; </a:t>
            </a:r>
            <a:b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 učitelka) si pak myslela, že jsem nebyl v opeře, ale v kině. </a:t>
            </a:r>
          </a:p>
          <a:p>
            <a:pPr marL="0" indent="0">
              <a:buNone/>
            </a:pP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– A vysvětlil jsi jí to?</a:t>
            </a:r>
            <a:b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r>
              <a:rPr lang="de-DE" altLang="cs-CZ" sz="160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– No já jsem pak řekl, že se to jmenovalo Nabucco, a ona už věděla. </a:t>
            </a:r>
          </a:p>
          <a:p>
            <a:pPr marL="0" indent="0">
              <a:buNone/>
            </a:pPr>
            <a:endParaRPr lang="en-US" altLang="cs-CZ" sz="160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915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BC2CC-5074-9E4F-BD3E-9D68BD65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1154A6-6E76-7947-9892-E15632564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Child</a:t>
            </a:r>
            <a:r>
              <a:rPr lang="cs-CZ" altLang="cs-CZ" dirty="0">
                <a:ea typeface="ＭＳ Ｐゴシック" panose="020B0600070205080204" pitchFamily="34" charset="-128"/>
              </a:rPr>
              <a:t>: My </a:t>
            </a:r>
            <a:r>
              <a:rPr lang="cs-CZ" altLang="cs-CZ" dirty="0" err="1">
                <a:ea typeface="ＭＳ Ｐゴシック" panose="020B0600070205080204" pitchFamily="34" charset="-128"/>
              </a:rPr>
              <a:t>teacher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holded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the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rabbits</a:t>
            </a:r>
            <a:r>
              <a:rPr lang="cs-CZ" altLang="cs-CZ" dirty="0">
                <a:ea typeface="ＭＳ Ｐゴシック" panose="020B0600070205080204" pitchFamily="34" charset="-128"/>
              </a:rPr>
              <a:t> and </a:t>
            </a:r>
            <a:r>
              <a:rPr lang="cs-CZ" altLang="cs-CZ" dirty="0" err="1">
                <a:ea typeface="ＭＳ Ｐゴシック" panose="020B0600070205080204" pitchFamily="34" charset="-128"/>
              </a:rPr>
              <a:t>we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patted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them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(Dítě: Moje učitelka držela králíky a my jsme si je hladili.)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Parent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dirty="0" err="1">
                <a:ea typeface="ＭＳ Ｐゴシック" panose="020B0600070205080204" pitchFamily="34" charset="-128"/>
              </a:rPr>
              <a:t>Did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you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say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your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teacher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held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the</a:t>
            </a:r>
            <a:r>
              <a:rPr lang="cs-CZ" altLang="cs-CZ" dirty="0">
                <a:ea typeface="ＭＳ Ｐゴシック" panose="020B0600070205080204" pitchFamily="34" charset="-128"/>
              </a:rPr>
              <a:t> baby </a:t>
            </a:r>
            <a:r>
              <a:rPr lang="cs-CZ" altLang="cs-CZ" dirty="0" err="1">
                <a:ea typeface="ＭＳ Ｐゴシック" panose="020B0600070205080204" pitchFamily="34" charset="-128"/>
              </a:rPr>
              <a:t>rabbits</a:t>
            </a:r>
            <a:r>
              <a:rPr lang="cs-CZ" altLang="cs-CZ" dirty="0">
                <a:ea typeface="ＭＳ Ｐゴシック" panose="020B0600070205080204" pitchFamily="34" charset="-128"/>
              </a:rPr>
              <a:t>?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(Rodič: Říkal jsi, že tvoje učitelka držela králíčky?)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Child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dirty="0" err="1">
                <a:ea typeface="ＭＳ Ｐゴシック" panose="020B0600070205080204" pitchFamily="34" charset="-128"/>
              </a:rPr>
              <a:t>Yes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(Dítě: Ano.)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Parent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dirty="0" err="1">
                <a:ea typeface="ＭＳ Ｐゴシック" panose="020B0600070205080204" pitchFamily="34" charset="-128"/>
              </a:rPr>
              <a:t>What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did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you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say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she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did</a:t>
            </a:r>
            <a:r>
              <a:rPr lang="cs-CZ" altLang="cs-CZ" dirty="0">
                <a:ea typeface="ＭＳ Ｐゴシック" panose="020B0600070205080204" pitchFamily="34" charset="-128"/>
              </a:rPr>
              <a:t>?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(Rodič: Co jsi říkal, že dělala?)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Child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dirty="0" err="1">
                <a:ea typeface="ＭＳ Ｐゴシック" panose="020B0600070205080204" pitchFamily="34" charset="-128"/>
              </a:rPr>
              <a:t>She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holded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the</a:t>
            </a:r>
            <a:r>
              <a:rPr lang="cs-CZ" altLang="cs-CZ" dirty="0">
                <a:ea typeface="ＭＳ Ｐゴシック" panose="020B0600070205080204" pitchFamily="34" charset="-128"/>
              </a:rPr>
              <a:t> baby </a:t>
            </a:r>
            <a:r>
              <a:rPr lang="cs-CZ" altLang="cs-CZ" dirty="0" err="1">
                <a:ea typeface="ＭＳ Ｐゴシック" panose="020B0600070205080204" pitchFamily="34" charset="-128"/>
              </a:rPr>
              <a:t>rabbits</a:t>
            </a:r>
            <a:r>
              <a:rPr lang="cs-CZ" altLang="cs-CZ" dirty="0">
                <a:ea typeface="ＭＳ Ｐゴシック" panose="020B0600070205080204" pitchFamily="34" charset="-128"/>
              </a:rPr>
              <a:t> and </a:t>
            </a:r>
            <a:r>
              <a:rPr lang="cs-CZ" altLang="cs-CZ" dirty="0" err="1">
                <a:ea typeface="ＭＳ Ｐゴシック" panose="020B0600070205080204" pitchFamily="34" charset="-128"/>
              </a:rPr>
              <a:t>we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patted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them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(Dítě: Držela králíčky a my jsme si je hladili.)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Parent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dirty="0" err="1">
                <a:ea typeface="ＭＳ Ｐゴシック" panose="020B0600070205080204" pitchFamily="34" charset="-128"/>
              </a:rPr>
              <a:t>Did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you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say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she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held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them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tightly</a:t>
            </a:r>
            <a:r>
              <a:rPr lang="cs-CZ" altLang="cs-CZ" dirty="0">
                <a:ea typeface="ＭＳ Ｐゴシック" panose="020B0600070205080204" pitchFamily="34" charset="-128"/>
              </a:rPr>
              <a:t>?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(Rodič: Říkal jsi, že je držela pevně?)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Child</a:t>
            </a:r>
            <a:r>
              <a:rPr lang="cs-CZ" altLang="cs-CZ" dirty="0">
                <a:ea typeface="ＭＳ Ｐゴシック" panose="020B0600070205080204" pitchFamily="34" charset="-128"/>
              </a:rPr>
              <a:t>: No, </a:t>
            </a:r>
            <a:r>
              <a:rPr lang="cs-CZ" altLang="cs-CZ" dirty="0" err="1">
                <a:ea typeface="ＭＳ Ｐゴシック" panose="020B0600070205080204" pitchFamily="34" charset="-128"/>
              </a:rPr>
              <a:t>she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holded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them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loosely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(Dítě: Ne, držela je volně.) (</a:t>
            </a:r>
            <a:r>
              <a:rPr lang="cs-CZ" altLang="cs-CZ" dirty="0" err="1">
                <a:ea typeface="ＭＳ Ｐゴシック" panose="020B0600070205080204" pitchFamily="34" charset="-128"/>
              </a:rPr>
              <a:t>Cazden</a:t>
            </a:r>
            <a:r>
              <a:rPr lang="cs-CZ" altLang="cs-CZ" dirty="0">
                <a:ea typeface="ＭＳ Ｐゴシック" panose="020B0600070205080204" pitchFamily="34" charset="-128"/>
              </a:rPr>
              <a:t>, 1972)</a:t>
            </a:r>
          </a:p>
          <a:p>
            <a:pPr marL="0" indent="0">
              <a:buFont typeface="Wingdings" pitchFamily="2" charset="2"/>
              <a:buNone/>
            </a:pPr>
            <a:endParaRPr lang="en-US" altLang="cs-CZ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6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AA6E6-2E57-DC48-8A1C-AD79B8C96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1396A-35F4-6C4D-B664-69028E7BD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Child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Nobody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don</a:t>
            </a:r>
            <a:r>
              <a:rPr lang="cs-CZ" altLang="en-US" b="1" dirty="0" err="1">
                <a:ea typeface="ＭＳ Ｐゴシック" panose="020B0600070205080204" pitchFamily="34" charset="-128"/>
              </a:rPr>
              <a:t>’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t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like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me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(Dítě: Nikdo mě nemá rád.)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Mother</a:t>
            </a:r>
            <a:r>
              <a:rPr lang="cs-CZ" altLang="cs-CZ" dirty="0">
                <a:ea typeface="ＭＳ Ｐゴシック" panose="020B0600070205080204" pitchFamily="34" charset="-128"/>
              </a:rPr>
              <a:t>: No, </a:t>
            </a:r>
            <a:r>
              <a:rPr lang="cs-CZ" altLang="cs-CZ" dirty="0" err="1">
                <a:ea typeface="ＭＳ Ｐゴシック" panose="020B0600070205080204" pitchFamily="34" charset="-128"/>
              </a:rPr>
              <a:t>say</a:t>
            </a:r>
            <a:r>
              <a:rPr lang="cs-CZ" altLang="cs-CZ" dirty="0">
                <a:ea typeface="ＭＳ Ｐゴシック" panose="020B0600070205080204" pitchFamily="34" charset="-128"/>
              </a:rPr>
              <a:t> „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Nobody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likes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me</a:t>
            </a:r>
            <a:r>
              <a:rPr lang="cs-CZ" altLang="en-US" dirty="0">
                <a:ea typeface="ＭＳ Ｐゴシック" panose="020B0600070205080204" pitchFamily="34" charset="-128"/>
              </a:rPr>
              <a:t>“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(Matka: Ne, řekni: „Nikdo mě nemá rád</a:t>
            </a:r>
            <a:r>
              <a:rPr lang="cs-CZ" altLang="en-US" dirty="0">
                <a:ea typeface="ＭＳ Ｐゴシック" panose="020B0600070205080204" pitchFamily="34" charset="-128"/>
              </a:rPr>
              <a:t>“</a:t>
            </a:r>
            <a:r>
              <a:rPr lang="cs-CZ" altLang="cs-CZ" dirty="0">
                <a:ea typeface="ＭＳ Ｐゴシック" panose="020B0600070205080204" pitchFamily="34" charset="-128"/>
              </a:rPr>
              <a:t>.)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Child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Nobody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don</a:t>
            </a:r>
            <a:r>
              <a:rPr lang="cs-CZ" altLang="en-US" b="1" dirty="0" err="1">
                <a:ea typeface="ＭＳ Ｐゴシック" panose="020B0600070205080204" pitchFamily="34" charset="-128"/>
              </a:rPr>
              <a:t>’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t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like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me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(Dítě: Nikdo mě nemá rád.)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(Tato replika se několikrát opakuje.)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Mother</a:t>
            </a:r>
            <a:r>
              <a:rPr lang="cs-CZ" altLang="cs-CZ" dirty="0">
                <a:ea typeface="ＭＳ Ｐゴシック" panose="020B0600070205080204" pitchFamily="34" charset="-128"/>
              </a:rPr>
              <a:t>: No, listen </a:t>
            </a:r>
            <a:r>
              <a:rPr lang="cs-CZ" altLang="cs-CZ" dirty="0" err="1">
                <a:ea typeface="ＭＳ Ｐゴシック" panose="020B0600070205080204" pitchFamily="34" charset="-128"/>
              </a:rPr>
              <a:t>carefully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dirty="0" err="1">
                <a:ea typeface="ＭＳ Ｐゴシック" panose="020B0600070205080204" pitchFamily="34" charset="-128"/>
              </a:rPr>
              <a:t>say</a:t>
            </a:r>
            <a:r>
              <a:rPr lang="cs-CZ" altLang="cs-CZ" dirty="0">
                <a:ea typeface="ＭＳ Ｐゴシック" panose="020B0600070205080204" pitchFamily="34" charset="-128"/>
              </a:rPr>
              <a:t> „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Nobody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likes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me</a:t>
            </a:r>
            <a:r>
              <a:rPr lang="cs-CZ" altLang="en-US" dirty="0">
                <a:ea typeface="ＭＳ Ｐゴシック" panose="020B0600070205080204" pitchFamily="34" charset="-128"/>
              </a:rPr>
              <a:t>“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(Matka: Ne, poslouchej pozorně: řekni „Nikdo mě nemá rád</a:t>
            </a:r>
            <a:r>
              <a:rPr lang="cs-CZ" altLang="en-US" dirty="0">
                <a:ea typeface="ＭＳ Ｐゴシック" panose="020B0600070205080204" pitchFamily="34" charset="-128"/>
              </a:rPr>
              <a:t>“</a:t>
            </a:r>
            <a:r>
              <a:rPr lang="cs-CZ" altLang="cs-CZ" dirty="0">
                <a:ea typeface="ＭＳ Ｐゴシック" panose="020B0600070205080204" pitchFamily="34" charset="-128"/>
              </a:rPr>
              <a:t>.)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 err="1">
                <a:ea typeface="ＭＳ Ｐゴシック" panose="020B0600070205080204" pitchFamily="34" charset="-128"/>
              </a:rPr>
              <a:t>Child</a:t>
            </a:r>
            <a:r>
              <a:rPr lang="cs-CZ" altLang="cs-CZ" dirty="0">
                <a:ea typeface="ＭＳ Ｐゴシック" panose="020B0600070205080204" pitchFamily="34" charset="-128"/>
              </a:rPr>
              <a:t>: </a:t>
            </a:r>
            <a:r>
              <a:rPr lang="cs-CZ" altLang="cs-CZ" dirty="0" err="1">
                <a:ea typeface="ＭＳ Ｐゴシック" panose="020B0600070205080204" pitchFamily="34" charset="-128"/>
              </a:rPr>
              <a:t>Oh</a:t>
            </a:r>
            <a:r>
              <a:rPr lang="cs-CZ" altLang="cs-CZ" dirty="0">
                <a:ea typeface="ＭＳ Ｐゴシック" panose="020B0600070205080204" pitchFamily="34" charset="-128"/>
              </a:rPr>
              <a:t>!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Nobody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don</a:t>
            </a:r>
            <a:r>
              <a:rPr lang="cs-CZ" altLang="en-US" b="1" dirty="0" err="1">
                <a:ea typeface="ＭＳ Ｐゴシック" panose="020B0600070205080204" pitchFamily="34" charset="-128"/>
              </a:rPr>
              <a:t>’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t</a:t>
            </a:r>
            <a:r>
              <a:rPr lang="cs-CZ" altLang="cs-CZ" b="1" dirty="0">
                <a:ea typeface="ＭＳ Ｐゴシック" panose="020B0600070205080204" pitchFamily="34" charset="-128"/>
              </a:rPr>
              <a:t> </a:t>
            </a:r>
            <a:r>
              <a:rPr lang="cs-CZ" altLang="cs-CZ" b="1" dirty="0" err="1">
                <a:ea typeface="ＭＳ Ｐゴシック" panose="020B0600070205080204" pitchFamily="34" charset="-128"/>
              </a:rPr>
              <a:t>likes</a:t>
            </a:r>
            <a:r>
              <a:rPr lang="cs-CZ" altLang="cs-CZ" dirty="0">
                <a:ea typeface="ＭＳ Ｐゴシック" panose="020B0600070205080204" pitchFamily="34" charset="-128"/>
              </a:rPr>
              <a:t> </a:t>
            </a:r>
            <a:r>
              <a:rPr lang="cs-CZ" altLang="cs-CZ" dirty="0" err="1">
                <a:ea typeface="ＭＳ Ｐゴシック" panose="020B0600070205080204" pitchFamily="34" charset="-128"/>
              </a:rPr>
              <a:t>me</a:t>
            </a:r>
            <a:r>
              <a:rPr lang="cs-CZ" altLang="cs-CZ" dirty="0">
                <a:ea typeface="ＭＳ Ｐゴシック" panose="020B0600070205080204" pitchFamily="34" charset="-128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dirty="0">
                <a:ea typeface="ＭＳ Ｐゴシック" panose="020B0600070205080204" pitchFamily="34" charset="-128"/>
              </a:rPr>
              <a:t>(Dítě: Och! Nikdo mě nemá rád) (</a:t>
            </a:r>
            <a:r>
              <a:rPr lang="cs-CZ" altLang="cs-CZ" dirty="0" err="1">
                <a:ea typeface="ＭＳ Ｐゴシック" panose="020B0600070205080204" pitchFamily="34" charset="-128"/>
              </a:rPr>
              <a:t>McNeill</a:t>
            </a:r>
            <a:r>
              <a:rPr lang="cs-CZ" altLang="cs-CZ" dirty="0">
                <a:ea typeface="ＭＳ Ｐゴシック" panose="020B0600070205080204" pitchFamily="34" charset="-128"/>
              </a:rPr>
              <a:t>, 1970)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80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9C04A-012A-C74C-8A56-0448F408D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Vrozenost?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EF89F3D-9A0B-2845-8F16-2443360773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5897732" cy="2955740"/>
          </a:xfr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D4A3E4FB-A0FB-554A-BA36-1DA8643A6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795772"/>
            <a:ext cx="4587578" cy="282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92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87FF47-9465-5A43-AD38-FC968A0D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318B2-4484-094E-9391-51B467CF4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 err="1">
                <a:ea typeface="ＭＳ Ｐゴシック" panose="020B0600070205080204" pitchFamily="34" charset="-128"/>
              </a:rPr>
              <a:t>Primární</a:t>
            </a:r>
            <a:r>
              <a:rPr lang="en-US" altLang="cs-CZ" dirty="0"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ea typeface="ＭＳ Ｐゴシック" panose="020B0600070205080204" pitchFamily="34" charset="-128"/>
              </a:rPr>
              <a:t>lingvistická</a:t>
            </a:r>
            <a:r>
              <a:rPr lang="en-US" altLang="cs-CZ" dirty="0">
                <a:ea typeface="ＭＳ Ｐゴシック" panose="020B0600070205080204" pitchFamily="34" charset="-128"/>
              </a:rPr>
              <a:t> data (PLD, Primary Linguistic Data)</a:t>
            </a:r>
          </a:p>
          <a:p>
            <a:r>
              <a:rPr lang="en-US" altLang="cs-CZ" dirty="0" err="1">
                <a:ea typeface="ＭＳ Ｐゴシック" panose="020B0600070205080204" pitchFamily="34" charset="-128"/>
              </a:rPr>
              <a:t>Logický</a:t>
            </a:r>
            <a:r>
              <a:rPr lang="en-US" altLang="cs-CZ" dirty="0"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ea typeface="ＭＳ Ｐゴシック" panose="020B0600070205080204" pitchFamily="34" charset="-128"/>
              </a:rPr>
              <a:t>problém</a:t>
            </a:r>
            <a:r>
              <a:rPr lang="en-US" altLang="cs-CZ" dirty="0"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ea typeface="ＭＳ Ｐゴシック" panose="020B0600070205080204" pitchFamily="34" charset="-128"/>
              </a:rPr>
              <a:t>jazykové</a:t>
            </a:r>
            <a:r>
              <a:rPr lang="en-US" altLang="cs-CZ" dirty="0"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ea typeface="ＭＳ Ｐゴシック" panose="020B0600070205080204" pitchFamily="34" charset="-128"/>
              </a:rPr>
              <a:t>akvizice</a:t>
            </a:r>
            <a:endParaRPr lang="en-US" altLang="cs-CZ" dirty="0">
              <a:ea typeface="ＭＳ Ｐゴシック" panose="020B0600070205080204" pitchFamily="34" charset="-128"/>
            </a:endParaRPr>
          </a:p>
          <a:p>
            <a:r>
              <a:rPr lang="en-US" altLang="cs-CZ" dirty="0" err="1">
                <a:ea typeface="ＭＳ Ｐゴシック" panose="020B0600070205080204" pitchFamily="34" charset="-128"/>
              </a:rPr>
              <a:t>Nedostatečnost</a:t>
            </a:r>
            <a:r>
              <a:rPr lang="en-US" altLang="cs-CZ" dirty="0"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ea typeface="ＭＳ Ｐゴシック" panose="020B0600070205080204" pitchFamily="34" charset="-128"/>
              </a:rPr>
              <a:t>stimulu</a:t>
            </a:r>
            <a:r>
              <a:rPr lang="en-US" altLang="cs-CZ" dirty="0"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cs-CZ" dirty="0" err="1">
                <a:ea typeface="ＭＳ Ｐゴシック" panose="020B0600070205080204" pitchFamily="34" charset="-128"/>
              </a:rPr>
              <a:t>Žádná</a:t>
            </a:r>
            <a:r>
              <a:rPr lang="en-US" altLang="cs-CZ" dirty="0">
                <a:ea typeface="ＭＳ Ｐゴシック" panose="020B0600070205080204" pitchFamily="34" charset="-128"/>
              </a:rPr>
              <a:t> </a:t>
            </a:r>
            <a:r>
              <a:rPr lang="en-US" altLang="cs-CZ" dirty="0" err="1">
                <a:ea typeface="ＭＳ Ｐゴシック" panose="020B0600070205080204" pitchFamily="34" charset="-128"/>
              </a:rPr>
              <a:t>negativní</a:t>
            </a:r>
            <a:r>
              <a:rPr lang="en-US" altLang="cs-CZ" dirty="0">
                <a:ea typeface="ＭＳ Ｐゴシック" panose="020B0600070205080204" pitchFamily="34" charset="-128"/>
              </a:rPr>
              <a:t> evidence (no negative evidence)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46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3F7B6349-93E9-C846-93FF-D4BB8E903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ea typeface="ＭＳ Ｐゴシック" panose="020B0600070205080204" pitchFamily="34" charset="-128"/>
              </a:rPr>
              <a:t>Stádia vývoje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13FB520D-97F4-4849-998A-26AC2EA15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2435225"/>
            <a:ext cx="5715000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Percepce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vnímání zvuků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pomocí měření rychlosti tlukotu srdce plodu bylo zjištěno, že plod/dítě reaguje na hlas matky</a:t>
            </a:r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AC6772BF-DE23-8A4E-8C0C-BC99AD54F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3692525"/>
            <a:ext cx="5715000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 dirty="0">
                <a:latin typeface="Cambria" panose="02040503050406030204" pitchFamily="18" charset="0"/>
                <a:cs typeface="Times New Roman" panose="02020603050405020304" pitchFamily="18" charset="0"/>
              </a:rPr>
              <a:t>Percepce</a:t>
            </a:r>
          </a:p>
          <a:p>
            <a:pPr eaLnBrk="1" hangingPunct="1"/>
            <a:r>
              <a:rPr lang="cs-CZ" altLang="cs-CZ" sz="1000" dirty="0">
                <a:latin typeface="Cambria" panose="02040503050406030204" pitchFamily="18" charset="0"/>
                <a:cs typeface="Times New Roman" panose="02020603050405020304" pitchFamily="18" charset="0"/>
              </a:rPr>
              <a:t>▪ děti reagují na hlasy, které znají (měření rychlosti cumlání dudlíku)</a:t>
            </a:r>
          </a:p>
          <a:p>
            <a:pPr eaLnBrk="1" hangingPunct="1"/>
            <a:r>
              <a:rPr lang="cs-CZ" altLang="cs-CZ" sz="1000" dirty="0">
                <a:latin typeface="Cambria" panose="02040503050406030204" pitchFamily="18" charset="0"/>
                <a:cs typeface="Times New Roman" panose="02020603050405020304" pitchFamily="18" charset="0"/>
              </a:rPr>
              <a:t>▪ dokáží rozlišit jazyky, které patří do stejné třídy</a:t>
            </a:r>
          </a:p>
          <a:p>
            <a:pPr eaLnBrk="1" hangingPunct="1"/>
            <a:r>
              <a:rPr lang="cs-CZ" altLang="cs-CZ" sz="1000" dirty="0">
                <a:latin typeface="Cambria" panose="02040503050406030204" pitchFamily="18" charset="0"/>
                <a:cs typeface="Times New Roman" panose="02020603050405020304" pitchFamily="18" charset="0"/>
              </a:rPr>
              <a:t>▪ jsou schopny rozlišit všechny hlásky i ty, které se v jejich mateřském jazyce nevyskytují </a:t>
            </a:r>
          </a:p>
        </p:txBody>
      </p:sp>
      <p:sp>
        <p:nvSpPr>
          <p:cNvPr id="21509" name="Rectangle 6">
            <a:extLst>
              <a:ext uri="{FF2B5EF4-FFF2-40B4-BE49-F238E27FC236}">
                <a16:creationId xmlns:a16="http://schemas.microsoft.com/office/drawing/2014/main" id="{061C9668-7C41-BE4D-9E0F-EBDA9521E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4919663"/>
            <a:ext cx="5715000" cy="800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vegetativní zvuky (pláč)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broukání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počátek žvatlání</a:t>
            </a:r>
          </a:p>
        </p:txBody>
      </p:sp>
      <p:sp>
        <p:nvSpPr>
          <p:cNvPr id="21510" name="TextBox 6">
            <a:extLst>
              <a:ext uri="{FF2B5EF4-FFF2-40B4-BE49-F238E27FC236}">
                <a16:creationId xmlns:a16="http://schemas.microsoft.com/office/drawing/2014/main" id="{12A7EB3E-2BD3-E14E-A2A3-5B18FC64A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1852614"/>
            <a:ext cx="3894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Prenatální období</a:t>
            </a:r>
            <a:r>
              <a:rPr lang="cs-CZ" altLang="cs-CZ" sz="1800"/>
              <a:t> </a:t>
            </a:r>
            <a:endParaRPr lang="en-US" altLang="cs-CZ" sz="1800"/>
          </a:p>
        </p:txBody>
      </p:sp>
      <p:sp>
        <p:nvSpPr>
          <p:cNvPr id="21511" name="TextBox 7">
            <a:extLst>
              <a:ext uri="{FF2B5EF4-FFF2-40B4-BE49-F238E27FC236}">
                <a16:creationId xmlns:a16="http://schemas.microsoft.com/office/drawing/2014/main" id="{07D64E61-3DC4-9548-8CC4-3796330AB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3322639"/>
            <a:ext cx="3894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0–3 měsíce</a:t>
            </a: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420794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6B02B612-3670-6048-BD59-FA3EB6995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ea typeface="ＭＳ Ｐゴシック" panose="020B0600070205080204" pitchFamily="34" charset="-128"/>
              </a:rPr>
              <a:t>Stádia vývoje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5700CC5-7721-9F4B-BD34-33A22CDFD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2441575"/>
            <a:ext cx="5715000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Percepce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děti začínají být citlivé na změny tónu v hlase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reagují na slovo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ne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reagují na nové zvuky (hračky, toustovač apod.) 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0942CC65-20D3-2B45-8C44-3C08843BD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3217863"/>
            <a:ext cx="5715000" cy="869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broukání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počátek žvatlání - nejprve podobné ve všech jazycích (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ba, ba, bi, bi, bu, bu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učí se modulovat hlas, šepot, křik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žvatláním reagují na vnější podněty, učí se žvatláním vyjadřovat svoje potřeby</a:t>
            </a: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00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3" name="TextBox 7">
            <a:extLst>
              <a:ext uri="{FF2B5EF4-FFF2-40B4-BE49-F238E27FC236}">
                <a16:creationId xmlns:a16="http://schemas.microsoft.com/office/drawing/2014/main" id="{207A99E6-A41D-F14E-BDEF-D4CF72521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1852614"/>
            <a:ext cx="3895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4–6 měsíců</a:t>
            </a: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887809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6DAD255-AF09-C64A-854A-6AE704875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350" y="2916238"/>
            <a:ext cx="5715000" cy="1166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Percepce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dítě reaguje na svoje jméno (měření otáčení hlavy)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rozpoznává názvy známých objektů, podá je, nebo se podívá směrem, kde leží apod.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reaguje např. na výzvy typu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Dej to mamince </a:t>
            </a:r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a otázky typu </a:t>
            </a:r>
            <a:r>
              <a:rPr lang="cs-CZ" altLang="cs-CZ" sz="1000" i="1">
                <a:latin typeface="Cambria" panose="02040503050406030204" pitchFamily="18" charset="0"/>
                <a:cs typeface="Times New Roman" panose="02020603050405020304" pitchFamily="18" charset="0"/>
              </a:rPr>
              <a:t>Víc džusu?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klesá citlivost na hlásky, které do cílového jazyka nepatří, naopak stoupá citlivost na veškeré zvukové jevy cílového jazyka se týkající 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využívá osvojených znalostí o zvukové stránce jazyka k jeho segmentaci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1D0255C-824B-2547-94D7-342B7E736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350" y="4197350"/>
            <a:ext cx="5715000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000" b="1">
                <a:latin typeface="Cambria" panose="02040503050406030204" pitchFamily="18" charset="0"/>
                <a:cs typeface="Times New Roman" panose="02020603050405020304" pitchFamily="18" charset="0"/>
              </a:rPr>
              <a:t>Produkce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žvatlání se mění, objevují se další vokály, další konsonanty, jazykově specifické (okolo 10 měsíců)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vokální žvatlání u neslyšících dětí okolo 10 měsíců ustává, objevuje se manuální žvatlání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snaha komunikovat, zaujmout pozornost</a:t>
            </a:r>
          </a:p>
          <a:p>
            <a:pPr eaLnBrk="1" hangingPunct="1"/>
            <a:r>
              <a:rPr lang="cs-CZ" altLang="cs-CZ" sz="1000">
                <a:latin typeface="Cambria" panose="02040503050406030204" pitchFamily="18" charset="0"/>
                <a:cs typeface="Times New Roman" panose="02020603050405020304" pitchFamily="18" charset="0"/>
              </a:rPr>
              <a:t>▪ první slova</a:t>
            </a:r>
          </a:p>
        </p:txBody>
      </p:sp>
      <p:sp>
        <p:nvSpPr>
          <p:cNvPr id="23556" name="Title 1">
            <a:extLst>
              <a:ext uri="{FF2B5EF4-FFF2-40B4-BE49-F238E27FC236}">
                <a16:creationId xmlns:a16="http://schemas.microsoft.com/office/drawing/2014/main" id="{27E0CBE6-74E2-804B-93EB-2B4EBA6A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ea typeface="ＭＳ Ｐゴシック" panose="020B0600070205080204" pitchFamily="34" charset="-128"/>
              </a:rPr>
              <a:t>Stádia vývoje</a:t>
            </a:r>
          </a:p>
        </p:txBody>
      </p:sp>
      <p:sp>
        <p:nvSpPr>
          <p:cNvPr id="23557" name="TextBox 6">
            <a:extLst>
              <a:ext uri="{FF2B5EF4-FFF2-40B4-BE49-F238E27FC236}">
                <a16:creationId xmlns:a16="http://schemas.microsoft.com/office/drawing/2014/main" id="{C4BBA6B0-9F90-0246-8BD6-7E09C9ED5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6" y="1852614"/>
            <a:ext cx="3895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s-CZ" altLang="cs-CZ" sz="1800" b="1"/>
              <a:t>7–12 měsíců</a:t>
            </a: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474421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1216</Words>
  <Application>Microsoft Office PowerPoint</Application>
  <PresentationFormat>Širokoúhlá obrazovka</PresentationFormat>
  <Paragraphs>208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Cambria</vt:lpstr>
      <vt:lpstr>Times New Roman</vt:lpstr>
      <vt:lpstr>Wingdings</vt:lpstr>
      <vt:lpstr>Motiv Office</vt:lpstr>
      <vt:lpstr>Úvod do výuky češtiny jako druhého/cizího jazyka</vt:lpstr>
      <vt:lpstr>Osnova</vt:lpstr>
      <vt:lpstr>Prezentace aplikace PowerPoint</vt:lpstr>
      <vt:lpstr>Prezentace aplikace PowerPoint</vt:lpstr>
      <vt:lpstr>Vrozenost?</vt:lpstr>
      <vt:lpstr>Výzva</vt:lpstr>
      <vt:lpstr>Stádia vývoje</vt:lpstr>
      <vt:lpstr>Stádia vývoje</vt:lpstr>
      <vt:lpstr>Stádia vývoje</vt:lpstr>
      <vt:lpstr>Stádia vývoje</vt:lpstr>
      <vt:lpstr>Stádia vývoje</vt:lpstr>
      <vt:lpstr>Stádia vývoje</vt:lpstr>
      <vt:lpstr>Stádia vývoje</vt:lpstr>
      <vt:lpstr>Čeština jako L1</vt:lpstr>
      <vt:lpstr>Pačesová (1979)</vt:lpstr>
      <vt:lpstr>Prezentace aplikace PowerPoint</vt:lpstr>
      <vt:lpstr>CHILDES Chromá</vt:lpstr>
      <vt:lpstr>Čeština jako L2</vt:lpstr>
      <vt:lpstr>Vícejazyčná mysl</vt:lpstr>
      <vt:lpstr>Haluzová (2007)</vt:lpstr>
      <vt:lpstr>Bordag (2015)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výuky češtiny jako druhého/cizího jazyka</dc:title>
  <dc:creator>Microsoft Office User</dc:creator>
  <cp:lastModifiedBy>Linda Doleží</cp:lastModifiedBy>
  <cp:revision>12</cp:revision>
  <dcterms:created xsi:type="dcterms:W3CDTF">2019-09-19T10:47:10Z</dcterms:created>
  <dcterms:modified xsi:type="dcterms:W3CDTF">2019-09-27T09:19:56Z</dcterms:modified>
</cp:coreProperties>
</file>