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302" r:id="rId4"/>
    <p:sldId id="279" r:id="rId5"/>
    <p:sldId id="278" r:id="rId6"/>
    <p:sldId id="290" r:id="rId7"/>
    <p:sldId id="269" r:id="rId8"/>
    <p:sldId id="270" r:id="rId9"/>
    <p:sldId id="303" r:id="rId10"/>
    <p:sldId id="273" r:id="rId11"/>
    <p:sldId id="287" r:id="rId12"/>
    <p:sldId id="258" r:id="rId13"/>
    <p:sldId id="259" r:id="rId14"/>
    <p:sldId id="260" r:id="rId15"/>
    <p:sldId id="285" r:id="rId16"/>
    <p:sldId id="299" r:id="rId17"/>
    <p:sldId id="301" r:id="rId18"/>
    <p:sldId id="261" r:id="rId19"/>
    <p:sldId id="265" r:id="rId20"/>
    <p:sldId id="276" r:id="rId21"/>
    <p:sldId id="26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 snapToObjects="1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F400-36E7-D44F-91FE-8AEEA31A00F4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F8E3-1DFE-6A4F-8C16-612DC8F68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81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F400-36E7-D44F-91FE-8AEEA31A00F4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F8E3-1DFE-6A4F-8C16-612DC8F68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45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F400-36E7-D44F-91FE-8AEEA31A00F4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F8E3-1DFE-6A4F-8C16-612DC8F68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17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F400-36E7-D44F-91FE-8AEEA31A00F4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F8E3-1DFE-6A4F-8C16-612DC8F68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20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F400-36E7-D44F-91FE-8AEEA31A00F4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F8E3-1DFE-6A4F-8C16-612DC8F68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62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F400-36E7-D44F-91FE-8AEEA31A00F4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F8E3-1DFE-6A4F-8C16-612DC8F68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39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F400-36E7-D44F-91FE-8AEEA31A00F4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F8E3-1DFE-6A4F-8C16-612DC8F68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81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F400-36E7-D44F-91FE-8AEEA31A00F4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F8E3-1DFE-6A4F-8C16-612DC8F68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519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F400-36E7-D44F-91FE-8AEEA31A00F4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F8E3-1DFE-6A4F-8C16-612DC8F68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1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F400-36E7-D44F-91FE-8AEEA31A00F4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F8E3-1DFE-6A4F-8C16-612DC8F68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46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F400-36E7-D44F-91FE-8AEEA31A00F4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F8E3-1DFE-6A4F-8C16-612DC8F68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02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4F400-36E7-D44F-91FE-8AEEA31A00F4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CF8E3-1DFE-6A4F-8C16-612DC8F68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1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cyclopedia.com/humanities/encyclopedias-almanacs-transcripts-and-maps/code-mixing-and-code-switchin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Úvod</a:t>
            </a: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výuky</a:t>
            </a: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češtiny</a:t>
            </a: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jako</a:t>
            </a: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druhého</a:t>
            </a: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cizího</a:t>
            </a: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jazyka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Linda Doleží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Přednáška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25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17375E"/>
                </a:solidFill>
              </a:rPr>
              <a:t>Srovnání</a:t>
            </a:r>
            <a:r>
              <a:rPr lang="en-US" dirty="0">
                <a:solidFill>
                  <a:srgbClr val="17375E"/>
                </a:solidFill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Font typeface="Wingdings" charset="0"/>
              <a:buNone/>
              <a:defRPr/>
            </a:pPr>
            <a:r>
              <a:rPr lang="cs-CZ" dirty="0">
                <a:ea typeface="ＭＳ Ｐゴシック" charset="0"/>
                <a:cs typeface="ＭＳ Ｐゴシック" charset="0"/>
              </a:rPr>
              <a:t>- málo normativních dat u bilingvních dětí</a:t>
            </a:r>
          </a:p>
          <a:p>
            <a:pPr algn="just">
              <a:defRPr/>
            </a:pPr>
            <a:r>
              <a:rPr lang="cs-CZ" dirty="0">
                <a:ea typeface="ＭＳ Ｐゴシック" charset="0"/>
                <a:cs typeface="ＭＳ Ｐゴシック" charset="0"/>
              </a:rPr>
              <a:t>specifické sociokulturní zkušenosti ovlivňují </a:t>
            </a:r>
            <a:br>
              <a:rPr lang="cs-CZ" dirty="0">
                <a:ea typeface="ＭＳ Ｐゴシック" charset="0"/>
                <a:cs typeface="ＭＳ Ｐゴシック" charset="0"/>
              </a:rPr>
            </a:br>
            <a:r>
              <a:rPr lang="cs-CZ" dirty="0">
                <a:ea typeface="ＭＳ Ｐゴシック" charset="0"/>
                <a:cs typeface="ＭＳ Ｐゴシック" charset="0"/>
              </a:rPr>
              <a:t>osvojování nejen lexika, ale i oblast morfosyntaxe</a:t>
            </a:r>
          </a:p>
          <a:p>
            <a:pPr algn="just"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n</a:t>
            </a:r>
            <a:r>
              <a:rPr lang="cs-CZ" dirty="0">
                <a:ea typeface="ＭＳ Ｐゴシック" charset="0"/>
                <a:cs typeface="ＭＳ Ｐゴシック" charset="0"/>
              </a:rPr>
              <a:t>edostatek standardizovaných testů zaměřených </a:t>
            </a:r>
            <a:br>
              <a:rPr lang="cs-CZ" dirty="0">
                <a:ea typeface="ＭＳ Ｐゴシック" charset="0"/>
                <a:cs typeface="ＭＳ Ｐゴシック" charset="0"/>
              </a:rPr>
            </a:br>
            <a:r>
              <a:rPr lang="cs-CZ" dirty="0">
                <a:ea typeface="ＭＳ Ｐゴシック" charset="0"/>
                <a:cs typeface="ＭＳ Ｐゴシック" charset="0"/>
              </a:rPr>
              <a:t>na výzkum bilingvních dětí, časté překlady testů</a:t>
            </a:r>
          </a:p>
          <a:p>
            <a:pPr algn="just"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u</a:t>
            </a:r>
            <a:r>
              <a:rPr lang="cs-CZ" dirty="0">
                <a:ea typeface="ＭＳ Ｐゴシック" charset="0"/>
                <a:cs typeface="ＭＳ Ｐゴシック" charset="0"/>
              </a:rPr>
              <a:t>žívání testů zaměřených na pouze jeden jazyk </a:t>
            </a:r>
            <a:br>
              <a:rPr lang="cs-CZ" dirty="0">
                <a:ea typeface="ＭＳ Ｐゴシック" charset="0"/>
                <a:cs typeface="ＭＳ Ｐゴシック" charset="0"/>
              </a:rPr>
            </a:br>
            <a:r>
              <a:rPr lang="cs-CZ" dirty="0">
                <a:ea typeface="ＭＳ Ｐゴシック" charset="0"/>
                <a:cs typeface="ＭＳ Ｐゴシック" charset="0"/>
              </a:rPr>
              <a:t>z jazyků dítěte problematické </a:t>
            </a:r>
            <a:r>
              <a:rPr lang="en-US" dirty="0">
                <a:ea typeface="ＭＳ Ｐゴシック" charset="0"/>
                <a:cs typeface="ＭＳ Ｐゴシック" charset="0"/>
              </a:rPr>
              <a:t>–</a:t>
            </a:r>
            <a:r>
              <a:rPr lang="cs-CZ" dirty="0">
                <a:ea typeface="ＭＳ Ｐゴシック" charset="0"/>
                <a:cs typeface="ＭＳ Ｐゴシック" charset="0"/>
              </a:rPr>
              <a:t> </a:t>
            </a:r>
            <a:r>
              <a:rPr lang="cs-CZ" b="1" dirty="0">
                <a:ea typeface="ＭＳ Ｐゴシック" charset="0"/>
                <a:cs typeface="ＭＳ Ｐゴシック" charset="0"/>
              </a:rPr>
              <a:t>nejedná se o dva </a:t>
            </a:r>
            <a:br>
              <a:rPr lang="cs-CZ" b="1" dirty="0">
                <a:ea typeface="ＭＳ Ｐゴシック" charset="0"/>
                <a:cs typeface="ＭＳ Ｐゴシック" charset="0"/>
              </a:rPr>
            </a:br>
            <a:r>
              <a:rPr lang="cs-CZ" b="1" dirty="0">
                <a:ea typeface="ＭＳ Ｐゴシック" charset="0"/>
                <a:cs typeface="ＭＳ Ｐゴシック" charset="0"/>
              </a:rPr>
              <a:t>monolingvní jedince v jednom</a:t>
            </a:r>
            <a:r>
              <a:rPr lang="cs-CZ" dirty="0">
                <a:ea typeface="ＭＳ Ｐゴシック" charset="0"/>
                <a:cs typeface="ＭＳ Ｐゴシック" charset="0"/>
              </a:rPr>
              <a:t>, „zdvojená“ jazyková zkušenost = zvláštní rysy ve všech plánech jazyka (Paradis, 2007) (Peña, Bedore, 2011, s. 3). 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946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7375E"/>
                </a:solidFill>
              </a:rPr>
              <a:t>L1, L2, L3</a:t>
            </a:r>
            <a:r>
              <a:rPr lang="is-IS" dirty="0">
                <a:solidFill>
                  <a:srgbClr val="17375E"/>
                </a:solidFill>
              </a:rPr>
              <a:t>…</a:t>
            </a:r>
            <a:endParaRPr lang="en-US" dirty="0">
              <a:solidFill>
                <a:srgbClr val="17375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Mluvčí</a:t>
            </a:r>
            <a:r>
              <a:rPr lang="en-US" dirty="0"/>
              <a:t> </a:t>
            </a:r>
            <a:r>
              <a:rPr lang="en-US" dirty="0" err="1"/>
              <a:t>holandštiny</a:t>
            </a:r>
            <a:r>
              <a:rPr lang="en-US" dirty="0"/>
              <a:t> (L1) se </a:t>
            </a:r>
            <a:r>
              <a:rPr lang="en-US" dirty="0" err="1"/>
              <a:t>znalostí</a:t>
            </a:r>
            <a:r>
              <a:rPr lang="en-US" dirty="0"/>
              <a:t> </a:t>
            </a:r>
            <a:r>
              <a:rPr lang="en-US" dirty="0" err="1"/>
              <a:t>angličtiny</a:t>
            </a:r>
            <a:r>
              <a:rPr lang="en-US" dirty="0"/>
              <a:t> (L2) </a:t>
            </a:r>
            <a:r>
              <a:rPr lang="en-US" dirty="0" err="1"/>
              <a:t>mluví</a:t>
            </a:r>
            <a:r>
              <a:rPr lang="en-US" dirty="0"/>
              <a:t> </a:t>
            </a:r>
            <a:r>
              <a:rPr lang="en-US" dirty="0" err="1"/>
              <a:t>francouzsky</a:t>
            </a:r>
            <a:r>
              <a:rPr lang="en-US" dirty="0"/>
              <a:t> (L3):</a:t>
            </a:r>
          </a:p>
          <a:p>
            <a:pPr marL="0" indent="0">
              <a:buNone/>
            </a:pPr>
            <a:r>
              <a:rPr lang="en-US" i="1" dirty="0" err="1"/>
              <a:t>Ils</a:t>
            </a:r>
            <a:r>
              <a:rPr lang="en-US" i="1" dirty="0"/>
              <a:t> </a:t>
            </a:r>
            <a:r>
              <a:rPr lang="en-US" i="1" dirty="0" err="1"/>
              <a:t>veulent</a:t>
            </a:r>
            <a:r>
              <a:rPr lang="en-US" i="1" dirty="0"/>
              <a:t> </a:t>
            </a:r>
            <a:r>
              <a:rPr lang="en-US" i="1" dirty="0" err="1"/>
              <a:t>gagner</a:t>
            </a:r>
            <a:r>
              <a:rPr lang="en-US" i="1" dirty="0"/>
              <a:t> more, </a:t>
            </a:r>
            <a:r>
              <a:rPr lang="en-US" i="1" dirty="0" err="1"/>
              <a:t>euh</a:t>
            </a:r>
            <a:r>
              <a:rPr lang="en-US" i="1" dirty="0"/>
              <a:t>, plus. </a:t>
            </a:r>
            <a:r>
              <a:rPr lang="en-US" dirty="0"/>
              <a:t>(</a:t>
            </a:r>
            <a:r>
              <a:rPr lang="en-US" dirty="0" err="1"/>
              <a:t>Dewaele</a:t>
            </a:r>
            <a:r>
              <a:rPr lang="en-US" dirty="0"/>
              <a:t>, 1998)</a:t>
            </a:r>
          </a:p>
          <a:p>
            <a:r>
              <a:rPr lang="en-US" dirty="0" err="1"/>
              <a:t>Mluvčí</a:t>
            </a:r>
            <a:r>
              <a:rPr lang="en-US" dirty="0"/>
              <a:t> </a:t>
            </a:r>
            <a:r>
              <a:rPr lang="en-US" dirty="0" err="1"/>
              <a:t>angličtiny</a:t>
            </a:r>
            <a:r>
              <a:rPr lang="en-US" dirty="0"/>
              <a:t> (L1) se </a:t>
            </a:r>
            <a:r>
              <a:rPr lang="en-US" dirty="0" err="1"/>
              <a:t>znalostí</a:t>
            </a:r>
            <a:r>
              <a:rPr lang="en-US" dirty="0"/>
              <a:t> </a:t>
            </a:r>
            <a:r>
              <a:rPr lang="en-US" dirty="0" err="1"/>
              <a:t>francouzštiny</a:t>
            </a:r>
            <a:r>
              <a:rPr lang="en-US" dirty="0"/>
              <a:t> (L2) </a:t>
            </a:r>
            <a:r>
              <a:rPr lang="en-US" dirty="0" err="1"/>
              <a:t>mluví</a:t>
            </a:r>
            <a:r>
              <a:rPr lang="en-US" dirty="0"/>
              <a:t> </a:t>
            </a:r>
            <a:r>
              <a:rPr lang="en-US" dirty="0" err="1"/>
              <a:t>německy</a:t>
            </a:r>
            <a:r>
              <a:rPr lang="en-US" dirty="0"/>
              <a:t> (L3):</a:t>
            </a:r>
          </a:p>
          <a:p>
            <a:pPr marL="0" indent="0">
              <a:buNone/>
            </a:pPr>
            <a:r>
              <a:rPr lang="en-US" i="1" dirty="0" err="1"/>
              <a:t>Tu</a:t>
            </a:r>
            <a:r>
              <a:rPr lang="en-US" i="1" dirty="0"/>
              <a:t> as </a:t>
            </a:r>
            <a:r>
              <a:rPr lang="en-US" i="1" dirty="0" err="1"/>
              <a:t>mein</a:t>
            </a:r>
            <a:r>
              <a:rPr lang="en-US" i="1" dirty="0"/>
              <a:t> Fax </a:t>
            </a:r>
            <a:r>
              <a:rPr lang="en-US" i="1" dirty="0" err="1"/>
              <a:t>bekommen</a:t>
            </a:r>
            <a:r>
              <a:rPr lang="en-US" dirty="0"/>
              <a:t>. (Cohen, 1995)</a:t>
            </a:r>
          </a:p>
          <a:p>
            <a:pPr marL="0" indent="0">
              <a:buNone/>
            </a:pPr>
            <a:r>
              <a:rPr lang="en-US" dirty="0"/>
              <a:t>(in Murphy, 2003</a:t>
            </a:r>
            <a:r>
              <a:rPr lang="is-IS" dirty="0"/>
              <a:t>, str. 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822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Ztráta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jazyka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Snižování</a:t>
            </a:r>
            <a:r>
              <a:rPr lang="en-US" dirty="0"/>
              <a:t> </a:t>
            </a:r>
            <a:r>
              <a:rPr lang="en-US" dirty="0" err="1"/>
              <a:t>kompetencí</a:t>
            </a:r>
            <a:endParaRPr lang="en-US" dirty="0"/>
          </a:p>
          <a:p>
            <a:r>
              <a:rPr lang="en-US" dirty="0" err="1"/>
              <a:t>Zjednodušování</a:t>
            </a:r>
            <a:r>
              <a:rPr lang="en-US" dirty="0"/>
              <a:t> </a:t>
            </a:r>
            <a:r>
              <a:rPr lang="en-US" dirty="0" err="1"/>
              <a:t>zhoršování</a:t>
            </a:r>
            <a:endParaRPr lang="en-US" dirty="0"/>
          </a:p>
          <a:p>
            <a:r>
              <a:rPr lang="en-US" dirty="0" err="1"/>
              <a:t>Zapomínání</a:t>
            </a:r>
            <a:endParaRPr lang="en-US" dirty="0"/>
          </a:p>
          <a:p>
            <a:r>
              <a:rPr lang="en-US" dirty="0" err="1"/>
              <a:t>Nejistota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b="1" dirty="0" err="1"/>
              <a:t>Důvody</a:t>
            </a:r>
            <a:r>
              <a:rPr lang="en-US" b="1" dirty="0"/>
              <a:t>: </a:t>
            </a:r>
          </a:p>
          <a:p>
            <a:r>
              <a:rPr lang="cs-CZ" dirty="0"/>
              <a:t>emigrace</a:t>
            </a:r>
          </a:p>
          <a:p>
            <a:r>
              <a:rPr lang="cs-CZ" dirty="0"/>
              <a:t>značné používání druhého nebo cizího jazyka v každodenním životě </a:t>
            </a:r>
          </a:p>
          <a:p>
            <a:r>
              <a:rPr lang="cs-CZ" dirty="0"/>
              <a:t>omezené využití jazyka mateřského v běžném životě</a:t>
            </a:r>
            <a:r>
              <a:rPr lang="cs-CZ" dirty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494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Puberta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Ztráta</a:t>
            </a:r>
            <a:r>
              <a:rPr lang="en-US" dirty="0"/>
              <a:t> </a:t>
            </a:r>
            <a:r>
              <a:rPr lang="en-US" dirty="0" err="1"/>
              <a:t>jazyka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X</a:t>
            </a:r>
          </a:p>
          <a:p>
            <a:endParaRPr lang="en-US" dirty="0"/>
          </a:p>
          <a:p>
            <a:r>
              <a:rPr lang="en-US" dirty="0" err="1"/>
              <a:t>Neúplné</a:t>
            </a:r>
            <a:r>
              <a:rPr lang="en-US" dirty="0"/>
              <a:t> </a:t>
            </a:r>
            <a:r>
              <a:rPr lang="en-US" dirty="0" err="1"/>
              <a:t>osvojení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483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Neurolingvistika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Pierce et al. (2014) </a:t>
            </a:r>
          </a:p>
          <a:p>
            <a:endParaRPr lang="cs-CZ" dirty="0"/>
          </a:p>
          <a:p>
            <a:r>
              <a:rPr lang="cs-CZ" dirty="0"/>
              <a:t>zkoumali děti adoptované z Číny (průměrný věk 12,8 měsíců) žijící ve Francii</a:t>
            </a:r>
          </a:p>
          <a:p>
            <a:r>
              <a:rPr lang="cs-CZ" dirty="0"/>
              <a:t>přestože svůj mateřský jazyk čínštinu zapomněly, zobrazovací metody prokázaly aktivaci tohoto jazyka v mozku</a:t>
            </a:r>
          </a:p>
          <a:p>
            <a:r>
              <a:rPr lang="cs-CZ" dirty="0"/>
              <a:t>autoři tedy předpokládají, že neurální reprezentace nejsou přepsány „dalším“ jazykem a přikládají jazykovému inputu, jenž děti obklopuje v raném věku, velkou váhu</a:t>
            </a:r>
          </a:p>
          <a:p>
            <a:endParaRPr lang="cs-CZ" dirty="0"/>
          </a:p>
          <a:p>
            <a:r>
              <a:rPr lang="cs-CZ" dirty="0"/>
              <a:t>dokázali tedy, že přestože děti několik let svůj mateřský jazyk neslyšely, byl aktivován a „nezmizel“ </a:t>
            </a:r>
          </a:p>
          <a:p>
            <a:endParaRPr lang="cs-CZ" dirty="0"/>
          </a:p>
          <a:p>
            <a:r>
              <a:rPr lang="cs-CZ" dirty="0"/>
              <a:t>(k opačným výsledkům viz Pallier et al. (2002)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490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Paměť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Snímek obrazovky 2019-01-24 v 22.29.0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" b="7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46974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nímek obrazovky 2019-01-24 v 22.28.4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552" r="-225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25829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nímek obrazovky 2019-01-24 v 22.31.4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283" r="-652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04030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Afázie</a:t>
            </a:r>
            <a:r>
              <a:rPr lang="en-US" dirty="0"/>
              <a:t> a </a:t>
            </a:r>
            <a:r>
              <a:rPr lang="en-US" dirty="0" err="1"/>
              <a:t>disociace</a:t>
            </a:r>
            <a:r>
              <a:rPr lang="en-US" dirty="0"/>
              <a:t> </a:t>
            </a:r>
            <a:r>
              <a:rPr lang="en-US" dirty="0" err="1"/>
              <a:t>jazyků</a:t>
            </a:r>
            <a:endParaRPr lang="en-US" dirty="0"/>
          </a:p>
          <a:p>
            <a:r>
              <a:rPr lang="en-US" dirty="0"/>
              <a:t>Role </a:t>
            </a:r>
            <a:r>
              <a:rPr lang="en-US" dirty="0" err="1"/>
              <a:t>implicitní</a:t>
            </a:r>
            <a:r>
              <a:rPr lang="en-US" dirty="0"/>
              <a:t> a </a:t>
            </a:r>
            <a:r>
              <a:rPr lang="en-US" dirty="0" err="1"/>
              <a:t>explicitní</a:t>
            </a:r>
            <a:r>
              <a:rPr lang="en-US" dirty="0"/>
              <a:t> </a:t>
            </a:r>
            <a:r>
              <a:rPr lang="en-US" dirty="0" err="1"/>
              <a:t>paměti</a:t>
            </a:r>
            <a:endParaRPr lang="en-US" dirty="0"/>
          </a:p>
          <a:p>
            <a:r>
              <a:rPr lang="en-US" dirty="0" err="1"/>
              <a:t>Nedotknutelnost</a:t>
            </a:r>
            <a:r>
              <a:rPr lang="en-US" dirty="0"/>
              <a:t>/</a:t>
            </a:r>
            <a:r>
              <a:rPr lang="en-US" dirty="0" err="1"/>
              <a:t>nedostupnost</a:t>
            </a:r>
            <a:r>
              <a:rPr lang="en-US" dirty="0"/>
              <a:t> </a:t>
            </a:r>
            <a:r>
              <a:rPr lang="en-US" dirty="0" err="1"/>
              <a:t>jazyků</a:t>
            </a:r>
            <a:endParaRPr lang="en-US" dirty="0"/>
          </a:p>
          <a:p>
            <a:r>
              <a:rPr lang="en-US" dirty="0" err="1"/>
              <a:t>Hypnóza</a:t>
            </a:r>
            <a:endParaRPr lang="en-US" dirty="0"/>
          </a:p>
          <a:p>
            <a:r>
              <a:rPr lang="en-US" dirty="0" err="1"/>
              <a:t>Footnick</a:t>
            </a:r>
            <a:r>
              <a:rPr lang="en-US" dirty="0"/>
              <a:t> (2007) – </a:t>
            </a:r>
            <a:r>
              <a:rPr lang="en-US" dirty="0" err="1"/>
              <a:t>hypotéza</a:t>
            </a:r>
            <a:r>
              <a:rPr lang="en-US" dirty="0"/>
              <a:t> </a:t>
            </a:r>
            <a:r>
              <a:rPr lang="en-US" dirty="0" err="1"/>
              <a:t>konfliktu</a:t>
            </a:r>
            <a:endParaRPr lang="en-US" dirty="0"/>
          </a:p>
          <a:p>
            <a:r>
              <a:rPr lang="en-US" dirty="0"/>
              <a:t>Role </a:t>
            </a:r>
            <a:r>
              <a:rPr lang="en-US" dirty="0" err="1"/>
              <a:t>emocí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533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Experimenty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</a:t>
            </a:r>
            <a:r>
              <a:rPr lang="en-US" dirty="0" err="1"/>
              <a:t>kol</a:t>
            </a:r>
            <a:r>
              <a:rPr lang="en-US" dirty="0"/>
              <a:t> </a:t>
            </a:r>
            <a:r>
              <a:rPr lang="en-US" dirty="0" err="1"/>
              <a:t>zaměřený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slovní</a:t>
            </a:r>
            <a:r>
              <a:rPr lang="en-US" dirty="0"/>
              <a:t> </a:t>
            </a:r>
            <a:r>
              <a:rPr lang="en-US" dirty="0" err="1"/>
              <a:t>plynulost</a:t>
            </a:r>
            <a:r>
              <a:rPr lang="en-US" dirty="0"/>
              <a:t> (verbal fluency task)</a:t>
            </a:r>
          </a:p>
          <a:p>
            <a:r>
              <a:rPr lang="en-US" dirty="0" err="1"/>
              <a:t>Pojmenování</a:t>
            </a:r>
            <a:r>
              <a:rPr lang="en-US" dirty="0"/>
              <a:t> a </a:t>
            </a:r>
            <a:r>
              <a:rPr lang="en-US" dirty="0" err="1"/>
              <a:t>spojování</a:t>
            </a:r>
            <a:r>
              <a:rPr lang="en-US" dirty="0"/>
              <a:t> </a:t>
            </a:r>
            <a:r>
              <a:rPr lang="en-US" dirty="0" err="1"/>
              <a:t>obrázků</a:t>
            </a:r>
            <a:endParaRPr lang="en-US" dirty="0"/>
          </a:p>
          <a:p>
            <a:r>
              <a:rPr lang="en-US" dirty="0" err="1"/>
              <a:t>Analýza</a:t>
            </a:r>
            <a:r>
              <a:rPr lang="en-US" dirty="0"/>
              <a:t> </a:t>
            </a:r>
            <a:r>
              <a:rPr lang="en-US" dirty="0" err="1"/>
              <a:t>spontánních</a:t>
            </a:r>
            <a:r>
              <a:rPr lang="en-US" dirty="0"/>
              <a:t> </a:t>
            </a:r>
            <a:r>
              <a:rPr lang="en-US" dirty="0" err="1"/>
              <a:t>promluv</a:t>
            </a:r>
            <a:endParaRPr lang="en-US" dirty="0"/>
          </a:p>
          <a:p>
            <a:r>
              <a:rPr lang="en-US" dirty="0" err="1"/>
              <a:t>Hodnocení</a:t>
            </a:r>
            <a:r>
              <a:rPr lang="en-US" dirty="0"/>
              <a:t> </a:t>
            </a:r>
            <a:r>
              <a:rPr lang="en-US" dirty="0" err="1"/>
              <a:t>sémantických</a:t>
            </a:r>
            <a:r>
              <a:rPr lang="en-US" dirty="0"/>
              <a:t> </a:t>
            </a:r>
            <a:r>
              <a:rPr lang="en-US" dirty="0" err="1"/>
              <a:t>rozdílů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236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Osnova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Osvojování – opakování </a:t>
            </a:r>
          </a:p>
          <a:p>
            <a:pPr marL="0" indent="0">
              <a:buNone/>
            </a:pPr>
            <a:r>
              <a:rPr lang="cs-CZ" dirty="0"/>
              <a:t>Vícejazyčná mysl</a:t>
            </a:r>
          </a:p>
          <a:p>
            <a:pPr marL="0" indent="0">
              <a:buNone/>
            </a:pPr>
            <a:r>
              <a:rPr lang="cs-CZ" dirty="0"/>
              <a:t>Ztrácení jazyka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173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Výzkum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 </a:t>
            </a:r>
            <a:r>
              <a:rPr lang="cs-CZ" dirty="0"/>
              <a:t>let – relativně nová oblast</a:t>
            </a:r>
          </a:p>
          <a:p>
            <a:r>
              <a:rPr lang="cs-CZ" dirty="0"/>
              <a:t>Největší pozornost věnována lexikonu</a:t>
            </a:r>
          </a:p>
          <a:p>
            <a:r>
              <a:rPr lang="cs-CZ" dirty="0"/>
              <a:t>Většina metod není vhodných</a:t>
            </a:r>
          </a:p>
          <a:p>
            <a:r>
              <a:rPr lang="cs-CZ" dirty="0"/>
              <a:t>Je těžké odlišit ztrátu jazyka od </a:t>
            </a:r>
            <a:r>
              <a:rPr lang="cs-CZ" dirty="0" err="1"/>
              <a:t>mezijazykových</a:t>
            </a:r>
            <a:r>
              <a:rPr lang="cs-CZ" dirty="0"/>
              <a:t> vlivů</a:t>
            </a:r>
          </a:p>
        </p:txBody>
      </p:sp>
    </p:spTree>
    <p:extLst>
      <p:ext uri="{BB962C8B-B14F-4D97-AF65-F5344CB8AC3E}">
        <p14:creationId xmlns:p14="http://schemas.microsoft.com/office/powerpoint/2010/main" val="1661841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17375E"/>
                </a:solidFill>
              </a:rPr>
              <a:t>Více</a:t>
            </a:r>
            <a:r>
              <a:rPr lang="en-US" dirty="0">
                <a:solidFill>
                  <a:srgbClr val="17375E"/>
                </a:solidFill>
              </a:rPr>
              <a:t> </a:t>
            </a:r>
            <a:r>
              <a:rPr lang="en-US" dirty="0" err="1">
                <a:solidFill>
                  <a:srgbClr val="17375E"/>
                </a:solidFill>
              </a:rPr>
              <a:t>jazyků</a:t>
            </a:r>
            <a:endParaRPr lang="en-US" dirty="0">
              <a:solidFill>
                <a:srgbClr val="17375E"/>
              </a:solidFill>
            </a:endParaRPr>
          </a:p>
        </p:txBody>
      </p:sp>
      <p:pic>
        <p:nvPicPr>
          <p:cNvPr id="4" name="Content Placeholder 3" descr="Snímek obrazovky 2018-07-30 v 9.14.2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882" r="-428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68068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17375E"/>
                </a:solidFill>
              </a:rPr>
              <a:t>Jazyky</a:t>
            </a:r>
            <a:r>
              <a:rPr lang="en-US" dirty="0">
                <a:solidFill>
                  <a:srgbClr val="17375E"/>
                </a:solidFill>
              </a:rPr>
              <a:t> v </a:t>
            </a:r>
            <a:r>
              <a:rPr lang="en-US" dirty="0" err="1">
                <a:solidFill>
                  <a:srgbClr val="17375E"/>
                </a:solidFill>
              </a:rPr>
              <a:t>kontaktu</a:t>
            </a:r>
            <a:endParaRPr lang="en-US" dirty="0">
              <a:solidFill>
                <a:srgbClr val="17375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Závislost</a:t>
            </a:r>
            <a:r>
              <a:rPr lang="en-US" dirty="0"/>
              <a:t> versus </a:t>
            </a:r>
            <a:r>
              <a:rPr lang="en-US" dirty="0" err="1"/>
              <a:t>autonomie</a:t>
            </a:r>
            <a:r>
              <a:rPr lang="en-US" dirty="0"/>
              <a:t> (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jazyky</a:t>
            </a:r>
            <a:r>
              <a:rPr lang="en-US" dirty="0"/>
              <a:t> v </a:t>
            </a:r>
            <a:r>
              <a:rPr lang="en-US" dirty="0" err="1"/>
              <a:t>jedné</a:t>
            </a:r>
            <a:r>
              <a:rPr lang="en-US" dirty="0"/>
              <a:t> </a:t>
            </a:r>
            <a:r>
              <a:rPr lang="en-US" dirty="0" err="1"/>
              <a:t>mysli</a:t>
            </a:r>
            <a:r>
              <a:rPr lang="en-US" dirty="0"/>
              <a:t>?</a:t>
            </a:r>
          </a:p>
          <a:p>
            <a:r>
              <a:rPr lang="en-US" dirty="0"/>
              <a:t>Transfer</a:t>
            </a:r>
          </a:p>
          <a:p>
            <a:r>
              <a:rPr lang="en-US" dirty="0"/>
              <a:t>Code-switching</a:t>
            </a:r>
          </a:p>
          <a:p>
            <a:r>
              <a:rPr lang="en-US" dirty="0"/>
              <a:t>Code-mixing</a:t>
            </a:r>
          </a:p>
          <a:p>
            <a:r>
              <a:rPr lang="en-US" dirty="0" err="1"/>
              <a:t>Historie</a:t>
            </a:r>
            <a:r>
              <a:rPr lang="en-US" dirty="0"/>
              <a:t> – </a:t>
            </a:r>
            <a:r>
              <a:rPr lang="en-US" dirty="0" err="1"/>
              <a:t>bilingvismus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škodlivá</a:t>
            </a:r>
            <a:r>
              <a:rPr lang="en-US" dirty="0"/>
              <a:t> </a:t>
            </a:r>
            <a:r>
              <a:rPr lang="en-US" dirty="0" err="1"/>
              <a:t>záležitost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204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17375E"/>
                </a:solidFill>
              </a:rPr>
              <a:t>Mezijazykové</a:t>
            </a:r>
            <a:r>
              <a:rPr lang="en-US" dirty="0">
                <a:solidFill>
                  <a:srgbClr val="17375E"/>
                </a:solidFill>
              </a:rPr>
              <a:t> </a:t>
            </a:r>
            <a:r>
              <a:rPr lang="en-US" dirty="0" err="1">
                <a:solidFill>
                  <a:srgbClr val="17375E"/>
                </a:solidFill>
              </a:rPr>
              <a:t>vlivy</a:t>
            </a:r>
            <a:endParaRPr lang="en-US" dirty="0">
              <a:solidFill>
                <a:srgbClr val="17375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err="1"/>
              <a:t>Pozitivní</a:t>
            </a:r>
            <a:r>
              <a:rPr lang="en-US" sz="2200" dirty="0"/>
              <a:t> x </a:t>
            </a:r>
            <a:r>
              <a:rPr lang="en-US" sz="2200" dirty="0" err="1"/>
              <a:t>negativní</a:t>
            </a:r>
            <a:endParaRPr lang="en-US" sz="2200" dirty="0"/>
          </a:p>
          <a:p>
            <a:r>
              <a:rPr lang="en-US" sz="2200" dirty="0" err="1"/>
              <a:t>Budou</a:t>
            </a:r>
            <a:r>
              <a:rPr lang="en-US" sz="2200" dirty="0"/>
              <a:t> se </a:t>
            </a:r>
            <a:r>
              <a:rPr lang="en-US" sz="2200" dirty="0" err="1"/>
              <a:t>většinou</a:t>
            </a:r>
            <a:r>
              <a:rPr lang="en-US" sz="2200" dirty="0"/>
              <a:t> </a:t>
            </a:r>
            <a:r>
              <a:rPr lang="en-US" sz="2200" dirty="0" err="1"/>
              <a:t>týkat</a:t>
            </a:r>
            <a:r>
              <a:rPr lang="en-US" sz="2200" dirty="0"/>
              <a:t> </a:t>
            </a:r>
            <a:r>
              <a:rPr lang="en-US" sz="2200" dirty="0" err="1"/>
              <a:t>slabšího</a:t>
            </a:r>
            <a:r>
              <a:rPr lang="en-US" sz="2200" dirty="0"/>
              <a:t> z </a:t>
            </a:r>
            <a:r>
              <a:rPr lang="en-US" sz="2200" dirty="0" err="1"/>
              <a:t>jazyků</a:t>
            </a:r>
            <a:r>
              <a:rPr lang="en-US" sz="2200" dirty="0"/>
              <a:t>, ale </a:t>
            </a:r>
            <a:r>
              <a:rPr lang="en-US" sz="2200" dirty="0" err="1"/>
              <a:t>může</a:t>
            </a:r>
            <a:r>
              <a:rPr lang="en-US" sz="2200" dirty="0"/>
              <a:t> </a:t>
            </a:r>
            <a:r>
              <a:rPr lang="en-US" sz="2200" dirty="0" err="1"/>
              <a:t>probíhat</a:t>
            </a:r>
            <a:r>
              <a:rPr lang="en-US" sz="2200" dirty="0"/>
              <a:t> </a:t>
            </a:r>
            <a:r>
              <a:rPr lang="en-US" sz="2200" dirty="0" err="1"/>
              <a:t>obousměrně</a:t>
            </a:r>
            <a:endParaRPr lang="en-US" sz="2200" dirty="0"/>
          </a:p>
          <a:p>
            <a:r>
              <a:rPr lang="en-US" sz="2200" dirty="0" err="1"/>
              <a:t>Ovlivněny</a:t>
            </a:r>
            <a:r>
              <a:rPr lang="en-US" sz="2200" dirty="0"/>
              <a:t> </a:t>
            </a:r>
            <a:r>
              <a:rPr lang="en-US" sz="2200" dirty="0" err="1"/>
              <a:t>mnoha</a:t>
            </a:r>
            <a:r>
              <a:rPr lang="en-US" sz="2200" dirty="0"/>
              <a:t> </a:t>
            </a:r>
            <a:r>
              <a:rPr lang="en-US" sz="2200" dirty="0" err="1"/>
              <a:t>faktory</a:t>
            </a:r>
            <a:endParaRPr lang="en-US" sz="2200" dirty="0"/>
          </a:p>
          <a:p>
            <a:r>
              <a:rPr lang="en-US" sz="2200" dirty="0" err="1"/>
              <a:t>Některé</a:t>
            </a:r>
            <a:r>
              <a:rPr lang="en-US" sz="2200" dirty="0"/>
              <a:t> </a:t>
            </a:r>
            <a:r>
              <a:rPr lang="en-US" sz="2200" dirty="0" err="1"/>
              <a:t>jazykové</a:t>
            </a:r>
            <a:r>
              <a:rPr lang="en-US" sz="2200" dirty="0"/>
              <a:t> </a:t>
            </a:r>
            <a:r>
              <a:rPr lang="en-US" sz="2200" dirty="0" err="1"/>
              <a:t>domény</a:t>
            </a:r>
            <a:r>
              <a:rPr lang="en-US" sz="2200" dirty="0"/>
              <a:t> </a:t>
            </a:r>
            <a:r>
              <a:rPr lang="en-US" sz="2200" dirty="0" err="1"/>
              <a:t>mohou</a:t>
            </a:r>
            <a:r>
              <a:rPr lang="en-US" sz="2200" dirty="0"/>
              <a:t> </a:t>
            </a:r>
            <a:r>
              <a:rPr lang="en-US" sz="2200" dirty="0" err="1"/>
              <a:t>být</a:t>
            </a:r>
            <a:r>
              <a:rPr lang="en-US" sz="2200" dirty="0"/>
              <a:t> </a:t>
            </a:r>
            <a:r>
              <a:rPr lang="en-US" sz="2200" dirty="0" err="1"/>
              <a:t>ovlivněné</a:t>
            </a:r>
            <a:r>
              <a:rPr lang="en-US" sz="2200" dirty="0"/>
              <a:t> </a:t>
            </a:r>
            <a:r>
              <a:rPr lang="en-US" sz="2200" dirty="0" err="1"/>
              <a:t>více</a:t>
            </a:r>
            <a:r>
              <a:rPr lang="en-US" sz="2200" dirty="0"/>
              <a:t>, </a:t>
            </a:r>
            <a:r>
              <a:rPr lang="en-US" sz="2200" dirty="0" err="1"/>
              <a:t>jiné</a:t>
            </a:r>
            <a:r>
              <a:rPr lang="en-US" sz="2200" dirty="0"/>
              <a:t> </a:t>
            </a:r>
            <a:r>
              <a:rPr lang="en-US" sz="2200" dirty="0" err="1"/>
              <a:t>méně</a:t>
            </a:r>
            <a:r>
              <a:rPr lang="en-US" sz="2200" dirty="0"/>
              <a:t> (Francis, 2005)</a:t>
            </a:r>
          </a:p>
          <a:p>
            <a:r>
              <a:rPr lang="cs-CZ" sz="2200" dirty="0"/>
              <a:t>Č</a:t>
            </a:r>
            <a:r>
              <a:rPr lang="en-US" sz="2200" dirty="0" err="1"/>
              <a:t>ím</a:t>
            </a:r>
            <a:r>
              <a:rPr lang="en-US" sz="2200" dirty="0"/>
              <a:t> </a:t>
            </a:r>
            <a:r>
              <a:rPr lang="en-US" sz="2200" dirty="0" err="1"/>
              <a:t>větší</a:t>
            </a:r>
            <a:r>
              <a:rPr lang="en-US" sz="2200" dirty="0"/>
              <a:t> </a:t>
            </a:r>
            <a:r>
              <a:rPr lang="en-US" sz="2200" dirty="0" err="1"/>
              <a:t>vzdálenost</a:t>
            </a:r>
            <a:r>
              <a:rPr lang="en-US" sz="2200" dirty="0"/>
              <a:t> </a:t>
            </a:r>
            <a:r>
              <a:rPr lang="en-US" sz="2200" dirty="0" err="1"/>
              <a:t>mezi</a:t>
            </a:r>
            <a:r>
              <a:rPr lang="en-US" sz="2200" dirty="0"/>
              <a:t> </a:t>
            </a:r>
            <a:r>
              <a:rPr lang="en-US" sz="2200" dirty="0" err="1"/>
              <a:t>jazyky</a:t>
            </a:r>
            <a:r>
              <a:rPr lang="en-US" sz="2200" dirty="0"/>
              <a:t>, </a:t>
            </a:r>
            <a:r>
              <a:rPr lang="en-US" sz="2200" dirty="0" err="1"/>
              <a:t>tím</a:t>
            </a:r>
            <a:r>
              <a:rPr lang="en-US" sz="2200" dirty="0"/>
              <a:t> </a:t>
            </a:r>
            <a:r>
              <a:rPr lang="en-US" sz="2200" dirty="0" err="1"/>
              <a:t>více</a:t>
            </a:r>
            <a:r>
              <a:rPr lang="en-US" sz="2200" dirty="0"/>
              <a:t> </a:t>
            </a:r>
            <a:r>
              <a:rPr lang="en-US" sz="2200" dirty="0" err="1"/>
              <a:t>negativního</a:t>
            </a:r>
            <a:r>
              <a:rPr lang="en-US" sz="2200" dirty="0"/>
              <a:t> </a:t>
            </a:r>
            <a:r>
              <a:rPr lang="en-US" sz="2200" dirty="0" err="1"/>
              <a:t>transferu</a:t>
            </a:r>
            <a:r>
              <a:rPr lang="en-US" sz="2200" dirty="0"/>
              <a:t> </a:t>
            </a:r>
            <a:r>
              <a:rPr lang="en-US" sz="2200" dirty="0" err="1"/>
              <a:t>můžeme</a:t>
            </a:r>
            <a:r>
              <a:rPr lang="en-US" sz="2200" dirty="0"/>
              <a:t> </a:t>
            </a:r>
            <a:r>
              <a:rPr lang="en-US" sz="2200" dirty="0" err="1"/>
              <a:t>očekávat</a:t>
            </a:r>
            <a:r>
              <a:rPr lang="en-US" sz="2200" dirty="0"/>
              <a:t> (Murphy, 2003</a:t>
            </a:r>
            <a:r>
              <a:rPr lang="is-IS" sz="2200" dirty="0"/>
              <a:t>)</a:t>
            </a:r>
          </a:p>
          <a:p>
            <a:r>
              <a:rPr lang="is-IS" sz="2200" dirty="0"/>
              <a:t>Týkají se i pragmatiky (Cook, 2003, s. 498)</a:t>
            </a:r>
          </a:p>
          <a:p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339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7375E"/>
                </a:solidFill>
              </a:rPr>
              <a:t>Code-switching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900" dirty="0"/>
              <a:t>(1) </a:t>
            </a:r>
            <a:r>
              <a:rPr lang="en-US" sz="1900" dirty="0" err="1"/>
              <a:t>přepnutí</a:t>
            </a:r>
            <a:r>
              <a:rPr lang="en-US" sz="1900" dirty="0"/>
              <a:t> </a:t>
            </a:r>
            <a:r>
              <a:rPr lang="en-US" sz="1900" dirty="0" err="1"/>
              <a:t>dovětku</a:t>
            </a:r>
            <a:r>
              <a:rPr lang="en-US" sz="1900" dirty="0"/>
              <a:t>: </a:t>
            </a:r>
          </a:p>
          <a:p>
            <a:pPr marL="0" indent="0">
              <a:buNone/>
            </a:pPr>
            <a:endParaRPr lang="en-US" sz="1900" i="1" dirty="0"/>
          </a:p>
          <a:p>
            <a:pPr marL="0" indent="0">
              <a:buNone/>
            </a:pPr>
            <a:r>
              <a:rPr lang="en-US" sz="1900" i="1" dirty="0"/>
              <a:t>It's a nice day</a:t>
            </a:r>
            <a:r>
              <a:rPr lang="en-US" sz="1900" dirty="0"/>
              <a:t>, </a:t>
            </a:r>
            <a:r>
              <a:rPr lang="en-US" sz="1900" i="1" dirty="0" err="1"/>
              <a:t>hana</a:t>
            </a:r>
            <a:r>
              <a:rPr lang="en-US" sz="1900" i="1" dirty="0"/>
              <a:t>?</a:t>
            </a:r>
            <a:r>
              <a:rPr lang="en-US" sz="1900" dirty="0"/>
              <a:t> (</a:t>
            </a:r>
            <a:r>
              <a:rPr lang="en-US" sz="1900" i="1" dirty="0" err="1"/>
              <a:t>hai</a:t>
            </a:r>
            <a:r>
              <a:rPr lang="en-US" sz="1900" i="1" dirty="0"/>
              <a:t> </a:t>
            </a:r>
            <a:r>
              <a:rPr lang="en-US" sz="1900" i="1" dirty="0" err="1"/>
              <a:t>nā</a:t>
            </a:r>
            <a:r>
              <a:rPr lang="en-US" sz="1900" i="1" dirty="0"/>
              <a:t> isn’t)</a:t>
            </a:r>
            <a:endParaRPr lang="en-US" sz="1900" dirty="0"/>
          </a:p>
          <a:p>
            <a:pPr marL="0" indent="0">
              <a:buNone/>
            </a:pPr>
            <a:r>
              <a:rPr lang="en-US" sz="1900" dirty="0"/>
              <a:t>Je </a:t>
            </a:r>
            <a:r>
              <a:rPr lang="en-US" sz="1900" dirty="0" err="1"/>
              <a:t>hezký</a:t>
            </a:r>
            <a:r>
              <a:rPr lang="en-US" sz="1900" dirty="0"/>
              <a:t> den (</a:t>
            </a:r>
            <a:r>
              <a:rPr lang="en-US" sz="1900" dirty="0" err="1"/>
              <a:t>angličtina</a:t>
            </a:r>
            <a:r>
              <a:rPr lang="en-US" sz="1900" dirty="0"/>
              <a:t>), </a:t>
            </a:r>
            <a:r>
              <a:rPr lang="en-US" sz="1900" dirty="0" err="1"/>
              <a:t>že</a:t>
            </a:r>
            <a:r>
              <a:rPr lang="en-US" sz="1900" dirty="0"/>
              <a:t>? (</a:t>
            </a:r>
            <a:r>
              <a:rPr lang="en-US" sz="1900" dirty="0" err="1"/>
              <a:t>pandžábština</a:t>
            </a:r>
            <a:r>
              <a:rPr lang="en-US" sz="1900" dirty="0"/>
              <a:t>)</a:t>
            </a:r>
          </a:p>
          <a:p>
            <a:pPr marL="0" indent="0">
              <a:buNone/>
            </a:pPr>
            <a:endParaRPr lang="en-US" sz="1900" dirty="0"/>
          </a:p>
          <a:p>
            <a:r>
              <a:rPr lang="en-US" sz="1900" dirty="0"/>
              <a:t>(2) </a:t>
            </a:r>
            <a:r>
              <a:rPr lang="en-US" sz="1900" dirty="0" err="1"/>
              <a:t>přepnutí</a:t>
            </a:r>
            <a:r>
              <a:rPr lang="en-US" sz="1900" dirty="0"/>
              <a:t> </a:t>
            </a:r>
            <a:r>
              <a:rPr lang="en-US" sz="1900" dirty="0" err="1"/>
              <a:t>uvnitř</a:t>
            </a:r>
            <a:r>
              <a:rPr lang="en-US" sz="1900" dirty="0"/>
              <a:t> </a:t>
            </a:r>
            <a:r>
              <a:rPr lang="en-US" sz="1900" dirty="0" err="1"/>
              <a:t>věty</a:t>
            </a:r>
            <a:r>
              <a:rPr lang="en-US" sz="1900" dirty="0"/>
              <a:t>: </a:t>
            </a:r>
          </a:p>
          <a:p>
            <a:endParaRPr lang="en-US" sz="1900" i="1" dirty="0"/>
          </a:p>
          <a:p>
            <a:pPr marL="0" indent="0">
              <a:buNone/>
            </a:pPr>
            <a:r>
              <a:rPr lang="en-US" sz="1900" i="1" dirty="0"/>
              <a:t>Won o arrest a single person</a:t>
            </a:r>
            <a:r>
              <a:rPr lang="en-US" sz="1900" dirty="0"/>
              <a:t> (</a:t>
            </a:r>
            <a:r>
              <a:rPr lang="en-US" sz="1900" i="1" dirty="0"/>
              <a:t>won o</a:t>
            </a:r>
            <a:r>
              <a:rPr lang="en-US" sz="1900" dirty="0"/>
              <a:t> they did not)</a:t>
            </a:r>
          </a:p>
          <a:p>
            <a:pPr marL="0" indent="0">
              <a:buNone/>
            </a:pPr>
            <a:r>
              <a:rPr lang="en-US" sz="1900" dirty="0" err="1"/>
              <a:t>Ne+minulý</a:t>
            </a:r>
            <a:r>
              <a:rPr lang="en-US" sz="1900" dirty="0"/>
              <a:t> </a:t>
            </a:r>
            <a:r>
              <a:rPr lang="en-US" sz="1900" dirty="0" err="1"/>
              <a:t>čas</a:t>
            </a:r>
            <a:r>
              <a:rPr lang="en-US" sz="1900" dirty="0"/>
              <a:t> (</a:t>
            </a:r>
            <a:r>
              <a:rPr lang="en-US" sz="1900" dirty="0" err="1"/>
              <a:t>jorubština</a:t>
            </a:r>
            <a:r>
              <a:rPr lang="en-US" sz="1900" dirty="0"/>
              <a:t>), </a:t>
            </a:r>
            <a:r>
              <a:rPr lang="en-US" sz="1900" dirty="0" err="1"/>
              <a:t>zatkli</a:t>
            </a:r>
            <a:r>
              <a:rPr lang="en-US" sz="1900" dirty="0"/>
              <a:t> </a:t>
            </a:r>
            <a:r>
              <a:rPr lang="en-US" sz="1900" dirty="0" err="1"/>
              <a:t>jediného</a:t>
            </a:r>
            <a:r>
              <a:rPr lang="en-US" sz="1900" dirty="0"/>
              <a:t> </a:t>
            </a:r>
            <a:r>
              <a:rPr lang="en-US" sz="1900" dirty="0" err="1"/>
              <a:t>člověka</a:t>
            </a:r>
            <a:r>
              <a:rPr lang="en-US" sz="1900" dirty="0"/>
              <a:t>. (</a:t>
            </a:r>
            <a:r>
              <a:rPr lang="en-US" sz="1900" dirty="0" err="1"/>
              <a:t>angličtina</a:t>
            </a:r>
            <a:r>
              <a:rPr lang="en-US" sz="1900" dirty="0"/>
              <a:t>)</a:t>
            </a:r>
          </a:p>
          <a:p>
            <a:pPr marL="0" indent="0">
              <a:buNone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726536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/>
              <a:t>(3) </a:t>
            </a:r>
            <a:r>
              <a:rPr lang="en-US" sz="2000" dirty="0" err="1"/>
              <a:t>přepnutí</a:t>
            </a:r>
            <a:r>
              <a:rPr lang="en-US" sz="2000" dirty="0"/>
              <a:t> </a:t>
            </a:r>
            <a:r>
              <a:rPr lang="en-US" sz="2000" dirty="0" err="1"/>
              <a:t>mezi</a:t>
            </a:r>
            <a:r>
              <a:rPr lang="en-US" sz="2000" dirty="0"/>
              <a:t> </a:t>
            </a:r>
            <a:r>
              <a:rPr lang="en-US" sz="2000" dirty="0" err="1"/>
              <a:t>větami</a:t>
            </a:r>
            <a:r>
              <a:rPr lang="en-US" sz="2000" dirty="0"/>
              <a:t> </a:t>
            </a:r>
            <a:r>
              <a:rPr lang="en-US" sz="2000" dirty="0" err="1"/>
              <a:t>nebo</a:t>
            </a:r>
            <a:r>
              <a:rPr lang="en-US" sz="2000" dirty="0"/>
              <a:t> </a:t>
            </a:r>
            <a:r>
              <a:rPr lang="en-US" sz="2000" dirty="0" err="1"/>
              <a:t>částmi</a:t>
            </a:r>
            <a:r>
              <a:rPr lang="en-US" sz="2000" dirty="0"/>
              <a:t> </a:t>
            </a:r>
            <a:r>
              <a:rPr lang="en-US" sz="2000" dirty="0" err="1"/>
              <a:t>vět</a:t>
            </a:r>
            <a:r>
              <a:rPr lang="en-US" sz="2000" dirty="0"/>
              <a:t>: </a:t>
            </a:r>
          </a:p>
          <a:p>
            <a:endParaRPr lang="en-US" sz="2000" i="1" dirty="0"/>
          </a:p>
          <a:p>
            <a:pPr marL="0" indent="0">
              <a:buNone/>
            </a:pPr>
            <a:r>
              <a:rPr lang="en-US" sz="2000" i="1" dirty="0"/>
              <a:t>Sometimes I'll start a sentence in English y </a:t>
            </a:r>
            <a:r>
              <a:rPr lang="en-US" sz="2000" i="1" dirty="0" err="1"/>
              <a:t>termino</a:t>
            </a:r>
            <a:r>
              <a:rPr lang="en-US" sz="2000" i="1" dirty="0"/>
              <a:t> en </a:t>
            </a:r>
            <a:r>
              <a:rPr lang="en-US" sz="2000" i="1" dirty="0" err="1"/>
              <a:t>español</a:t>
            </a:r>
            <a:r>
              <a:rPr lang="en-US" sz="2000" dirty="0"/>
              <a:t> (and finish it in Spanish)</a:t>
            </a:r>
          </a:p>
          <a:p>
            <a:pPr marL="0" indent="0">
              <a:buNone/>
            </a:pPr>
            <a:r>
              <a:rPr lang="en-US" sz="2000" dirty="0" err="1"/>
              <a:t>Někdy</a:t>
            </a:r>
            <a:r>
              <a:rPr lang="en-US" sz="2000" dirty="0"/>
              <a:t> </a:t>
            </a:r>
            <a:r>
              <a:rPr lang="en-US" sz="2000" dirty="0" err="1"/>
              <a:t>začnu</a:t>
            </a:r>
            <a:r>
              <a:rPr lang="en-US" sz="2000" dirty="0"/>
              <a:t> </a:t>
            </a:r>
            <a:r>
              <a:rPr lang="en-US" sz="2000" dirty="0" err="1"/>
              <a:t>větu</a:t>
            </a:r>
            <a:r>
              <a:rPr lang="en-US" sz="2000" dirty="0"/>
              <a:t> v </a:t>
            </a:r>
            <a:r>
              <a:rPr lang="en-US" sz="2000" dirty="0" err="1"/>
              <a:t>angličtině</a:t>
            </a:r>
            <a:r>
              <a:rPr lang="en-US" sz="2000" dirty="0"/>
              <a:t> (</a:t>
            </a:r>
            <a:r>
              <a:rPr lang="en-US" sz="2000" dirty="0" err="1"/>
              <a:t>angličtina</a:t>
            </a:r>
            <a:r>
              <a:rPr lang="en-US" sz="2000" dirty="0"/>
              <a:t>), a </a:t>
            </a:r>
            <a:r>
              <a:rPr lang="en-US" sz="2000" dirty="0" err="1"/>
              <a:t>dokončím</a:t>
            </a:r>
            <a:r>
              <a:rPr lang="en-US" sz="2000" dirty="0"/>
              <a:t> </a:t>
            </a:r>
            <a:r>
              <a:rPr lang="en-US" sz="2000" dirty="0" err="1"/>
              <a:t>ji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španělštině</a:t>
            </a:r>
            <a:r>
              <a:rPr lang="en-US" sz="2000" dirty="0"/>
              <a:t>. (</a:t>
            </a:r>
            <a:r>
              <a:rPr lang="en-US" sz="2000" dirty="0" err="1"/>
              <a:t>španělština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(4) </a:t>
            </a:r>
            <a:r>
              <a:rPr lang="en-US" sz="2000" dirty="0" err="1"/>
              <a:t>přepnutí</a:t>
            </a:r>
            <a:r>
              <a:rPr lang="en-US" sz="2000" dirty="0"/>
              <a:t> </a:t>
            </a:r>
            <a:r>
              <a:rPr lang="en-US" sz="2000" dirty="0" err="1"/>
              <a:t>uvnitř</a:t>
            </a:r>
            <a:r>
              <a:rPr lang="en-US" sz="2000" dirty="0"/>
              <a:t> </a:t>
            </a:r>
            <a:r>
              <a:rPr lang="en-US" sz="2000" dirty="0" err="1"/>
              <a:t>slova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i="1" dirty="0" err="1"/>
              <a:t>shoppã</a:t>
            </a:r>
            <a:r>
              <a:rPr lang="en-US" sz="2000" dirty="0"/>
              <a:t> (English </a:t>
            </a:r>
            <a:r>
              <a:rPr lang="en-US" sz="2000" i="1" dirty="0"/>
              <a:t>shop</a:t>
            </a:r>
            <a:r>
              <a:rPr lang="en-US" sz="2000" dirty="0"/>
              <a:t> with the Panjabi plural ending) </a:t>
            </a:r>
          </a:p>
          <a:p>
            <a:pPr marL="0" indent="0">
              <a:buNone/>
            </a:pPr>
            <a:r>
              <a:rPr lang="en-US" sz="2000" dirty="0" err="1"/>
              <a:t>obchody</a:t>
            </a:r>
            <a:r>
              <a:rPr lang="en-US" sz="2000" dirty="0"/>
              <a:t> (</a:t>
            </a:r>
            <a:r>
              <a:rPr lang="en-US" sz="2000" dirty="0" err="1"/>
              <a:t>anglicky</a:t>
            </a:r>
            <a:r>
              <a:rPr lang="en-US" sz="2000" dirty="0"/>
              <a:t> </a:t>
            </a:r>
            <a:r>
              <a:rPr lang="en-US" sz="2000" dirty="0" err="1"/>
              <a:t>obchod</a:t>
            </a:r>
            <a:r>
              <a:rPr lang="en-US" sz="2000" dirty="0"/>
              <a:t> + </a:t>
            </a:r>
            <a:r>
              <a:rPr lang="en-US" sz="2000" dirty="0" err="1"/>
              <a:t>plurálové</a:t>
            </a:r>
            <a:r>
              <a:rPr lang="en-US" sz="2000" dirty="0"/>
              <a:t> </a:t>
            </a:r>
            <a:r>
              <a:rPr lang="en-US" sz="2000" dirty="0" err="1"/>
              <a:t>zakončení</a:t>
            </a:r>
            <a:r>
              <a:rPr lang="en-US" sz="2000" dirty="0"/>
              <a:t> y z </a:t>
            </a:r>
            <a:r>
              <a:rPr lang="en-US" sz="2000" dirty="0" err="1"/>
              <a:t>pandžábštiny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en-US" sz="2000" i="1" dirty="0" err="1"/>
              <a:t>kuenjoy</a:t>
            </a:r>
            <a:r>
              <a:rPr lang="en-US" sz="2000" dirty="0"/>
              <a:t> (English </a:t>
            </a:r>
            <a:r>
              <a:rPr lang="en-US" sz="2000" i="1" dirty="0"/>
              <a:t>enjoy</a:t>
            </a:r>
            <a:r>
              <a:rPr lang="en-US" sz="2000" dirty="0"/>
              <a:t> with the Swahili prefix </a:t>
            </a:r>
            <a:r>
              <a:rPr lang="en-US" sz="2000" dirty="0" err="1"/>
              <a:t>ku</a:t>
            </a:r>
            <a:r>
              <a:rPr lang="en-US" sz="2000" dirty="0"/>
              <a:t>, meaning ‘to’).</a:t>
            </a:r>
          </a:p>
          <a:p>
            <a:pPr marL="0" indent="0">
              <a:buNone/>
            </a:pPr>
            <a:r>
              <a:rPr lang="en-US" sz="2000" dirty="0" err="1"/>
              <a:t>Užívat</a:t>
            </a:r>
            <a:r>
              <a:rPr lang="en-US" sz="2000" dirty="0"/>
              <a:t> </a:t>
            </a:r>
            <a:r>
              <a:rPr lang="en-US" sz="2000" dirty="0" err="1"/>
              <a:t>si</a:t>
            </a:r>
            <a:r>
              <a:rPr lang="en-US" sz="2000" dirty="0"/>
              <a:t> (</a:t>
            </a:r>
            <a:r>
              <a:rPr lang="en-US" sz="2000" dirty="0" err="1"/>
              <a:t>anglicky</a:t>
            </a:r>
            <a:r>
              <a:rPr lang="en-US" sz="2000" dirty="0"/>
              <a:t> </a:t>
            </a:r>
            <a:r>
              <a:rPr lang="en-US" sz="2000" dirty="0" err="1"/>
              <a:t>užívat</a:t>
            </a:r>
            <a:r>
              <a:rPr lang="en-US" sz="2000" dirty="0"/>
              <a:t> + </a:t>
            </a:r>
            <a:r>
              <a:rPr lang="en-US" sz="2000" dirty="0" err="1"/>
              <a:t>infinitivní</a:t>
            </a:r>
            <a:r>
              <a:rPr lang="en-US" sz="2000" dirty="0"/>
              <a:t> </a:t>
            </a:r>
            <a:r>
              <a:rPr lang="en-US" sz="2000" dirty="0" err="1"/>
              <a:t>značka</a:t>
            </a:r>
            <a:r>
              <a:rPr lang="en-US" sz="2000" dirty="0"/>
              <a:t> </a:t>
            </a:r>
            <a:r>
              <a:rPr lang="en-US" sz="2000" dirty="0" err="1"/>
              <a:t>ze</a:t>
            </a:r>
            <a:r>
              <a:rPr lang="en-US" sz="2000" dirty="0"/>
              <a:t> </a:t>
            </a:r>
            <a:r>
              <a:rPr lang="en-US" sz="2000" dirty="0" err="1"/>
              <a:t>swahilštiny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900" dirty="0"/>
              <a:t>CODE-MIXING AND CODE-SWITCHING. Concise Oxford Companion to the English Language. . Retrieved July 31, 2018 from </a:t>
            </a:r>
            <a:r>
              <a:rPr lang="en-US" sz="900" dirty="0" err="1"/>
              <a:t>Encyclopedia.com</a:t>
            </a:r>
            <a:r>
              <a:rPr lang="en-US" sz="900" dirty="0"/>
              <a:t>: </a:t>
            </a:r>
            <a:r>
              <a:rPr lang="en-US" sz="900" dirty="0">
                <a:hlinkClick r:id="rId2"/>
              </a:rPr>
              <a:t>http://www.encyclopedia.com/humanities/encyclopedias-almanacs-transcripts-and-maps/code-mixing-and-code-switching</a:t>
            </a:r>
            <a:endParaRPr lang="en-US" sz="900" dirty="0"/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070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Font typeface="Wingdings" charset="0"/>
              <a:buNone/>
            </a:pPr>
            <a:r>
              <a:rPr lang="cs-CZ" dirty="0">
                <a:ea typeface="ＭＳ Ｐゴシック" charset="0"/>
                <a:cs typeface="Cambria"/>
              </a:rPr>
              <a:t>Haznedar (1995, 1997) – turecký chlapec ve věku 4 let, osvojuje si angličtinu, ve Velké Británii od věku 3,11, s angličtinou v pravidelném kontaktu od věku 4,1 cca 2,5 hod denně pětkrát týdně ve školce, data ve studii nasbírána od věku 4,3 let (pozn.: turečtina OV jazyk x angličtina VO jazyk)</a:t>
            </a:r>
          </a:p>
          <a:p>
            <a:pPr marL="0" indent="0" algn="just">
              <a:buFont typeface="Wingdings" charset="0"/>
              <a:buNone/>
            </a:pPr>
            <a:r>
              <a:rPr lang="cs-CZ" dirty="0">
                <a:ea typeface="ＭＳ Ｐゴシック" charset="0"/>
                <a:cs typeface="Cambria"/>
              </a:rPr>
              <a:t> </a:t>
            </a:r>
          </a:p>
          <a:p>
            <a:pPr marL="0" indent="0" algn="just">
              <a:buFont typeface="Wingdings" charset="0"/>
              <a:buNone/>
            </a:pPr>
            <a:r>
              <a:rPr lang="cs-CZ" dirty="0">
                <a:ea typeface="ＭＳ Ｐゴシック" charset="0"/>
                <a:cs typeface="Cambria"/>
              </a:rPr>
              <a:t>počáteční stádia vývoje – angličtina přebírá </a:t>
            </a:r>
            <a:r>
              <a:rPr lang="cs-CZ" u="sng" dirty="0">
                <a:ea typeface="ＭＳ Ｐゴシック" charset="0"/>
                <a:cs typeface="Cambria"/>
              </a:rPr>
              <a:t>slovosled</a:t>
            </a:r>
            <a:r>
              <a:rPr lang="cs-CZ" dirty="0">
                <a:ea typeface="ＭＳ Ｐゴシック" charset="0"/>
                <a:cs typeface="Cambria"/>
              </a:rPr>
              <a:t> turečtiny, např. </a:t>
            </a:r>
          </a:p>
          <a:p>
            <a:pPr marL="0" indent="0" algn="just">
              <a:buFont typeface="Wingdings" charset="0"/>
              <a:buNone/>
            </a:pPr>
            <a:r>
              <a:rPr lang="cs-CZ" dirty="0">
                <a:ea typeface="ＭＳ Ｐゴシック" charset="0"/>
                <a:cs typeface="Cambria"/>
              </a:rPr>
              <a:t> </a:t>
            </a:r>
          </a:p>
          <a:p>
            <a:pPr marL="0" indent="0" algn="just">
              <a:buFont typeface="Wingdings" charset="0"/>
              <a:buNone/>
            </a:pPr>
            <a:r>
              <a:rPr lang="cs-CZ" dirty="0">
                <a:ea typeface="ＭＳ Ｐゴシック" charset="0"/>
                <a:cs typeface="Cambria"/>
              </a:rPr>
              <a:t>Výzkumník: </a:t>
            </a:r>
            <a:r>
              <a:rPr lang="cs-CZ" i="1" dirty="0">
                <a:ea typeface="ＭＳ Ｐゴシック" charset="0"/>
                <a:cs typeface="Cambria"/>
              </a:rPr>
              <a:t>Shall we play with your toys</a:t>
            </a:r>
            <a:r>
              <a:rPr lang="cs-CZ" dirty="0">
                <a:ea typeface="ＭＳ Ｐゴシック" charset="0"/>
                <a:cs typeface="Cambria"/>
              </a:rPr>
              <a:t>? /Budeme si hrát s tvými hračkami?/</a:t>
            </a:r>
          </a:p>
          <a:p>
            <a:pPr marL="0" indent="0" algn="just">
              <a:buFont typeface="Wingdings" charset="0"/>
              <a:buNone/>
            </a:pPr>
            <a:r>
              <a:rPr lang="cs-CZ" dirty="0">
                <a:ea typeface="ＭＳ Ｐゴシック" charset="0"/>
                <a:cs typeface="Cambria"/>
              </a:rPr>
              <a:t>Dítě: </a:t>
            </a:r>
            <a:r>
              <a:rPr lang="cs-CZ" i="1" dirty="0">
                <a:ea typeface="ＭＳ Ｐゴシック" charset="0"/>
                <a:cs typeface="Cambria"/>
              </a:rPr>
              <a:t>Yes, toys play</a:t>
            </a:r>
            <a:r>
              <a:rPr lang="cs-CZ" dirty="0">
                <a:ea typeface="ＭＳ Ｐゴシック" charset="0"/>
                <a:cs typeface="Cambria"/>
              </a:rPr>
              <a:t>. /Ano, hračky hrát/.</a:t>
            </a:r>
          </a:p>
          <a:p>
            <a:pPr marL="0" indent="0" algn="just">
              <a:buFont typeface="Wingdings" charset="0"/>
              <a:buNone/>
            </a:pPr>
            <a:r>
              <a:rPr lang="cs-CZ" dirty="0">
                <a:ea typeface="ＭＳ Ｐゴシック" charset="0"/>
                <a:cs typeface="Cambria"/>
              </a:rPr>
              <a:t> </a:t>
            </a:r>
          </a:p>
          <a:p>
            <a:endParaRPr lang="en-US" dirty="0"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666144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Font typeface="Wingdings" charset="0"/>
              <a:buNone/>
            </a:pPr>
            <a:r>
              <a:rPr lang="cs-CZ" dirty="0">
                <a:ea typeface="ＭＳ Ｐゴシック" charset="0"/>
                <a:cs typeface="Cambria" charset="0"/>
              </a:rPr>
              <a:t>White (1990, 1991, 1992): francouzsky mluvící Kanaďané ve věku 11–12 let, s angličtinou se setkávají ve škole – výzkum zaměřen na adverbia frekvence (např. </a:t>
            </a:r>
            <a:r>
              <a:rPr lang="cs-CZ" i="1" dirty="0">
                <a:ea typeface="ＭＳ Ｐゴシック" charset="0"/>
                <a:cs typeface="Cambria" charset="0"/>
              </a:rPr>
              <a:t>often/často</a:t>
            </a:r>
            <a:r>
              <a:rPr lang="cs-CZ" dirty="0">
                <a:ea typeface="ＭＳ Ｐゴシック" charset="0"/>
                <a:cs typeface="Cambria" charset="0"/>
              </a:rPr>
              <a:t>) a způsobu (např. </a:t>
            </a:r>
            <a:r>
              <a:rPr lang="cs-CZ" i="1" dirty="0">
                <a:ea typeface="ＭＳ Ｐゴシック" charset="0"/>
                <a:cs typeface="Cambria" charset="0"/>
              </a:rPr>
              <a:t>quickly/rychle</a:t>
            </a:r>
            <a:r>
              <a:rPr lang="cs-CZ" dirty="0">
                <a:ea typeface="ＭＳ Ｐゴシック" charset="0"/>
                <a:cs typeface="Cambria" charset="0"/>
              </a:rPr>
              <a:t>) v angličtině</a:t>
            </a:r>
          </a:p>
          <a:p>
            <a:pPr marL="0" indent="0">
              <a:buFont typeface="Wingdings" charset="0"/>
              <a:buNone/>
            </a:pPr>
            <a:r>
              <a:rPr lang="cs-CZ" dirty="0">
                <a:ea typeface="ＭＳ Ｐゴシック" charset="0"/>
                <a:cs typeface="Cambria" charset="0"/>
              </a:rPr>
              <a:t> </a:t>
            </a:r>
          </a:p>
          <a:p>
            <a:pPr marL="0" indent="0">
              <a:buFont typeface="Wingdings" charset="0"/>
              <a:buNone/>
            </a:pPr>
            <a:r>
              <a:rPr lang="cs-CZ" dirty="0">
                <a:ea typeface="ＭＳ Ｐゴシック" charset="0"/>
                <a:cs typeface="Cambria" charset="0"/>
              </a:rPr>
              <a:t>- zajímavý transfer, francouzština – SVAdvO x angličtina SAdvVO, náctiletí produkují v angličtině slovosled SVAdvO, např. *</a:t>
            </a:r>
            <a:r>
              <a:rPr lang="cs-CZ" i="1" dirty="0">
                <a:ea typeface="ＭＳ Ｐゴシック" charset="0"/>
                <a:cs typeface="Cambria" charset="0"/>
              </a:rPr>
              <a:t>Marie takes often the metro</a:t>
            </a:r>
            <a:r>
              <a:rPr lang="cs-CZ" dirty="0">
                <a:ea typeface="ＭＳ Ｐゴシック" charset="0"/>
                <a:cs typeface="Cambria" charset="0"/>
              </a:rPr>
              <a:t>.</a:t>
            </a:r>
            <a:br>
              <a:rPr lang="cs-CZ" dirty="0">
                <a:ea typeface="ＭＳ Ｐゴシック" charset="0"/>
                <a:cs typeface="Cambria" charset="0"/>
              </a:rPr>
            </a:br>
            <a:endParaRPr lang="cs-CZ" dirty="0">
              <a:ea typeface="ＭＳ Ｐゴシック" charset="0"/>
              <a:cs typeface="Cambria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472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17375E"/>
                </a:solidFill>
              </a:rPr>
              <a:t>Ortografie</a:t>
            </a:r>
            <a:endParaRPr lang="en-US" dirty="0">
              <a:solidFill>
                <a:srgbClr val="17375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Arabština</a:t>
            </a:r>
            <a:r>
              <a:rPr lang="en-US" dirty="0"/>
              <a:t> a </a:t>
            </a:r>
            <a:r>
              <a:rPr lang="en-US" dirty="0" err="1"/>
              <a:t>její</a:t>
            </a:r>
            <a:r>
              <a:rPr lang="en-US" dirty="0"/>
              <a:t> </a:t>
            </a:r>
            <a:r>
              <a:rPr lang="en-US" dirty="0" err="1"/>
              <a:t>vliv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češtinu</a:t>
            </a:r>
            <a:r>
              <a:rPr lang="en-US" dirty="0"/>
              <a:t> </a:t>
            </a:r>
            <a:r>
              <a:rPr lang="en-US" dirty="0" err="1"/>
              <a:t>jak</a:t>
            </a:r>
            <a:r>
              <a:rPr lang="en-US" dirty="0"/>
              <a:t> v </a:t>
            </a:r>
            <a:r>
              <a:rPr lang="en-US" dirty="0" err="1"/>
              <a:t>recepci</a:t>
            </a:r>
            <a:r>
              <a:rPr lang="en-US" dirty="0"/>
              <a:t>, </a:t>
            </a:r>
            <a:r>
              <a:rPr lang="en-US" dirty="0" err="1"/>
              <a:t>tak</a:t>
            </a:r>
            <a:r>
              <a:rPr lang="en-US" dirty="0"/>
              <a:t> v </a:t>
            </a:r>
            <a:r>
              <a:rPr lang="en-US" dirty="0" err="1"/>
              <a:t>produkci</a:t>
            </a:r>
            <a:r>
              <a:rPr lang="en-US" dirty="0"/>
              <a:t> (</a:t>
            </a:r>
            <a:r>
              <a:rPr lang="en-US" dirty="0" err="1"/>
              <a:t>Složilová</a:t>
            </a:r>
            <a:r>
              <a:rPr lang="en-US" dirty="0"/>
              <a:t>, 2017, s. 17) – </a:t>
            </a:r>
            <a:r>
              <a:rPr lang="en-US" dirty="0" err="1"/>
              <a:t>uvádí</a:t>
            </a:r>
            <a:r>
              <a:rPr lang="en-US" dirty="0"/>
              <a:t> </a:t>
            </a:r>
            <a:r>
              <a:rPr lang="en-US" dirty="0" err="1"/>
              <a:t>příklad</a:t>
            </a:r>
            <a:r>
              <a:rPr lang="en-US" dirty="0"/>
              <a:t> </a:t>
            </a:r>
            <a:r>
              <a:rPr lang="en-US" dirty="0" err="1"/>
              <a:t>Cvejnové</a:t>
            </a:r>
            <a:r>
              <a:rPr lang="en-US" dirty="0"/>
              <a:t> (2002, s. 16): </a:t>
            </a:r>
            <a:r>
              <a:rPr lang="en-US" i="1" dirty="0" err="1"/>
              <a:t>adrs</a:t>
            </a:r>
            <a:endParaRPr lang="en-US" dirty="0"/>
          </a:p>
          <a:p>
            <a:endParaRPr lang="en-US" dirty="0"/>
          </a:p>
          <a:p>
            <a:r>
              <a:rPr lang="en-US" dirty="0"/>
              <a:t>Interference </a:t>
            </a:r>
            <a:r>
              <a:rPr lang="en-US" dirty="0" err="1"/>
              <a:t>oběma</a:t>
            </a:r>
            <a:r>
              <a:rPr lang="en-US" dirty="0"/>
              <a:t> </a:t>
            </a:r>
            <a:r>
              <a:rPr lang="en-US" dirty="0" err="1"/>
              <a:t>směry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čtení</a:t>
            </a:r>
            <a:r>
              <a:rPr lang="en-US" dirty="0"/>
              <a:t> (</a:t>
            </a:r>
            <a:r>
              <a:rPr lang="en-US" dirty="0" err="1"/>
              <a:t>Grabe</a:t>
            </a:r>
            <a:r>
              <a:rPr lang="en-US" dirty="0"/>
              <a:t> et al., 2011)</a:t>
            </a:r>
          </a:p>
          <a:p>
            <a:endParaRPr lang="en-US" dirty="0"/>
          </a:p>
          <a:p>
            <a:r>
              <a:rPr lang="en-US" dirty="0" err="1"/>
              <a:t>Ortografická</a:t>
            </a:r>
            <a:r>
              <a:rPr lang="en-US" dirty="0"/>
              <a:t> </a:t>
            </a:r>
            <a:r>
              <a:rPr lang="en-US" dirty="0" err="1"/>
              <a:t>vzdálenost</a:t>
            </a:r>
            <a:r>
              <a:rPr lang="en-US" dirty="0"/>
              <a:t> (</a:t>
            </a:r>
            <a:r>
              <a:rPr lang="en-US" dirty="0" err="1"/>
              <a:t>Koda</a:t>
            </a:r>
            <a:r>
              <a:rPr lang="en-US" dirty="0"/>
              <a:t>, 2011)</a:t>
            </a:r>
          </a:p>
        </p:txBody>
      </p:sp>
    </p:spTree>
    <p:extLst>
      <p:ext uri="{BB962C8B-B14F-4D97-AF65-F5344CB8AC3E}">
        <p14:creationId xmlns:p14="http://schemas.microsoft.com/office/powerpoint/2010/main" val="3506446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600</Words>
  <Application>Microsoft Office PowerPoint</Application>
  <PresentationFormat>Předvádění na obrazovce (4:3)</PresentationFormat>
  <Paragraphs>115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ＭＳ Ｐゴシック</vt:lpstr>
      <vt:lpstr>Arial</vt:lpstr>
      <vt:lpstr>Calibri</vt:lpstr>
      <vt:lpstr>Cambria</vt:lpstr>
      <vt:lpstr>Wingdings</vt:lpstr>
      <vt:lpstr>Office Theme</vt:lpstr>
      <vt:lpstr>Úvod do výuky češtiny jako druhého/cizího jazyka</vt:lpstr>
      <vt:lpstr>Osnova</vt:lpstr>
      <vt:lpstr>Jazyky v kontaktu</vt:lpstr>
      <vt:lpstr>Mezijazykové vlivy</vt:lpstr>
      <vt:lpstr>Code-switching</vt:lpstr>
      <vt:lpstr>Prezentace aplikace PowerPoint</vt:lpstr>
      <vt:lpstr>Prezentace aplikace PowerPoint</vt:lpstr>
      <vt:lpstr>Prezentace aplikace PowerPoint</vt:lpstr>
      <vt:lpstr>Ortografie</vt:lpstr>
      <vt:lpstr>Srovnání?</vt:lpstr>
      <vt:lpstr>L1, L2, L3…</vt:lpstr>
      <vt:lpstr>Ztráta jazyka</vt:lpstr>
      <vt:lpstr>Puberta </vt:lpstr>
      <vt:lpstr>Neurolingvistika</vt:lpstr>
      <vt:lpstr>Paměť</vt:lpstr>
      <vt:lpstr>Prezentace aplikace PowerPoint</vt:lpstr>
      <vt:lpstr>Prezentace aplikace PowerPoint</vt:lpstr>
      <vt:lpstr>Prezentace aplikace PowerPoint</vt:lpstr>
      <vt:lpstr>Experimenty</vt:lpstr>
      <vt:lpstr>Výzkum </vt:lpstr>
      <vt:lpstr>Více jazyků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výuky češtiny jako druhého/cizího jazyka</dc:title>
  <dc:creator>Li</dc:creator>
  <cp:lastModifiedBy>Linda Doleží</cp:lastModifiedBy>
  <cp:revision>12</cp:revision>
  <dcterms:created xsi:type="dcterms:W3CDTF">2018-10-09T06:51:46Z</dcterms:created>
  <dcterms:modified xsi:type="dcterms:W3CDTF">2019-10-02T12:48:42Z</dcterms:modified>
</cp:coreProperties>
</file>