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61" r:id="rId4"/>
    <p:sldId id="262" r:id="rId5"/>
    <p:sldId id="267" r:id="rId6"/>
    <p:sldId id="268" r:id="rId7"/>
    <p:sldId id="269" r:id="rId8"/>
    <p:sldId id="260" r:id="rId9"/>
    <p:sldId id="271" r:id="rId10"/>
    <p:sldId id="276" r:id="rId11"/>
    <p:sldId id="286" r:id="rId12"/>
    <p:sldId id="287" r:id="rId13"/>
    <p:sldId id="291" r:id="rId14"/>
    <p:sldId id="278" r:id="rId15"/>
    <p:sldId id="28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4"/>
  </p:normalViewPr>
  <p:slideViewPr>
    <p:cSldViewPr snapToGrid="0" snapToObjects="1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20EC7-91CE-7848-8C2D-31EE51B4AD4E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22048-C5C4-4942-86EC-2A0FC60FC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56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A0F4D-E7E7-FA4B-B694-886D3CA2C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15C1B3-7A69-0F44-968B-319D5AFC0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98C29-A338-DF4A-BA72-C6A4FD00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FE16CA-280C-6B40-81E9-6A21FA74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FF92B-FBEC-B04D-B96F-2D0BA3CA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0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F4A2E-1B3A-8242-87EC-92BB0AB4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05FCEF-5285-F842-BF09-3AFFD2CA5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06B17-7EBB-4941-A247-8BFE826E2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3056F-E54E-E947-9A4E-4C3923A9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A97E55-4829-2745-A778-7533F6EA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11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4994D85-DC77-4843-A50E-030751B1D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CAAA28-AE41-DF48-BD25-B89225ADA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2AC8B-5233-0148-A9E9-F336BEEE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CB848-6E87-5F4D-B6D9-923CDF06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7E62DE-84EF-7542-B02E-A2A12D0C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0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FE3EA-2595-7549-B695-C6606E7E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739B28-5D1E-EE4F-9E20-1DD57F920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12743-706A-C84B-83E4-06639F24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528FDF-ACA6-6E47-98EA-081E320C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C92A4-CA9F-054D-80B4-121FA459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3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12401-969B-A340-992C-874B2AEB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BCA1C7-29D8-274F-8D0F-D53C0145C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CE4BA6-2586-D841-8B92-02135092F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2AD593-8A37-BC40-ACBE-BC7C42A6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7619AC-A688-6748-BC32-55981D49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14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8926A-09E4-D741-8001-211B5855B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87285-2D5E-C248-ABC0-93C96258F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2E702-3889-0F46-894D-67DAB8F9C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D9D838-DE9F-B441-83AC-6E2C59D55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2155EA-5F68-8148-A91A-0BD7C8A9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3DB61A-28E0-D743-8D3B-1CCE91B6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AF362-3BF6-FA43-A65E-E85B66004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0C0916-93E3-AA4A-845D-F82ED903B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4DB1BE-1C6B-8146-9776-30AA821D5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4D7FDA-429D-D24C-BC39-6B218E616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4576195-8225-4441-9442-484F83D15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8A77CC-F3C3-274D-90A2-16BFF7D5E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164D4F-2CA9-1F46-BB05-8BB3DFC7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85B3ADB-E8DA-CA41-8A8F-41B3140D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75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AAF78-7826-F040-A293-A370039F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1D64DA-1702-7C46-8185-140AE661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BCA838-79E4-9A44-960B-054198A6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560ED9-1D66-444B-B0D6-C3EFE330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20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3DCF0E8-038A-A24B-89F8-B02B90B0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0F15DE-24A7-E24F-88DC-F2A49DD8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CCED6A-BE22-604F-8330-107FE538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20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E21D5-0302-AB4B-9C5B-22A9E51D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9DAC0D-401B-3648-8FE4-A11E95C32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56C0B6-6AE2-064A-83E8-02FD77392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FE050D-695D-3440-96AE-6B9CE3445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EB520F-C421-5843-9DC1-E58DCC740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C00AC5-FD77-0D4C-A539-750709CB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55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AB0B6-A1B9-EF47-A3A0-A6D0DEFF8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C12C8E-531A-9F46-A6FF-12C398903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96C710-3AFA-9348-B49A-46AE8AD64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A0952D-4CC7-B146-99BF-55AF7344F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006D53-7C3C-AF4E-9B95-94877C7F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5F29A2-999D-E945-85CD-087F07482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4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EAF717-6162-BD4C-B5C2-3E7659C32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E61360-5193-A745-A25B-CEEC86B35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2F7CD7-3824-694D-AF54-DCE9FB65F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CE73-11AA-4444-AD0C-B4EB8ED73850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8CD722-2D3F-9343-A7F7-234A051D7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C34830-D1DD-3047-B30A-A2B053254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2A72-7097-5E45-9739-746E34755E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Dz72CDMb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kluzivniskola.cz/content/vyhlaska-272016-sb-o-vzdelavani-zaku-se-specialnimi-vzdelavacimi-potrebami-zaku-nadanych" TargetMode="External"/><Relationship Id="rId2" Type="http://schemas.openxmlformats.org/officeDocument/2006/relationships/hyperlink" Target="http://inkluzivniskola.cz/content/novela-sz-201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" TargetMode="External"/><Relationship Id="rId4" Type="http://schemas.openxmlformats.org/officeDocument/2006/relationships/hyperlink" Target="http://www.inkluzivniskola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err="1">
                <a:latin typeface="+mn-lt"/>
                <a:cs typeface="Cambria" charset="0"/>
              </a:rPr>
              <a:t>Úvod</a:t>
            </a:r>
            <a:r>
              <a:rPr lang="en-US" cap="none" dirty="0">
                <a:latin typeface="+mn-lt"/>
                <a:cs typeface="Cambria" charset="0"/>
              </a:rPr>
              <a:t> do </a:t>
            </a:r>
            <a:r>
              <a:rPr lang="en-US" cap="none" dirty="0" err="1">
                <a:latin typeface="+mn-lt"/>
                <a:cs typeface="Cambria" charset="0"/>
              </a:rPr>
              <a:t>výuky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češtiny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jako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druhého</a:t>
            </a:r>
            <a:r>
              <a:rPr lang="en-US" cap="none" dirty="0">
                <a:latin typeface="+mn-lt"/>
                <a:cs typeface="Cambria" charset="0"/>
              </a:rPr>
              <a:t>/</a:t>
            </a:r>
            <a:r>
              <a:rPr lang="en-US" cap="none" dirty="0" err="1">
                <a:latin typeface="+mn-lt"/>
                <a:cs typeface="Cambria" charset="0"/>
              </a:rPr>
              <a:t>cizího</a:t>
            </a:r>
            <a:r>
              <a:rPr lang="en-US" cap="none" dirty="0">
                <a:latin typeface="+mn-lt"/>
                <a:cs typeface="Cambria" charset="0"/>
              </a:rPr>
              <a:t> </a:t>
            </a:r>
            <a:r>
              <a:rPr lang="en-US" cap="none" dirty="0" err="1">
                <a:latin typeface="+mn-lt"/>
                <a:cs typeface="Cambria" charset="0"/>
              </a:rPr>
              <a:t>jazyka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mbria" charset="0"/>
              </a:rPr>
              <a:t>Linda </a:t>
            </a:r>
            <a:r>
              <a:rPr lang="en-US" dirty="0" err="1">
                <a:cs typeface="Cambria" charset="0"/>
              </a:rPr>
              <a:t>Doleží</a:t>
            </a:r>
            <a:endParaRPr lang="en-US" dirty="0">
              <a:cs typeface="Cambria" charset="0"/>
            </a:endParaRPr>
          </a:p>
          <a:p>
            <a:r>
              <a:rPr lang="en-US" dirty="0" err="1">
                <a:cs typeface="Cambria" charset="0"/>
              </a:rPr>
              <a:t>Přednáška</a:t>
            </a:r>
            <a:r>
              <a:rPr lang="en-US" dirty="0">
                <a:cs typeface="Cambria" charset="0"/>
              </a:rPr>
              <a:t> </a:t>
            </a:r>
            <a:r>
              <a:rPr lang="cs-CZ">
                <a:cs typeface="Cambria" charset="0"/>
              </a:rPr>
              <a:t>5</a:t>
            </a:r>
            <a:endParaRPr lang="en-US" dirty="0">
              <a:cs typeface="Cambri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22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Autofit/>
          </a:bodyPr>
          <a:lstStyle/>
          <a:p>
            <a:r>
              <a:rPr lang="cs-CZ" sz="2800" dirty="0">
                <a:latin typeface="+mn-lt"/>
                <a:cs typeface="Cambria"/>
              </a:rPr>
              <a:t>Zkouška z českého jazyka pro trvalý pobyt v ČR </a:t>
            </a:r>
            <a:br>
              <a:rPr lang="cs-CZ" sz="2800" dirty="0">
                <a:latin typeface="+mn-lt"/>
                <a:cs typeface="Cambria"/>
              </a:rPr>
            </a:br>
            <a:endParaRPr lang="cs-CZ" sz="2800" dirty="0">
              <a:latin typeface="+mn-lt"/>
              <a:cs typeface="Cambria"/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r>
              <a:rPr lang="cs-CZ" sz="2400" dirty="0">
                <a:cs typeface="Cambria"/>
              </a:rPr>
              <a:t>Zkouška z českého jazyka pro trvalý pobyt v ČR </a:t>
            </a:r>
          </a:p>
          <a:p>
            <a:r>
              <a:rPr lang="cs-CZ" sz="2400" dirty="0">
                <a:cs typeface="Cambria"/>
              </a:rPr>
              <a:t>Úroveň A1 (A2)</a:t>
            </a:r>
          </a:p>
          <a:p>
            <a:pPr>
              <a:buFont typeface="Wingdings" charset="0"/>
              <a:buNone/>
            </a:pPr>
            <a:endParaRPr lang="cs-CZ" sz="2400" dirty="0">
              <a:cs typeface="Cambria"/>
            </a:endParaRPr>
          </a:p>
          <a:p>
            <a:pPr algn="just">
              <a:buFont typeface="Wingdings" charset="0"/>
              <a:buNone/>
            </a:pPr>
            <a:r>
              <a:rPr lang="cs-CZ" sz="2400" dirty="0">
                <a:cs typeface="Cambria"/>
              </a:rPr>
              <a:t>Česká republika zavedla od 1. ledna 2009 jazykové zkoušky pro žadatele o trvalý pobyt na základě novelizace zákona č. 326/1999 Sb., o pobytu cizinců na území ČR, přičemž následně byl určen obsah zkoušky vyhláškou MŠMT č. 348/2008, jež stanovila pro zkoušku úroveň A1 SERR. O dva roky později Usnesení vlády České republiky ze dne 9. února 2011 č. 99 stanovilo, že </a:t>
            </a:r>
            <a:r>
              <a:rPr lang="cs-CZ" sz="2400" b="1" dirty="0">
                <a:cs typeface="Cambria"/>
              </a:rPr>
              <a:t>stát se bude zasazovat o zvýšení referenční úrovně A1 na úroveň A2.</a:t>
            </a:r>
            <a:r>
              <a:rPr lang="cs-CZ" sz="2400" dirty="0">
                <a:cs typeface="Cambri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014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  <a:cs typeface="Cambria"/>
              </a:rPr>
              <a:t>Informační</a:t>
            </a:r>
            <a:r>
              <a:rPr lang="en-US" dirty="0">
                <a:latin typeface="+mn-lt"/>
                <a:cs typeface="Cambria"/>
              </a:rPr>
              <a:t> video – </a:t>
            </a:r>
            <a:r>
              <a:rPr lang="en-US" dirty="0" err="1">
                <a:latin typeface="+mn-lt"/>
                <a:cs typeface="Cambria"/>
              </a:rPr>
              <a:t>trvalý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pobyt</a:t>
            </a:r>
            <a:endParaRPr lang="en-US" dirty="0">
              <a:latin typeface="+mn-lt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https://www.youtube.com/watch?v=URDz72CDMbg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25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+mn-lt"/>
                <a:cs typeface="Cambria"/>
              </a:rPr>
              <a:t>Cvejnová</a:t>
            </a:r>
            <a:r>
              <a:rPr lang="en-US" dirty="0">
                <a:latin typeface="+mn-lt"/>
                <a:cs typeface="Cambria"/>
              </a:rPr>
              <a:t> et al. (2016)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pPr algn="just"/>
            <a:r>
              <a:rPr lang="hr-HR" i="1" dirty="0">
                <a:cs typeface="Cambria"/>
              </a:rPr>
              <a:t>Připravte se s námi na zkoušku z českého jazyka pro trvalý pobyt v ČR. Nový formát testu A1</a:t>
            </a:r>
            <a:r>
              <a:rPr lang="hr-HR" dirty="0">
                <a:cs typeface="Cambria"/>
              </a:rPr>
              <a:t>. NÚV, Praha.</a:t>
            </a:r>
          </a:p>
          <a:p>
            <a:endParaRPr lang="hr-HR" dirty="0">
              <a:cs typeface="Cambria"/>
            </a:endParaRPr>
          </a:p>
          <a:p>
            <a:r>
              <a:rPr lang="sk-SK" dirty="0">
                <a:cs typeface="Cambria"/>
              </a:rPr>
              <a:t>http://trvaly-pobyt.cestina-pro-cizince.cz/uploads/Dokumenty/Pripravte_se_s_nami_web_2016.pdf</a:t>
            </a:r>
            <a:endParaRPr lang="de-DE" dirty="0">
              <a:cs typeface="Cambria"/>
            </a:endParaRPr>
          </a:p>
          <a:p>
            <a:endParaRPr lang="hr-HR" dirty="0">
              <a:cs typeface="Calibri" charset="0"/>
            </a:endParaRPr>
          </a:p>
          <a:p>
            <a:endParaRPr lang="hr-HR" dirty="0">
              <a:cs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908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 dirty="0" err="1">
                <a:latin typeface="+mn-lt"/>
                <a:cs typeface="Cambria"/>
              </a:rPr>
              <a:t>Databanka</a:t>
            </a:r>
            <a:r>
              <a:rPr lang="en-US" cap="none" dirty="0">
                <a:latin typeface="+mn-lt"/>
                <a:cs typeface="Cambria"/>
              </a:rPr>
              <a:t> </a:t>
            </a:r>
            <a:r>
              <a:rPr lang="en-US" cap="none" dirty="0" err="1">
                <a:latin typeface="+mn-lt"/>
                <a:cs typeface="Cambria"/>
              </a:rPr>
              <a:t>testových</a:t>
            </a:r>
            <a:r>
              <a:rPr lang="en-US" cap="none" dirty="0">
                <a:latin typeface="+mn-lt"/>
                <a:cs typeface="Cambria"/>
              </a:rPr>
              <a:t> </a:t>
            </a:r>
            <a:r>
              <a:rPr lang="en-US" cap="none" dirty="0" err="1">
                <a:latin typeface="+mn-lt"/>
                <a:cs typeface="Cambria"/>
              </a:rPr>
              <a:t>úloh</a:t>
            </a:r>
            <a:endParaRPr lang="en-US" cap="none" dirty="0">
              <a:latin typeface="+mn-lt"/>
              <a:cs typeface="Cambria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sk-SK" dirty="0">
                <a:cs typeface="Cambria"/>
              </a:rPr>
              <a:t>http://obcanstvi.cestina-pro-cizince.cz/?p=databanka-testovych-uloh-z-ceskych-realii&amp;hl=cs_CZ</a:t>
            </a:r>
            <a:endParaRPr lang="en-US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91442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 cap="none">
                <a:latin typeface="Calibri" charset="0"/>
                <a:cs typeface="Calibri" charset="0"/>
              </a:rPr>
              <a:t>Zkušební místa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en-US" dirty="0" err="1">
                <a:latin typeface="Calibri" charset="0"/>
                <a:cs typeface="Calibri" charset="0"/>
              </a:rPr>
              <a:t>Jihomoravský</a:t>
            </a:r>
            <a:r>
              <a:rPr lang="en-US" dirty="0">
                <a:latin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cs typeface="Calibri" charset="0"/>
              </a:rPr>
              <a:t>kraj</a:t>
            </a:r>
            <a:r>
              <a:rPr lang="en-US" dirty="0">
                <a:latin typeface="Calibri" charset="0"/>
                <a:cs typeface="Calibri" charset="0"/>
              </a:rPr>
              <a:t> – </a:t>
            </a:r>
            <a:r>
              <a:rPr lang="en-US" dirty="0" err="1">
                <a:latin typeface="Calibri" charset="0"/>
                <a:cs typeface="Calibri" charset="0"/>
              </a:rPr>
              <a:t>Kabinet</a:t>
            </a:r>
            <a:r>
              <a:rPr lang="en-US" dirty="0">
                <a:latin typeface="Calibri" charset="0"/>
                <a:cs typeface="Calibri" charset="0"/>
              </a:rPr>
              <a:t> </a:t>
            </a:r>
            <a:r>
              <a:rPr lang="en-US" dirty="0" err="1">
                <a:latin typeface="Calibri" charset="0"/>
                <a:cs typeface="Calibri" charset="0"/>
              </a:rPr>
              <a:t>češtiny</a:t>
            </a:r>
            <a:r>
              <a:rPr lang="en-US" dirty="0">
                <a:latin typeface="Calibri" charset="0"/>
                <a:cs typeface="Calibri" charset="0"/>
              </a:rPr>
              <a:t> pro </a:t>
            </a:r>
            <a:r>
              <a:rPr lang="en-US" dirty="0" err="1">
                <a:latin typeface="Calibri" charset="0"/>
                <a:cs typeface="Calibri" charset="0"/>
              </a:rPr>
              <a:t>cizince</a:t>
            </a:r>
            <a:r>
              <a:rPr lang="en-US" dirty="0">
                <a:latin typeface="Calibri" charset="0"/>
                <a:cs typeface="Calibri" charset="0"/>
              </a:rPr>
              <a:t>, FF MU</a:t>
            </a:r>
          </a:p>
        </p:txBody>
      </p:sp>
      <p:pic>
        <p:nvPicPr>
          <p:cNvPr id="28676" name="Picture 3" descr="Snímek obrazovky 2016-11-01 v 19.37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567" y="3244610"/>
            <a:ext cx="4528650" cy="293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926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+mn-lt"/>
                <a:cs typeface="Cambria"/>
              </a:rPr>
              <a:t>Zkouška z českého jazyka pro účely udělování státního občanství České republiky </a:t>
            </a:r>
            <a:br>
              <a:rPr lang="cs-CZ" sz="2400" dirty="0">
                <a:latin typeface="+mn-lt"/>
                <a:cs typeface="Cambria"/>
              </a:rPr>
            </a:br>
            <a:endParaRPr lang="cs-CZ" sz="2400" dirty="0">
              <a:latin typeface="+mn-lt"/>
              <a:cs typeface="Cambria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dirty="0">
                <a:cs typeface="Cambria"/>
              </a:rPr>
              <a:t>Úroveň B1</a:t>
            </a:r>
          </a:p>
          <a:p>
            <a:r>
              <a:rPr lang="cs-CZ" dirty="0">
                <a:cs typeface="Cambria"/>
              </a:rPr>
              <a:t>Jazyková zkouška + zkouška z českých reálií</a:t>
            </a:r>
          </a:p>
          <a:p>
            <a:r>
              <a:rPr lang="en-US" dirty="0">
                <a:cs typeface="Cambria"/>
              </a:rPr>
              <a:t>M</a:t>
            </a:r>
            <a:r>
              <a:rPr lang="cs-CZ" dirty="0">
                <a:cs typeface="Cambria"/>
              </a:rPr>
              <a:t>odelové varianty</a:t>
            </a:r>
          </a:p>
          <a:p>
            <a:r>
              <a:rPr lang="cs-CZ" dirty="0">
                <a:cs typeface="Cambria"/>
              </a:rPr>
              <a:t>cvičné testy: PEČENÝ, P. a kol.: </a:t>
            </a:r>
            <a:r>
              <a:rPr lang="cs-CZ" i="1" dirty="0">
                <a:cs typeface="Cambria"/>
              </a:rPr>
              <a:t>Připravujeme se k certifikované zkoušce z češtiny: úroveň B1 (CCE–B1)</a:t>
            </a:r>
            <a:r>
              <a:rPr lang="cs-CZ" dirty="0">
                <a:cs typeface="Cambria"/>
              </a:rPr>
              <a:t>. Praha: Karolinum, 2013.</a:t>
            </a:r>
          </a:p>
          <a:p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9274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ČEŠTINA JAKO DRUHÝ/CIZÍ JAZYK – DĚTI PŘEDŠKOLNÍ VĚK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Seidlová Málková, Smolík (2014)</a:t>
            </a:r>
          </a:p>
          <a:p>
            <a:pPr marL="0" indent="0"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Culture-fair testy?</a:t>
            </a:r>
          </a:p>
          <a:p>
            <a:pPr marL="0" indent="0"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Úroveň mateřského jazyka?</a:t>
            </a:r>
          </a:p>
          <a:p>
            <a:endParaRPr lang="cs-CZ" dirty="0">
              <a:cs typeface="Cambria"/>
            </a:endParaRPr>
          </a:p>
          <a:p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3771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ČEŠTINA JAKO DRUHÝ/CIZÍ JAZYK – ZŠ/SŠ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/>
          </a:bodyPr>
          <a:lstStyle/>
          <a:p>
            <a:r>
              <a:rPr lang="cs-CZ" dirty="0">
                <a:cs typeface="Cambria"/>
              </a:rPr>
              <a:t>Projekt Integrace dětí-cizinců do systému českých základních škol (Kostelecká, Jančařík, 2013, Vodičková, Kostelecká, 2016)</a:t>
            </a:r>
          </a:p>
          <a:p>
            <a:pPr>
              <a:buFont typeface="Wingdings" charset="0"/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TEST 1 - Test pro žáky 1. stupně ZŠ (3. až 5. třída, 8–11 let)</a:t>
            </a:r>
          </a:p>
          <a:p>
            <a:r>
              <a:rPr lang="cs-CZ" dirty="0">
                <a:cs typeface="Cambria"/>
              </a:rPr>
              <a:t>Úrovně A1 a A2</a:t>
            </a:r>
          </a:p>
          <a:p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TEST 2 - Test pro žáky 2. stupně (12–16 let)</a:t>
            </a:r>
          </a:p>
          <a:p>
            <a:r>
              <a:rPr lang="cs-CZ" dirty="0">
                <a:cs typeface="Cambria"/>
              </a:rPr>
              <a:t>Úrovně A1, A2 a B1</a:t>
            </a:r>
          </a:p>
        </p:txBody>
      </p:sp>
    </p:spTree>
    <p:extLst>
      <p:ext uri="{BB962C8B-B14F-4D97-AF65-F5344CB8AC3E}">
        <p14:creationId xmlns:p14="http://schemas.microsoft.com/office/powerpoint/2010/main" val="283746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HODNOCENÍ ŽÁKŮ-CIZINCŮ NA ZŠ/SŠ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algn="just"/>
            <a:r>
              <a:rPr lang="cs-CZ" sz="2000" dirty="0">
                <a:cs typeface="Cambria"/>
              </a:rPr>
              <a:t>Žáci s nedostatečnou znalostí nebo bez dostatečné znalosti vyučovacího jazyka jsou </a:t>
            </a:r>
            <a:r>
              <a:rPr lang="cs-CZ" sz="2000" b="1" dirty="0">
                <a:cs typeface="Cambria"/>
              </a:rPr>
              <a:t>od září 2016</a:t>
            </a:r>
            <a:r>
              <a:rPr lang="cs-CZ" sz="2000" dirty="0">
                <a:cs typeface="Cambria"/>
              </a:rPr>
              <a:t> díky novele </a:t>
            </a:r>
            <a:r>
              <a:rPr lang="cs-CZ" sz="2000" u="sng" dirty="0">
                <a:cs typeface="Cambria"/>
                <a:hlinkClick r:id="rId2"/>
              </a:rPr>
              <a:t>školského zákona</a:t>
            </a:r>
            <a:r>
              <a:rPr lang="cs-CZ" sz="2000" dirty="0">
                <a:cs typeface="Cambria"/>
              </a:rPr>
              <a:t> a prováděcího předpisu (</a:t>
            </a:r>
            <a:r>
              <a:rPr lang="cs-CZ" sz="2000" u="sng" dirty="0">
                <a:cs typeface="Cambria"/>
                <a:hlinkClick r:id="rId3"/>
              </a:rPr>
              <a:t>vyhláška 27/2016 Sb.</a:t>
            </a:r>
            <a:r>
              <a:rPr lang="cs-CZ" sz="2000" dirty="0">
                <a:cs typeface="Cambria"/>
              </a:rPr>
              <a:t> o vzdělávání žáků se speciálními vzdělávacími potřebami a žáků nadaných) považováni za </a:t>
            </a:r>
            <a:r>
              <a:rPr lang="cs-CZ" sz="2000" b="1" dirty="0">
                <a:cs typeface="Cambria"/>
              </a:rPr>
              <a:t>žáky se speciálními vzdělávacími potřebami (SVP).</a:t>
            </a:r>
          </a:p>
          <a:p>
            <a:pPr algn="just"/>
            <a:endParaRPr lang="cs-CZ" sz="2000" dirty="0">
              <a:cs typeface="Cambria"/>
            </a:endParaRPr>
          </a:p>
          <a:p>
            <a:pPr algn="just"/>
            <a:r>
              <a:rPr lang="cs-CZ" sz="2000" dirty="0">
                <a:cs typeface="Cambria"/>
              </a:rPr>
              <a:t>V nově nastaveném pětistupňovém systému podpůrných opatření se </a:t>
            </a:r>
            <a:r>
              <a:rPr lang="cs-CZ" sz="2000" b="1" dirty="0">
                <a:cs typeface="Cambria"/>
              </a:rPr>
              <a:t>jazykové podpory žáků s OMJ týkají především opatření v druhém a třetím stupni podpory</a:t>
            </a:r>
            <a:r>
              <a:rPr lang="cs-CZ" sz="2000" dirty="0">
                <a:cs typeface="Cambria"/>
              </a:rPr>
              <a:t>. V obou případech je nutné </a:t>
            </a:r>
            <a:r>
              <a:rPr lang="cs-CZ" sz="2000" b="1" dirty="0">
                <a:cs typeface="Cambria"/>
              </a:rPr>
              <a:t>doporučení školského poradenského zařízení</a:t>
            </a:r>
            <a:r>
              <a:rPr lang="cs-CZ" sz="2000" dirty="0">
                <a:cs typeface="Cambria"/>
              </a:rPr>
              <a:t> (ŠPZ). </a:t>
            </a:r>
          </a:p>
          <a:p>
            <a:pPr algn="just"/>
            <a:endParaRPr lang="cs-CZ" sz="2000" dirty="0">
              <a:cs typeface="Cambria"/>
            </a:endParaRPr>
          </a:p>
          <a:p>
            <a:pPr algn="just"/>
            <a:r>
              <a:rPr lang="cs-CZ" sz="2000" dirty="0">
                <a:cs typeface="Cambria"/>
              </a:rPr>
              <a:t>Více na </a:t>
            </a:r>
            <a:r>
              <a:rPr lang="cs-CZ" sz="2000" dirty="0">
                <a:cs typeface="Cambria"/>
                <a:hlinkClick r:id="rId4"/>
              </a:rPr>
              <a:t>www.inkluzivniskola.cz</a:t>
            </a:r>
            <a:r>
              <a:rPr lang="cs-CZ" sz="2000" dirty="0">
                <a:cs typeface="Cambria"/>
              </a:rPr>
              <a:t> / </a:t>
            </a:r>
            <a:r>
              <a:rPr lang="cs-CZ" sz="2000" dirty="0">
                <a:cs typeface="Cambria"/>
                <a:hlinkClick r:id="rId5"/>
              </a:rPr>
              <a:t>www.msmt.cz</a:t>
            </a:r>
            <a:endParaRPr lang="cs-CZ" sz="2000" dirty="0">
              <a:cs typeface="Cambria"/>
            </a:endParaRPr>
          </a:p>
          <a:p>
            <a:pPr algn="just"/>
            <a:endParaRPr lang="cs-CZ" sz="2000" dirty="0"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6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  <a:cs typeface="Cambria"/>
              </a:rPr>
              <a:t>Přijímací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zkoušky</a:t>
            </a:r>
            <a:r>
              <a:rPr lang="en-US" dirty="0">
                <a:latin typeface="+mn-lt"/>
                <a:cs typeface="Cambria"/>
              </a:rPr>
              <a:t> </a:t>
            </a:r>
            <a:r>
              <a:rPr lang="en-US" dirty="0" err="1">
                <a:latin typeface="+mn-lt"/>
                <a:cs typeface="Cambria"/>
              </a:rPr>
              <a:t>na</a:t>
            </a:r>
            <a:r>
              <a:rPr lang="en-US" dirty="0">
                <a:latin typeface="+mn-lt"/>
                <a:cs typeface="Cambria"/>
              </a:rPr>
              <a:t> SŠ – </a:t>
            </a:r>
            <a:r>
              <a:rPr lang="en-US" dirty="0" err="1">
                <a:latin typeface="+mn-lt"/>
                <a:cs typeface="Cambria"/>
              </a:rPr>
              <a:t>Jiroutová</a:t>
            </a:r>
            <a:r>
              <a:rPr lang="en-US" dirty="0">
                <a:latin typeface="+mn-lt"/>
                <a:cs typeface="Cambria"/>
              </a:rPr>
              <a:t> (2017)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ŽOMJ, kteří </a:t>
            </a:r>
            <a:r>
              <a:rPr lang="cs-CZ" u="sng" dirty="0"/>
              <a:t>získali</a:t>
            </a:r>
            <a:r>
              <a:rPr lang="cs-CZ" dirty="0"/>
              <a:t> základní vzdělání na české ZŠ, </a:t>
            </a:r>
            <a:r>
              <a:rPr lang="cs-CZ" b="1" dirty="0"/>
              <a:t>nemají</a:t>
            </a:r>
            <a:r>
              <a:rPr lang="cs-CZ" dirty="0"/>
              <a:t> </a:t>
            </a:r>
            <a:r>
              <a:rPr lang="cs-CZ" b="1" dirty="0"/>
              <a:t>automaticky žádné </a:t>
            </a:r>
            <a:r>
              <a:rPr lang="cs-CZ" dirty="0"/>
              <a:t>úpravy podmínek přijímacích zkoušek</a:t>
            </a:r>
          </a:p>
          <a:p>
            <a:pPr algn="just"/>
            <a:endParaRPr lang="en-US" dirty="0"/>
          </a:p>
          <a:p>
            <a:pPr marL="660400" indent="-457200" algn="just"/>
            <a:r>
              <a:rPr lang="cs-CZ" dirty="0"/>
              <a:t>ŽOMJ, kteří </a:t>
            </a:r>
            <a:r>
              <a:rPr lang="cs-CZ" u="sng" dirty="0"/>
              <a:t>nezískali</a:t>
            </a:r>
            <a:r>
              <a:rPr lang="cs-CZ" dirty="0"/>
              <a:t> základní vzdělání na české ZŠ:</a:t>
            </a:r>
          </a:p>
          <a:p>
            <a:pPr marL="660400" indent="-457200" algn="just"/>
            <a:endParaRPr lang="cs-CZ" dirty="0"/>
          </a:p>
          <a:p>
            <a:pPr marL="203200" indent="0" algn="just">
              <a:buNone/>
            </a:pPr>
            <a:r>
              <a:rPr lang="cs-CZ" i="1" dirty="0"/>
              <a:t>"Osobám, </a:t>
            </a:r>
            <a:r>
              <a:rPr lang="cs-CZ" b="1" i="1" dirty="0"/>
              <a:t>které získaly předchozí vzdělání ve škole mimo území České republiky</a:t>
            </a:r>
            <a:r>
              <a:rPr lang="cs-CZ" i="1" dirty="0"/>
              <a:t>, se při přijímacím řízení ke vzdělávání ve středních a vyšších odborných školách </a:t>
            </a:r>
            <a:r>
              <a:rPr lang="cs-CZ" b="1" i="1" dirty="0"/>
              <a:t>promíjí na žádost</a:t>
            </a:r>
            <a:r>
              <a:rPr lang="cs-CZ" i="1" dirty="0"/>
              <a:t> přijímací zkouška z českého jazyka, pokud je součástí přijímací zkoušky. Znalost českého jazyka, která je nezbytná pro vzdělávání v daném oboru vzdělání, škola u těchto osob ověří </a:t>
            </a:r>
            <a:r>
              <a:rPr lang="cs-CZ" b="1" i="1" dirty="0"/>
              <a:t>rozhovorem</a:t>
            </a:r>
            <a:r>
              <a:rPr lang="cs-CZ" i="1" dirty="0"/>
              <a:t>." </a:t>
            </a:r>
          </a:p>
          <a:p>
            <a:pPr marL="203200" indent="0" algn="r">
              <a:buNone/>
            </a:pPr>
            <a:r>
              <a:rPr lang="cs-CZ" i="1" dirty="0"/>
              <a:t>				(§ 20, odst. 4 školského zákona</a:t>
            </a:r>
            <a:r>
              <a:rPr lang="cs-CZ" dirty="0"/>
              <a:t>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88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latin typeface="+mn-lt"/>
                <a:cs typeface="Cambria"/>
              </a:rPr>
              <a:t>Maturita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>
                <a:cs typeface="Cambria"/>
              </a:rPr>
              <a:t>Písemná část: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r>
              <a:rPr lang="cs-CZ" sz="2000" dirty="0">
                <a:cs typeface="Cambria"/>
              </a:rPr>
              <a:t> slovníky (překladový, Slovník spisovné češtiny)</a:t>
            </a:r>
          </a:p>
          <a:p>
            <a:pPr marL="0" indent="0"/>
            <a:r>
              <a:rPr lang="cs-CZ" sz="2000" dirty="0">
                <a:cs typeface="Cambria"/>
              </a:rPr>
              <a:t>  navýšení času (slohová práce – 30 minut)</a:t>
            </a:r>
          </a:p>
          <a:p>
            <a:pPr marL="0" indent="0"/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2000" dirty="0">
                <a:cs typeface="Cambria"/>
              </a:rPr>
              <a:t>Didaktický test: 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r>
              <a:rPr lang="cs-CZ" sz="2000" dirty="0">
                <a:cs typeface="Cambria"/>
              </a:rPr>
              <a:t> navýšení času o 15 minut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2000" dirty="0">
                <a:cs typeface="Cambria"/>
              </a:rPr>
              <a:t>….pokud žáci-cizinci v ČR pobývají méně než 4 roky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>
              <a:buNone/>
            </a:pPr>
            <a:r>
              <a:rPr lang="cs-CZ" sz="1600" dirty="0">
                <a:cs typeface="Cambria"/>
              </a:rPr>
              <a:t>„Obsah státních maturitních zkoušek nezohledňuje jiné občanství či příslušnost žáků k jiné národnosti, neboť jsou posuzováni a celkově hodnoceni stejně jako jejich středoškolští spolužáci českého původu“ (Škodová, Šindelářová 2013, str. 19).</a:t>
            </a:r>
          </a:p>
          <a:p>
            <a:pPr marL="0" indent="0">
              <a:buNone/>
            </a:pPr>
            <a:endParaRPr lang="cs-CZ" sz="2000" dirty="0">
              <a:cs typeface="Cambria"/>
            </a:endParaRPr>
          </a:p>
          <a:p>
            <a:pPr marL="0" indent="0"/>
            <a:endParaRPr lang="cs-CZ" sz="2000" dirty="0">
              <a:cs typeface="Cambria"/>
            </a:endParaRPr>
          </a:p>
          <a:p>
            <a:pPr marL="0" indent="0"/>
            <a:endParaRPr lang="cs-CZ" sz="2000" dirty="0">
              <a:cs typeface="Cambria"/>
            </a:endParaRPr>
          </a:p>
          <a:p>
            <a:pPr marL="0" indent="0"/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2140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  <a:cs typeface="Cambria"/>
              </a:rPr>
              <a:t>Jiroutová</a:t>
            </a:r>
            <a:r>
              <a:rPr lang="en-US" dirty="0">
                <a:latin typeface="+mn-lt"/>
                <a:cs typeface="Cambria"/>
              </a:rPr>
              <a:t> (2017)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cs-CZ" dirty="0"/>
              <a:t>Od 1. 10. 2017 nově uzpůsobené podmínky pro:</a:t>
            </a:r>
          </a:p>
          <a:p>
            <a:pPr algn="just">
              <a:spcBef>
                <a:spcPts val="0"/>
              </a:spcBef>
            </a:pPr>
            <a:endParaRPr lang="cs-CZ" dirty="0"/>
          </a:p>
          <a:p>
            <a:pPr marL="203200" indent="0" algn="just">
              <a:spcBef>
                <a:spcPts val="0"/>
              </a:spcBef>
              <a:buClr>
                <a:srgbClr val="A7BB1F"/>
              </a:buClr>
              <a:buNone/>
            </a:pPr>
            <a:r>
              <a:rPr lang="cs-CZ" sz="2400" dirty="0"/>
              <a:t>„</a:t>
            </a:r>
            <a:r>
              <a:rPr lang="cs-CZ" sz="2400" b="1" i="1" u="sng" dirty="0"/>
              <a:t>Osoby</a:t>
            </a:r>
            <a:r>
              <a:rPr lang="cs-CZ" sz="2400" i="1" dirty="0"/>
              <a:t>, které </a:t>
            </a:r>
            <a:r>
              <a:rPr lang="cs-CZ" sz="2400" b="1" i="1" dirty="0"/>
              <a:t>se vzdělávaly alespoň 4 roky v přecházejících 8 letech</a:t>
            </a:r>
            <a:r>
              <a:rPr lang="cs-CZ" sz="2400" i="1" dirty="0"/>
              <a:t> před příslušnou zkouškou ve škole </a:t>
            </a:r>
            <a:r>
              <a:rPr lang="cs-CZ" sz="2400" b="1" i="1" dirty="0"/>
              <a:t>mimo území České republiky</a:t>
            </a:r>
            <a:r>
              <a:rPr lang="cs-CZ" sz="2400" b="1" dirty="0"/>
              <a:t>“</a:t>
            </a:r>
          </a:p>
          <a:p>
            <a:pPr marL="203200" indent="0" algn="just">
              <a:spcBef>
                <a:spcPts val="0"/>
              </a:spcBef>
              <a:buClr>
                <a:srgbClr val="A7BB1F"/>
              </a:buClr>
              <a:buNone/>
            </a:pPr>
            <a:r>
              <a:rPr lang="cs-CZ" sz="2400" b="1" i="1" dirty="0">
                <a:solidFill>
                  <a:srgbClr val="000000"/>
                </a:solidFill>
              </a:rPr>
              <a:t>				         </a:t>
            </a:r>
            <a:r>
              <a:rPr lang="cs-CZ" sz="2400" i="1" dirty="0">
                <a:solidFill>
                  <a:srgbClr val="000000"/>
                </a:solidFill>
              </a:rPr>
              <a:t>(§ 20 odst. 4 školského zákona)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Z:\SEKCE SLUŽEB PRO PEDAGOGY\04 portál\01 - OBSAHY IŠ\Texty v booku\Organizace - růžová\SŠ\MZ ČJL obr.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7"/>
          <a:stretch/>
        </p:blipFill>
        <p:spPr bwMode="auto">
          <a:xfrm>
            <a:off x="3045910" y="4187307"/>
            <a:ext cx="6527901" cy="1938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85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Certifikovaná zkouška (CCE UJOP)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dirty="0">
                <a:cs typeface="Cambria"/>
              </a:rPr>
              <a:t>Certifikovaná zkouška z češtiny pro mládež (UJOP)</a:t>
            </a:r>
          </a:p>
          <a:p>
            <a:r>
              <a:rPr lang="cs-CZ" dirty="0">
                <a:cs typeface="Cambria"/>
              </a:rPr>
              <a:t>A1 a A2 </a:t>
            </a:r>
          </a:p>
          <a:p>
            <a:r>
              <a:rPr lang="cs-CZ" dirty="0">
                <a:cs typeface="Cambria"/>
              </a:rPr>
              <a:t>SERRJ, EJP</a:t>
            </a:r>
          </a:p>
          <a:p>
            <a:r>
              <a:rPr lang="en-US" dirty="0">
                <a:cs typeface="Cambria"/>
              </a:rPr>
              <a:t>U</a:t>
            </a:r>
            <a:r>
              <a:rPr lang="cs-CZ" dirty="0">
                <a:cs typeface="Cambria"/>
              </a:rPr>
              <a:t>žitečné vokabuláře (A1, A2)</a:t>
            </a:r>
          </a:p>
          <a:p>
            <a:endParaRPr lang="cs-CZ" dirty="0">
              <a:cs typeface="Cambria"/>
            </a:endParaRPr>
          </a:p>
          <a:p>
            <a:pPr marL="0" indent="0">
              <a:buNone/>
            </a:pPr>
            <a:endParaRPr lang="cs-CZ" dirty="0"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37130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r>
              <a:rPr lang="cs-CZ" cap="none" dirty="0">
                <a:latin typeface="+mn-lt"/>
                <a:cs typeface="Cambria"/>
              </a:rPr>
              <a:t>Certifikovaná zkouška (CCE UJOP)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dirty="0">
                <a:cs typeface="Cambria"/>
              </a:rPr>
              <a:t>Certifikovaná zkouška z češtiny jako cizího jazyka pro dospělé</a:t>
            </a:r>
          </a:p>
          <a:p>
            <a:r>
              <a:rPr lang="cs-CZ" b="1" dirty="0">
                <a:cs typeface="Cambria"/>
              </a:rPr>
              <a:t>od 16 let</a:t>
            </a:r>
          </a:p>
          <a:p>
            <a:r>
              <a:rPr lang="cs-CZ" dirty="0">
                <a:cs typeface="Cambria"/>
              </a:rPr>
              <a:t>úrovně A1, A2, B1, B2 a C1</a:t>
            </a:r>
          </a:p>
          <a:p>
            <a:pPr>
              <a:buFont typeface="Wingdings" charset="0"/>
              <a:buNone/>
            </a:pPr>
            <a:endParaRPr lang="cs-CZ" dirty="0">
              <a:cs typeface="Cambria"/>
            </a:endParaRPr>
          </a:p>
          <a:p>
            <a:r>
              <a:rPr lang="cs-CZ" dirty="0">
                <a:cs typeface="Cambria"/>
              </a:rPr>
              <a:t>může být podmínkou pro přijetí k vysokoškolskému studiu (úroveň A2–C1 podle konkrétní fakulty či ústavu, případně oboru)</a:t>
            </a:r>
          </a:p>
          <a:p>
            <a:endParaRPr lang="cs-CZ" dirty="0"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8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</Words>
  <Application>Microsoft Office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Wingdings</vt:lpstr>
      <vt:lpstr>Motiv Office</vt:lpstr>
      <vt:lpstr>Úvod do výuky češtiny jako druhého/cizího jazyka</vt:lpstr>
      <vt:lpstr>ČEŠTINA JAKO DRUHÝ/CIZÍ JAZYK – DĚTI PŘEDŠKOLNÍ VĚK</vt:lpstr>
      <vt:lpstr>ČEŠTINA JAKO DRUHÝ/CIZÍ JAZYK – ZŠ/SŠ</vt:lpstr>
      <vt:lpstr>HODNOCENÍ ŽÁKŮ-CIZINCŮ NA ZŠ/SŠ</vt:lpstr>
      <vt:lpstr>Přijímací zkoušky na SŠ – Jiroutová (2017)</vt:lpstr>
      <vt:lpstr>Maturita</vt:lpstr>
      <vt:lpstr>Jiroutová (2017)</vt:lpstr>
      <vt:lpstr>Certifikovaná zkouška (CCE UJOP)</vt:lpstr>
      <vt:lpstr>Certifikovaná zkouška (CCE UJOP)</vt:lpstr>
      <vt:lpstr>Zkouška z českého jazyka pro trvalý pobyt v ČR  </vt:lpstr>
      <vt:lpstr>Informační video – trvalý pobyt</vt:lpstr>
      <vt:lpstr>Cvejnová et al. (2016)</vt:lpstr>
      <vt:lpstr>Databanka testových úloh</vt:lpstr>
      <vt:lpstr>Zkušební místa</vt:lpstr>
      <vt:lpstr>Zkouška z českého jazyka pro účely udělování státního občanství České republiky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Microsoft Office User</dc:creator>
  <cp:lastModifiedBy>Linda Doleží</cp:lastModifiedBy>
  <cp:revision>3</cp:revision>
  <dcterms:created xsi:type="dcterms:W3CDTF">2019-11-03T20:58:28Z</dcterms:created>
  <dcterms:modified xsi:type="dcterms:W3CDTF">2019-11-04T12:38:18Z</dcterms:modified>
</cp:coreProperties>
</file>