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74" r:id="rId5"/>
    <p:sldId id="275" r:id="rId6"/>
    <p:sldId id="258" r:id="rId7"/>
    <p:sldId id="265" r:id="rId8"/>
    <p:sldId id="269" r:id="rId9"/>
    <p:sldId id="259" r:id="rId10"/>
    <p:sldId id="267" r:id="rId11"/>
    <p:sldId id="266" r:id="rId12"/>
    <p:sldId id="268" r:id="rId13"/>
    <p:sldId id="277" r:id="rId14"/>
    <p:sldId id="260" r:id="rId15"/>
    <p:sldId id="271" r:id="rId16"/>
    <p:sldId id="264" r:id="rId17"/>
    <p:sldId id="272" r:id="rId18"/>
    <p:sldId id="273" r:id="rId19"/>
    <p:sldId id="270" r:id="rId20"/>
    <p:sldId id="263" r:id="rId21"/>
    <p:sldId id="276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8CD69-3DFB-3D4B-BAA8-D10E1252F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DB831D-BDC1-3341-A369-D8296E94B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546D42-C149-D94D-ADB7-1E1B8AA2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6380D-1D06-B948-A190-11A6B551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42BC60-D420-3642-B9F6-C957B90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44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7585E-9D19-C443-A464-30460DBA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3AD856-D975-C945-8B32-4C2EC81AE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8823A3-10C1-0C4A-AFA2-311D9080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0BFCF9-4E0C-7C48-B5DF-C791A45B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497554-38AC-DA49-ABFA-4E44996D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39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D22542-22F7-054A-AF89-B49502F75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4D405D-FAF7-844E-A522-455164564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8CE30-7BDC-3045-86E4-5DD9C923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57A94D-F3F5-5941-ADC3-D7BA78E6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CB4E8-3508-3D43-9FBA-538BBA8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3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F6068-F7CF-0641-A3D3-FA442B23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73FB-BC32-E645-95B9-384784BE5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E9EFF9-90CF-EC47-A685-2D47CEEE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B5B018-4606-CD48-9547-7C6BB6C5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B8301C-1D81-AE43-850A-4A61DF8E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2A53-DF98-5442-B9D3-3E7C9EB3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986D7F-0730-324A-9217-D13C253B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018839-929A-F247-979A-FB09C769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18004B-B4B4-6C4E-ABA9-6BB6F4F6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6C9047-C6B3-7C41-840F-08D558BD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3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6559E-87C9-2445-BF05-85BB4305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0F916-9CB5-BF4B-8868-8B4856052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EB57C3-E67B-0D40-B942-2C02714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83F43E-25C4-C84C-B3DB-5C96B411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4B908A-F753-DA4C-B545-4E4EB3D7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B1276A-7C02-3240-B807-4DE8FA77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5C5FB-4634-AF48-880B-81AADC5D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7BB07-378D-D04B-A540-BED53EE1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98B28F-6585-084B-A23B-F83308869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F81861-A05A-5947-808A-A0C7A18A5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AF9F8B-BB72-E04C-B627-4316AE328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BA72E4-376B-4D41-A2FB-D97A2BD4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3DB244-E379-6B43-9828-D72CC356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9EBF67-0A5D-C146-861D-061D06E2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8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0A534-54BD-5D46-BCB4-1E7F75BA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63D634-1729-D34F-9337-3D00F073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B49B83-DE5F-F045-BA47-A503550B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9891EF-12F0-8948-930B-ACB9904A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75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8CEA01-5035-1B43-B055-A475893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0FDA2E-91ED-D449-B5E3-DC3120FB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FA40D-36E5-6743-9E76-375E2F47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71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7377D-1113-8C4A-8F25-FB435FE8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59DD0-63DA-894B-8412-20A03DF6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322CB2-D392-5146-9D5D-3174CD9E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2386C9-AB50-9347-9379-80469202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28518F-BA85-2546-B65E-C1869833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85151-2C78-7F4E-9CD0-0EDE4F88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28933-E34E-4041-B91C-7A5404A4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FAEAF2-7F06-E44E-B6E2-3BB2A3306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623037-E76C-BB47-969D-DA571AD9C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3F5F6E-1DF0-3C42-824B-72A890C2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727607-2D0F-CF4D-A1B6-C0A15181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E25220-D67B-1944-8FA7-8A7BFAB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17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A8039E-B986-F24E-AAD5-9A6BC7DE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8B3EFC-1876-F140-BE00-4F6AFBA48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8397EE-4544-614C-8BBB-909DB39E6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E567C-23EA-A14A-8035-6E172D1514C8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FFB75-B304-F948-8710-29824CC1E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906C30-8AB1-DF4D-AE54-D91D6C6C7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E881-B07A-FF47-B1FE-B900E5E70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5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ech2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605381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kluzivniskola.cz/sites/default/files/uploaded/diagnostika_urovne_znalosti_ceskeho_jazyka_cic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zinci.nidv.cz/" TargetMode="External"/><Relationship Id="rId2" Type="http://schemas.openxmlformats.org/officeDocument/2006/relationships/hyperlink" Target="http://www.inkluzivniskol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ccj.cz/" TargetMode="External"/><Relationship Id="rId5" Type="http://schemas.openxmlformats.org/officeDocument/2006/relationships/hyperlink" Target="http://www.cic.cz/" TargetMode="External"/><Relationship Id="rId4" Type="http://schemas.openxmlformats.org/officeDocument/2006/relationships/hyperlink" Target="http://www.nuv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62D53-0A2C-1A48-BAEF-A98F01E45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výuky češtiny jako druhého/cizího jazyka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1BF1DF-E67B-2140-A0F5-E1C64B0D4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Linda </a:t>
            </a:r>
            <a:r>
              <a:rPr lang="cs-CZ" dirty="0" err="1"/>
              <a:t>Doleží</a:t>
            </a:r>
            <a:endParaRPr lang="cs-CZ" dirty="0"/>
          </a:p>
          <a:p>
            <a:r>
              <a:rPr lang="cs-CZ" dirty="0"/>
              <a:t>Přednáška 6</a:t>
            </a:r>
          </a:p>
        </p:txBody>
      </p:sp>
    </p:spTree>
    <p:extLst>
      <p:ext uri="{BB962C8B-B14F-4D97-AF65-F5344CB8AC3E}">
        <p14:creationId xmlns:p14="http://schemas.microsoft.com/office/powerpoint/2010/main" val="399435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Mladší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věk</a:t>
            </a:r>
            <a:r>
              <a:rPr lang="en-US" dirty="0"/>
              <a:t> –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materiály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Kotyková</a:t>
            </a:r>
            <a:r>
              <a:rPr lang="en-US" dirty="0"/>
              <a:t>, S., </a:t>
            </a:r>
            <a:r>
              <a:rPr lang="en-US" dirty="0" err="1"/>
              <a:t>Lejnarová</a:t>
            </a:r>
            <a:r>
              <a:rPr lang="en-US" dirty="0"/>
              <a:t>, B. (2005): </a:t>
            </a:r>
            <a:r>
              <a:rPr lang="en-US" dirty="0" err="1"/>
              <a:t>Čeština</a:t>
            </a:r>
            <a:r>
              <a:rPr lang="en-US" dirty="0"/>
              <a:t> pro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cizince</a:t>
            </a:r>
            <a:r>
              <a:rPr lang="en-US" dirty="0"/>
              <a:t> 2. </a:t>
            </a:r>
            <a:r>
              <a:rPr lang="en-US" dirty="0" err="1"/>
              <a:t>Knižní</a:t>
            </a:r>
            <a:r>
              <a:rPr lang="en-US" dirty="0"/>
              <a:t> </a:t>
            </a:r>
            <a:r>
              <a:rPr lang="en-US" dirty="0" err="1"/>
              <a:t>klub</a:t>
            </a:r>
            <a:r>
              <a:rPr lang="en-US" dirty="0"/>
              <a:t>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Gjurová</a:t>
            </a:r>
            <a:r>
              <a:rPr lang="en-US" dirty="0"/>
              <a:t>, N. (2011): </a:t>
            </a:r>
            <a:r>
              <a:rPr lang="en-US" dirty="0" err="1"/>
              <a:t>Čeština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pro </a:t>
            </a:r>
            <a:r>
              <a:rPr lang="en-US" dirty="0" err="1"/>
              <a:t>začínající</a:t>
            </a:r>
            <a:r>
              <a:rPr lang="en-US" dirty="0"/>
              <a:t> </a:t>
            </a:r>
            <a:r>
              <a:rPr lang="en-US" dirty="0" err="1"/>
              <a:t>školáky</a:t>
            </a:r>
            <a:r>
              <a:rPr lang="en-US" dirty="0"/>
              <a:t>. </a:t>
            </a:r>
            <a:r>
              <a:rPr lang="en-US" dirty="0" err="1"/>
              <a:t>Metodika</a:t>
            </a:r>
            <a:r>
              <a:rPr lang="en-US" dirty="0"/>
              <a:t> pro </a:t>
            </a:r>
            <a:r>
              <a:rPr lang="en-US" dirty="0" err="1"/>
              <a:t>učitele</a:t>
            </a:r>
            <a:r>
              <a:rPr lang="en-US" dirty="0"/>
              <a:t>. </a:t>
            </a:r>
            <a:r>
              <a:rPr lang="en-US" dirty="0" err="1"/>
              <a:t>Portál</a:t>
            </a:r>
            <a:r>
              <a:rPr lang="en-US" dirty="0"/>
              <a:t>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Škodová</a:t>
            </a:r>
            <a:r>
              <a:rPr lang="en-US" dirty="0"/>
              <a:t>, S.(2010, 2012): Domino 1 – 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pro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cizince</a:t>
            </a:r>
            <a:r>
              <a:rPr lang="en-US" dirty="0"/>
              <a:t>, Domino 2 – 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pro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cizince</a:t>
            </a:r>
            <a:r>
              <a:rPr lang="en-US" dirty="0"/>
              <a:t>. </a:t>
            </a:r>
            <a:r>
              <a:rPr lang="en-US" dirty="0" err="1"/>
              <a:t>Wolters</a:t>
            </a:r>
            <a:r>
              <a:rPr lang="en-US" dirty="0"/>
              <a:t> Kluwer, </a:t>
            </a:r>
            <a:r>
              <a:rPr lang="en-US" dirty="0" err="1"/>
              <a:t>Praha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Svobodová</a:t>
            </a:r>
            <a:r>
              <a:rPr lang="en-US" dirty="0"/>
              <a:t>, J.(2012): </a:t>
            </a:r>
            <a:r>
              <a:rPr lang="en-US" dirty="0" err="1"/>
              <a:t>Učím</a:t>
            </a:r>
            <a:r>
              <a:rPr lang="en-US" dirty="0"/>
              <a:t> se </a:t>
            </a:r>
            <a:r>
              <a:rPr lang="en-US" dirty="0" err="1"/>
              <a:t>česky</a:t>
            </a:r>
            <a:r>
              <a:rPr lang="en-US" dirty="0"/>
              <a:t> 1 –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učebnice</a:t>
            </a:r>
            <a:r>
              <a:rPr lang="en-US" dirty="0"/>
              <a:t>. Harry </a:t>
            </a:r>
            <a:r>
              <a:rPr lang="en-US" dirty="0" err="1"/>
              <a:t>Putz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9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Táborková</a:t>
            </a:r>
            <a:r>
              <a:rPr lang="en-US" dirty="0"/>
              <a:t>, J. (2017): </a:t>
            </a:r>
            <a:r>
              <a:rPr lang="en-US" dirty="0" err="1"/>
              <a:t>Hezky</a:t>
            </a:r>
            <a:r>
              <a:rPr lang="en-US" dirty="0"/>
              <a:t> </a:t>
            </a:r>
            <a:r>
              <a:rPr lang="en-US" dirty="0" err="1"/>
              <a:t>česky</a:t>
            </a:r>
            <a:r>
              <a:rPr lang="en-US" dirty="0"/>
              <a:t> II.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k </a:t>
            </a:r>
            <a:r>
              <a:rPr lang="en-US" dirty="0" err="1"/>
              <a:t>podpoře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pro </a:t>
            </a:r>
            <a:r>
              <a:rPr lang="en-US" dirty="0" err="1"/>
              <a:t>cizince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začátečník</a:t>
            </a:r>
            <a:r>
              <a:rPr lang="en-US" dirty="0"/>
              <a:t> a </a:t>
            </a:r>
            <a:r>
              <a:rPr lang="en-US" dirty="0" err="1"/>
              <a:t>mírně</a:t>
            </a:r>
            <a:r>
              <a:rPr lang="en-US" dirty="0"/>
              <a:t> </a:t>
            </a:r>
            <a:r>
              <a:rPr lang="en-US" dirty="0" err="1"/>
              <a:t>pokročilý</a:t>
            </a:r>
            <a:r>
              <a:rPr lang="en-US" dirty="0"/>
              <a:t> (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listy</a:t>
            </a:r>
            <a:r>
              <a:rPr lang="en-US" dirty="0"/>
              <a:t> a </a:t>
            </a:r>
            <a:r>
              <a:rPr lang="en-US" dirty="0" err="1"/>
              <a:t>metodické</a:t>
            </a:r>
            <a:r>
              <a:rPr lang="en-US" dirty="0"/>
              <a:t> </a:t>
            </a:r>
            <a:r>
              <a:rPr lang="en-US" dirty="0" err="1"/>
              <a:t>pokyny</a:t>
            </a:r>
            <a:r>
              <a:rPr lang="en-US" dirty="0"/>
              <a:t>). NIDV,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Táborková</a:t>
            </a:r>
            <a:r>
              <a:rPr lang="en-US" dirty="0"/>
              <a:t>, J. (2016): </a:t>
            </a:r>
            <a:r>
              <a:rPr lang="en-US" dirty="0" err="1"/>
              <a:t>Hezky</a:t>
            </a:r>
            <a:r>
              <a:rPr lang="en-US" dirty="0"/>
              <a:t> </a:t>
            </a:r>
            <a:r>
              <a:rPr lang="en-US" dirty="0" err="1"/>
              <a:t>česky</a:t>
            </a:r>
            <a:r>
              <a:rPr lang="en-US" dirty="0"/>
              <a:t> I.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k </a:t>
            </a:r>
            <a:r>
              <a:rPr lang="en-US" dirty="0" err="1"/>
              <a:t>podpoře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pro </a:t>
            </a:r>
            <a:r>
              <a:rPr lang="en-US" dirty="0" err="1"/>
              <a:t>cizince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začátečník</a:t>
            </a:r>
            <a:r>
              <a:rPr lang="en-US" dirty="0"/>
              <a:t> </a:t>
            </a:r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listy</a:t>
            </a:r>
            <a:r>
              <a:rPr lang="en-US" dirty="0"/>
              <a:t> s </a:t>
            </a:r>
            <a:r>
              <a:rPr lang="en-US" dirty="0" err="1"/>
              <a:t>tematicky</a:t>
            </a:r>
            <a:r>
              <a:rPr lang="en-US" dirty="0"/>
              <a:t> </a:t>
            </a:r>
            <a:r>
              <a:rPr lang="en-US" dirty="0" err="1"/>
              <a:t>uspořádanými</a:t>
            </a:r>
            <a:r>
              <a:rPr lang="en-US" dirty="0"/>
              <a:t> </a:t>
            </a:r>
            <a:r>
              <a:rPr lang="en-US" dirty="0" err="1"/>
              <a:t>lekcemi</a:t>
            </a:r>
            <a:r>
              <a:rPr lang="en-US" dirty="0"/>
              <a:t> a </a:t>
            </a:r>
            <a:r>
              <a:rPr lang="en-US" dirty="0" err="1"/>
              <a:t>metodické</a:t>
            </a:r>
            <a:r>
              <a:rPr lang="en-US" dirty="0"/>
              <a:t> </a:t>
            </a:r>
            <a:r>
              <a:rPr lang="en-US" dirty="0" err="1"/>
              <a:t>pokyny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Kol</a:t>
            </a:r>
            <a:r>
              <a:rPr lang="en-US" dirty="0"/>
              <a:t>. </a:t>
            </a:r>
            <a:r>
              <a:rPr lang="en-US" dirty="0" err="1"/>
              <a:t>autorů</a:t>
            </a:r>
            <a:r>
              <a:rPr lang="en-US" dirty="0"/>
              <a:t> (2009):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listy</a:t>
            </a:r>
            <a:r>
              <a:rPr lang="en-US" dirty="0"/>
              <a:t>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. </a:t>
            </a:r>
            <a:r>
              <a:rPr lang="en-US" dirty="0" err="1"/>
              <a:t>Společný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ZŠ </a:t>
            </a:r>
            <a:r>
              <a:rPr lang="en-US" dirty="0" err="1"/>
              <a:t>Bdělá</a:t>
            </a:r>
            <a:r>
              <a:rPr lang="en-US" dirty="0"/>
              <a:t> pod </a:t>
            </a:r>
            <a:r>
              <a:rPr lang="en-US" dirty="0" err="1"/>
              <a:t>Bezdězem</a:t>
            </a:r>
            <a:r>
              <a:rPr lang="en-US" dirty="0"/>
              <a:t> a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a </a:t>
            </a:r>
            <a:r>
              <a:rPr lang="en-US" dirty="0" err="1"/>
              <a:t>Mateřské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T. G. </a:t>
            </a:r>
            <a:r>
              <a:rPr lang="en-US" dirty="0" err="1"/>
              <a:t>Masaryka</a:t>
            </a:r>
            <a:r>
              <a:rPr lang="en-US" dirty="0"/>
              <a:t> </a:t>
            </a:r>
            <a:r>
              <a:rPr lang="en-US" dirty="0" err="1"/>
              <a:t>Zastávka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Jaurisová</a:t>
            </a:r>
            <a:r>
              <a:rPr lang="en-US" dirty="0"/>
              <a:t>, B., </a:t>
            </a:r>
            <a:r>
              <a:rPr lang="en-US" dirty="0" err="1"/>
              <a:t>Pánová</a:t>
            </a:r>
            <a:r>
              <a:rPr lang="en-US" dirty="0"/>
              <a:t>, M. (2016): </a:t>
            </a:r>
            <a:r>
              <a:rPr lang="en-US" dirty="0" err="1"/>
              <a:t>Prázdninová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češtiny</a:t>
            </a:r>
            <a:r>
              <a:rPr lang="en-US" dirty="0"/>
              <a:t>. </a:t>
            </a:r>
            <a:r>
              <a:rPr lang="en-US" dirty="0" err="1"/>
              <a:t>Soubor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 k </a:t>
            </a:r>
            <a:r>
              <a:rPr lang="en-US" dirty="0" err="1"/>
              <a:t>podpoře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pro </a:t>
            </a:r>
            <a:r>
              <a:rPr lang="en-US" dirty="0" err="1"/>
              <a:t>cizince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začátečník</a:t>
            </a:r>
            <a:r>
              <a:rPr lang="en-US" dirty="0"/>
              <a:t> – 10denní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. NIDV,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1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Videokurz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Brumlichová</a:t>
            </a:r>
            <a:r>
              <a:rPr lang="en-US" dirty="0"/>
              <a:t>, Z. (ed.): </a:t>
            </a:r>
            <a:r>
              <a:rPr lang="en-US" dirty="0" err="1"/>
              <a:t>Čeština</a:t>
            </a:r>
            <a:r>
              <a:rPr lang="en-US" dirty="0"/>
              <a:t> do </a:t>
            </a:r>
            <a:r>
              <a:rPr lang="en-US" dirty="0" err="1"/>
              <a:t>školy</a:t>
            </a:r>
            <a:r>
              <a:rPr lang="en-US" dirty="0"/>
              <a:t>: </a:t>
            </a:r>
            <a:r>
              <a:rPr lang="en-US" dirty="0" err="1"/>
              <a:t>audiovizuální</a:t>
            </a:r>
            <a:r>
              <a:rPr lang="en-US" dirty="0"/>
              <a:t>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češtiny</a:t>
            </a:r>
            <a:r>
              <a:rPr lang="en-US" dirty="0"/>
              <a:t> pro </a:t>
            </a:r>
            <a:r>
              <a:rPr lang="en-US" dirty="0" err="1"/>
              <a:t>žáky</a:t>
            </a:r>
            <a:r>
              <a:rPr lang="en-US" dirty="0"/>
              <a:t> s </a:t>
            </a:r>
            <a:r>
              <a:rPr lang="en-US" dirty="0" err="1"/>
              <a:t>odlišným</a:t>
            </a:r>
            <a:r>
              <a:rPr lang="en-US" dirty="0"/>
              <a:t> </a:t>
            </a:r>
            <a:r>
              <a:rPr lang="en-US" dirty="0" err="1"/>
              <a:t>mateřským</a:t>
            </a:r>
            <a:r>
              <a:rPr lang="en-US" dirty="0"/>
              <a:t> </a:t>
            </a:r>
            <a:r>
              <a:rPr lang="en-US" dirty="0" err="1"/>
              <a:t>jazykem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42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D07FE-0752-204D-9FEE-FC1A882E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ČDJ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D5C82-F8D9-7D40-84D2-81541E49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Vzdělávací obsah – ČDJ</a:t>
            </a:r>
          </a:p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 pro děti a mládež – </a:t>
            </a:r>
            <a:r>
              <a:rPr lang="cs-CZ" dirty="0">
                <a:hlinkClick r:id="rId2"/>
              </a:rPr>
              <a:t>www.czech2.cz</a:t>
            </a:r>
            <a:endParaRPr lang="cs-CZ" dirty="0"/>
          </a:p>
          <a:p>
            <a:r>
              <a:rPr lang="cs-CZ" dirty="0"/>
              <a:t>Aplikace – Click4Czech</a:t>
            </a:r>
          </a:p>
          <a:p>
            <a:endParaRPr lang="cs-CZ" dirty="0"/>
          </a:p>
          <a:p>
            <a:r>
              <a:rPr lang="cs-CZ" dirty="0"/>
              <a:t>Ahoj – časopis češtiny pro cizince (vydává jazyková škola </a:t>
            </a:r>
            <a:r>
              <a:rPr lang="cs-CZ" dirty="0" err="1"/>
              <a:t>StudyCzech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840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49C6A-49E2-DD4A-B110-8A37F130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mládež na SŠ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927A0-3B6C-5F43-9D18-4BAED4B5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  <a:p>
            <a:r>
              <a:rPr lang="cs-CZ" dirty="0"/>
              <a:t>Maturita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85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52778-BD9D-5149-96E1-5C32BD1F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učebnice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28612E-D051-1046-AD14-6CE5CEE5A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696" y="1825625"/>
            <a:ext cx="7276607" cy="4351338"/>
          </a:xfrm>
        </p:spPr>
      </p:pic>
    </p:spTree>
    <p:extLst>
      <p:ext uri="{BB962C8B-B14F-4D97-AF65-F5344CB8AC3E}">
        <p14:creationId xmlns:p14="http://schemas.microsoft.com/office/powerpoint/2010/main" val="154464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AUČCJ – </a:t>
            </a:r>
            <a:r>
              <a:rPr lang="en-US" dirty="0" err="1"/>
              <a:t>Metodiky</a:t>
            </a:r>
            <a:r>
              <a:rPr lang="en-US" dirty="0"/>
              <a:t> – </a:t>
            </a:r>
            <a:r>
              <a:rPr lang="en-US" dirty="0" err="1"/>
              <a:t>výběr</a:t>
            </a:r>
            <a:r>
              <a:rPr lang="en-US" dirty="0"/>
              <a:t> </a:t>
            </a:r>
          </a:p>
        </p:txBody>
      </p:sp>
      <p:pic>
        <p:nvPicPr>
          <p:cNvPr id="45058" name="Picture 6" descr="Snímek obrazovky 2017-01-24 v 16.2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606550"/>
            <a:ext cx="2743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Content Placeholder 8" descr="Snímek obrazovky 2017-01-24 v 16.25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64" r="-80464"/>
          <a:stretch>
            <a:fillRect/>
          </a:stretch>
        </p:blipFill>
        <p:spPr>
          <a:xfrm>
            <a:off x="5602289" y="1809750"/>
            <a:ext cx="6326187" cy="3479800"/>
          </a:xfrm>
        </p:spPr>
      </p:pic>
      <p:pic>
        <p:nvPicPr>
          <p:cNvPr id="45060" name="Picture 9" descr="Snímek obrazovky 2017-01-24 v 16.2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809750"/>
            <a:ext cx="27479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78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846F7-4D66-FE42-A874-768D46D7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652DAE-6504-684B-8439-A3EFD8517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213" y="1400323"/>
            <a:ext cx="3104606" cy="4351338"/>
          </a:xfrm>
        </p:spPr>
      </p:pic>
    </p:spTree>
    <p:extLst>
      <p:ext uri="{BB962C8B-B14F-4D97-AF65-F5344CB8AC3E}">
        <p14:creationId xmlns:p14="http://schemas.microsoft.com/office/powerpoint/2010/main" val="246295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E38AF-21AD-934B-9568-6D7DE45A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 – metodiky – výběr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4DF214-22C1-634A-A21C-D0C6BA4D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61" y="1690688"/>
            <a:ext cx="3095529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715A94-925B-E440-9A81-214C564A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251" y="1468195"/>
            <a:ext cx="3230526" cy="45738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17D2E1-C870-7643-998E-86136C101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41" y="1468195"/>
            <a:ext cx="2798816" cy="4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8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– Karla </a:t>
            </a:r>
            <a:r>
              <a:rPr lang="en-US" dirty="0" err="1"/>
              <a:t>Kubíčková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http://vimeo.com/60538165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8C8E2-826E-5946-9839-0AE08FC3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mládež –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CB767-14E7-8A4C-8243-C5F6903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Osvojování jazyka</a:t>
            </a:r>
          </a:p>
          <a:p>
            <a:r>
              <a:rPr lang="cs-CZ" dirty="0"/>
              <a:t>Jazyková diagnostika</a:t>
            </a:r>
          </a:p>
          <a:p>
            <a:pPr marL="0" indent="0">
              <a:buNone/>
            </a:pPr>
            <a:r>
              <a:rPr lang="cs-CZ" dirty="0"/>
              <a:t>(doplnění Cvejnová et al. </a:t>
            </a:r>
            <a:r>
              <a:rPr lang="cs-CZ"/>
              <a:t>(2007): </a:t>
            </a:r>
            <a:r>
              <a:rPr lang="cs-CZ" dirty="0">
                <a:hlinkClick r:id="rId2"/>
              </a:rPr>
              <a:t>https://www.inkluzivniskola.cz/sites/default/files/uploaded/diagnostika_urovne_znalosti_ceskeho_jazyka_cic.pdf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Zkoušky</a:t>
            </a:r>
          </a:p>
          <a:p>
            <a:r>
              <a:rPr lang="cs-CZ" dirty="0"/>
              <a:t>SERRJ </a:t>
            </a:r>
          </a:p>
          <a:p>
            <a:r>
              <a:rPr lang="cs-CZ" dirty="0"/>
              <a:t>EJP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2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F877E-F326-A844-9A38-6FB33EA8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EAECA-3CFC-AE43-B8F7-BD5844CC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Buddies</a:t>
            </a:r>
            <a:r>
              <a:rPr lang="cs-CZ" dirty="0"/>
              <a:t> – Nesehnutí</a:t>
            </a:r>
          </a:p>
          <a:p>
            <a:endParaRPr lang="cs-CZ" dirty="0"/>
          </a:p>
          <a:p>
            <a:r>
              <a:rPr lang="cs-CZ" dirty="0"/>
              <a:t>Dobrovolníci – OPU, Charita</a:t>
            </a:r>
          </a:p>
        </p:txBody>
      </p:sp>
    </p:spTree>
    <p:extLst>
      <p:ext uri="{BB962C8B-B14F-4D97-AF65-F5344CB8AC3E}">
        <p14:creationId xmlns:p14="http://schemas.microsoft.com/office/powerpoint/2010/main" val="132541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FD42D-8FC3-5646-A926-EFCB1990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B541AB-E658-9C43-AFDE-FA0AB09B0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8800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181909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F6473-E33C-C943-8792-3703FC9D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4BCC8-2B6A-2C4E-AD88-C832E4D6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www.inkluzivniskola.cz</a:t>
            </a:r>
            <a:endParaRPr lang="cs-CZ" dirty="0"/>
          </a:p>
          <a:p>
            <a:r>
              <a:rPr lang="cs-CZ" dirty="0">
                <a:hlinkClick r:id="rId3"/>
              </a:rPr>
              <a:t>www.cizinci.nidv.cz</a:t>
            </a:r>
            <a:endParaRPr lang="cs-CZ" dirty="0"/>
          </a:p>
          <a:p>
            <a:r>
              <a:rPr lang="cs-CZ" dirty="0">
                <a:hlinkClick r:id="rId4"/>
              </a:rPr>
              <a:t>www.nuv.cz</a:t>
            </a:r>
            <a:endParaRPr lang="cs-CZ" dirty="0"/>
          </a:p>
          <a:p>
            <a:r>
              <a:rPr lang="cs-CZ" dirty="0">
                <a:hlinkClick r:id="rId5"/>
              </a:rPr>
              <a:t>www.cic.cz</a:t>
            </a:r>
            <a:endParaRPr lang="cs-CZ" dirty="0"/>
          </a:p>
          <a:p>
            <a:r>
              <a:rPr lang="cs-CZ" dirty="0">
                <a:hlinkClick r:id="rId6"/>
              </a:rPr>
              <a:t>www.auccj.cz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91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68499-F812-A84B-B054-30C325AE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ústav pro vzdělávání (NÚV)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27F7E5F-7850-7741-8191-8C1984DFB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50" y="2572544"/>
            <a:ext cx="9994900" cy="2857500"/>
          </a:xfrm>
        </p:spPr>
      </p:pic>
    </p:spTree>
    <p:extLst>
      <p:ext uri="{BB962C8B-B14F-4D97-AF65-F5344CB8AC3E}">
        <p14:creationId xmlns:p14="http://schemas.microsoft.com/office/powerpoint/2010/main" val="50907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5C66D-3135-924E-BFA8-B56430B4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Meta, o.p.s.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1887DD-B80D-194C-AC50-D2B14F87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260" y="1825625"/>
            <a:ext cx="7224047" cy="367932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5B38189-75DE-CC4C-936D-D1720AA257C7}"/>
              </a:ext>
            </a:extLst>
          </p:cNvPr>
          <p:cNvSpPr txBox="1"/>
          <p:nvPr/>
        </p:nvSpPr>
        <p:spPr>
          <a:xfrm>
            <a:off x="1945758" y="5784112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Zdroja</a:t>
            </a:r>
            <a:r>
              <a:rPr lang="cs-CZ" sz="800" dirty="0"/>
              <a:t>: Meta, o.p.s.</a:t>
            </a:r>
          </a:p>
        </p:txBody>
      </p:sp>
    </p:spTree>
    <p:extLst>
      <p:ext uri="{BB962C8B-B14F-4D97-AF65-F5344CB8AC3E}">
        <p14:creationId xmlns:p14="http://schemas.microsoft.com/office/powerpoint/2010/main" val="408406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9542C-BDBD-DC47-A8BC-30F41846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DDC990-87C9-6C4E-A30E-17117A58F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530" y="549717"/>
            <a:ext cx="6608868" cy="594315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A3E4F0-0834-A847-B406-5E65B1A74A12}"/>
              </a:ext>
            </a:extLst>
          </p:cNvPr>
          <p:cNvSpPr txBox="1"/>
          <p:nvPr/>
        </p:nvSpPr>
        <p:spPr>
          <a:xfrm>
            <a:off x="1775637" y="5837274"/>
            <a:ext cx="944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Meta, o.p.s.</a:t>
            </a:r>
          </a:p>
        </p:txBody>
      </p:sp>
    </p:spTree>
    <p:extLst>
      <p:ext uri="{BB962C8B-B14F-4D97-AF65-F5344CB8AC3E}">
        <p14:creationId xmlns:p14="http://schemas.microsoft.com/office/powerpoint/2010/main" val="188878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C1C2-5DCA-9C4E-BF8F-67E10704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v předškolním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39772-2762-D347-86D9-10981747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Citlivé období</a:t>
            </a:r>
          </a:p>
          <a:p>
            <a:r>
              <a:rPr lang="cs-CZ" dirty="0"/>
              <a:t>MŠ – záruka osvojení jazyka?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18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Předškolní</a:t>
            </a:r>
            <a:r>
              <a:rPr lang="en-US" dirty="0"/>
              <a:t> </a:t>
            </a:r>
            <a:r>
              <a:rPr lang="en-US" dirty="0" err="1"/>
              <a:t>věk</a:t>
            </a:r>
            <a:r>
              <a:rPr lang="en-US" dirty="0"/>
              <a:t> –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materiály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Charvátová-Kopicová</a:t>
            </a:r>
            <a:r>
              <a:rPr lang="en-US" dirty="0"/>
              <a:t>, V. (2012): </a:t>
            </a:r>
            <a:r>
              <a:rPr lang="en-US" dirty="0" err="1"/>
              <a:t>Šimonovy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listy</a:t>
            </a:r>
            <a:r>
              <a:rPr lang="en-US" dirty="0"/>
              <a:t>. </a:t>
            </a:r>
            <a:r>
              <a:rPr lang="en-US" dirty="0" err="1"/>
              <a:t>Logopedická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. </a:t>
            </a:r>
            <a:r>
              <a:rPr lang="en-US" dirty="0" err="1"/>
              <a:t>Portál</a:t>
            </a:r>
            <a:r>
              <a:rPr lang="en-US" dirty="0"/>
              <a:t>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Doleží</a:t>
            </a:r>
            <a:r>
              <a:rPr lang="en-US" dirty="0"/>
              <a:t>, L. (2017): </a:t>
            </a:r>
            <a:r>
              <a:rPr lang="en-US" dirty="0" err="1"/>
              <a:t>Hrajeme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 </a:t>
            </a:r>
            <a:r>
              <a:rPr lang="en-US" dirty="0" err="1"/>
              <a:t>říkankami</a:t>
            </a:r>
            <a:r>
              <a:rPr lang="en-US" dirty="0"/>
              <a:t>. NIDV,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Kmentová</a:t>
            </a:r>
            <a:r>
              <a:rPr lang="en-US" dirty="0"/>
              <a:t>, M. (2018): </a:t>
            </a:r>
            <a:r>
              <a:rPr lang="en-US" dirty="0" err="1"/>
              <a:t>Slovo</a:t>
            </a:r>
            <a:r>
              <a:rPr lang="en-US" dirty="0"/>
              <a:t>, </a:t>
            </a:r>
            <a:r>
              <a:rPr lang="en-US" dirty="0" err="1"/>
              <a:t>slůvko</a:t>
            </a:r>
            <a:r>
              <a:rPr lang="en-US" dirty="0"/>
              <a:t>, </a:t>
            </a:r>
            <a:r>
              <a:rPr lang="en-US" dirty="0" err="1"/>
              <a:t>slovíčko</a:t>
            </a:r>
            <a:r>
              <a:rPr lang="en-US" dirty="0"/>
              <a:t>, </a:t>
            </a:r>
            <a:r>
              <a:rPr lang="en-US" dirty="0" err="1"/>
              <a:t>honem</a:t>
            </a:r>
            <a:r>
              <a:rPr lang="en-US" dirty="0"/>
              <a:t> </a:t>
            </a:r>
            <a:r>
              <a:rPr lang="en-US" dirty="0" err="1"/>
              <a:t>poběž</a:t>
            </a:r>
            <a:r>
              <a:rPr lang="en-US" dirty="0"/>
              <a:t>, </a:t>
            </a:r>
            <a:r>
              <a:rPr lang="en-US" dirty="0" err="1"/>
              <a:t>písničko</a:t>
            </a:r>
            <a:r>
              <a:rPr lang="en-US" dirty="0"/>
              <a:t>! </a:t>
            </a:r>
            <a:r>
              <a:rPr lang="en-US" dirty="0" err="1"/>
              <a:t>Hudební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v </a:t>
            </a:r>
            <a:r>
              <a:rPr lang="en-US" dirty="0" err="1"/>
              <a:t>logopedické</a:t>
            </a:r>
            <a:r>
              <a:rPr lang="en-US" dirty="0"/>
              <a:t> </a:t>
            </a:r>
            <a:r>
              <a:rPr lang="en-US" dirty="0" err="1"/>
              <a:t>prevenci</a:t>
            </a:r>
            <a:r>
              <a:rPr lang="en-US" dirty="0"/>
              <a:t>. </a:t>
            </a:r>
            <a:r>
              <a:rPr lang="en-US" dirty="0" err="1"/>
              <a:t>Portál</a:t>
            </a:r>
            <a:r>
              <a:rPr lang="en-US" dirty="0"/>
              <a:t>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Kotyková</a:t>
            </a:r>
            <a:r>
              <a:rPr lang="en-US" dirty="0"/>
              <a:t>, S., </a:t>
            </a:r>
            <a:r>
              <a:rPr lang="en-US" dirty="0" err="1"/>
              <a:t>Lejnarová</a:t>
            </a:r>
            <a:r>
              <a:rPr lang="en-US" dirty="0"/>
              <a:t>, I. (2005): </a:t>
            </a:r>
            <a:r>
              <a:rPr lang="en-US" dirty="0" err="1"/>
              <a:t>Čeština</a:t>
            </a:r>
            <a:r>
              <a:rPr lang="en-US" dirty="0"/>
              <a:t> pro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cizince</a:t>
            </a:r>
            <a:r>
              <a:rPr lang="en-US" dirty="0"/>
              <a:t> 1. </a:t>
            </a:r>
            <a:r>
              <a:rPr lang="en-US" dirty="0" err="1"/>
              <a:t>Knižní</a:t>
            </a:r>
            <a:r>
              <a:rPr lang="en-US" dirty="0"/>
              <a:t> </a:t>
            </a:r>
            <a:r>
              <a:rPr lang="en-US" dirty="0" err="1"/>
              <a:t>klub</a:t>
            </a:r>
            <a:r>
              <a:rPr lang="en-US" dirty="0"/>
              <a:t>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49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Kmentová</a:t>
            </a:r>
            <a:r>
              <a:rPr lang="en-US" dirty="0"/>
              <a:t>, M.: </a:t>
            </a:r>
            <a:r>
              <a:rPr lang="en-US" dirty="0" err="1"/>
              <a:t>Hudební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osvojování</a:t>
            </a:r>
            <a:r>
              <a:rPr lang="en-US" dirty="0"/>
              <a:t> </a:t>
            </a:r>
            <a:r>
              <a:rPr lang="en-US" dirty="0" err="1"/>
              <a:t>češtiny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druhého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. NIDV,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04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53E78-8876-214D-94A1-3C52635A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na ZŠ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C5FD8-7DC3-9C4C-A454-D80E2389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800" dirty="0"/>
              <a:t>Zdroj: Meta, </a:t>
            </a:r>
            <a:r>
              <a:rPr lang="cs-CZ" sz="800" dirty="0" err="1"/>
              <a:t>Oo</a:t>
            </a:r>
            <a:r>
              <a:rPr lang="cs-CZ" sz="800" dirty="0"/>
              <a:t> p. s.</a:t>
            </a:r>
          </a:p>
          <a:p>
            <a:r>
              <a:rPr lang="cs-CZ" dirty="0"/>
              <a:t>Příprava ZŠ na žáka-cizince</a:t>
            </a:r>
          </a:p>
          <a:p>
            <a:r>
              <a:rPr lang="cs-CZ" dirty="0"/>
              <a:t>Integrace a inkluze</a:t>
            </a:r>
          </a:p>
          <a:p>
            <a:r>
              <a:rPr lang="cs-CZ" dirty="0"/>
              <a:t>Přijímací řízení</a:t>
            </a:r>
          </a:p>
          <a:p>
            <a:r>
              <a:rPr lang="cs-CZ" dirty="0"/>
              <a:t>(Nejen) jazyková diagnostika</a:t>
            </a:r>
          </a:p>
          <a:p>
            <a:r>
              <a:rPr lang="cs-CZ" dirty="0"/>
              <a:t>Nová legislativa a podpůrná opatření</a:t>
            </a:r>
          </a:p>
          <a:p>
            <a:r>
              <a:rPr lang="cs-CZ" dirty="0"/>
              <a:t>Kurzy češtiny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C44239-2240-1D44-81AC-08054023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61" y="1212702"/>
            <a:ext cx="11290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33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Širokoúhlá obrazovka</PresentationFormat>
  <Paragraphs>85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Úvod do výuky češtiny jako druhého/cizího jazyka</vt:lpstr>
      <vt:lpstr>Děti a mládež – shrnutí</vt:lpstr>
      <vt:lpstr>Národní ústav pro vzdělávání (NÚV)</vt:lpstr>
      <vt:lpstr>Meta, o.p.s.</vt:lpstr>
      <vt:lpstr>Prezentace aplikace PowerPoint</vt:lpstr>
      <vt:lpstr>Děti v předškolním věku</vt:lpstr>
      <vt:lpstr>Předškolní věk – vybrané materiály</vt:lpstr>
      <vt:lpstr>Video</vt:lpstr>
      <vt:lpstr>Děti na ZŠ</vt:lpstr>
      <vt:lpstr>Mladší školní věk – vybrané materiály</vt:lpstr>
      <vt:lpstr>ZŠ</vt:lpstr>
      <vt:lpstr>Videokurz</vt:lpstr>
      <vt:lpstr>ČDJ</vt:lpstr>
      <vt:lpstr>Děti a mládež na SŠ</vt:lpstr>
      <vt:lpstr>Nová učebnice</vt:lpstr>
      <vt:lpstr>AUČCJ – Metodiky – výběr </vt:lpstr>
      <vt:lpstr>SPU</vt:lpstr>
      <vt:lpstr>Meta – metodiky – výběr  </vt:lpstr>
      <vt:lpstr>Video – Karla Kubíčková</vt:lpstr>
      <vt:lpstr>Jazyková podpora</vt:lpstr>
      <vt:lpstr>Prezentace aplikace PowerPoint</vt:lpstr>
      <vt:lpstr>Odkazy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Linda Doleží</cp:lastModifiedBy>
  <cp:revision>19</cp:revision>
  <dcterms:created xsi:type="dcterms:W3CDTF">2019-11-11T06:52:52Z</dcterms:created>
  <dcterms:modified xsi:type="dcterms:W3CDTF">2019-11-11T12:58:14Z</dcterms:modified>
</cp:coreProperties>
</file>