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80" r:id="rId3"/>
    <p:sldId id="281" r:id="rId4"/>
    <p:sldId id="282" r:id="rId5"/>
    <p:sldId id="283" r:id="rId6"/>
    <p:sldId id="284" r:id="rId7"/>
    <p:sldId id="28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88" r:id="rId17"/>
    <p:sldId id="289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6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7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8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1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1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3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0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5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8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1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6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771D5-F708-C242-A31E-2891D1B3D80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CC589-2F54-4B46-8E17-8DD84B79E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9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izinci/cizinci-pocet-cizincu" TargetMode="External"/><Relationship Id="rId2" Type="http://schemas.openxmlformats.org/officeDocument/2006/relationships/hyperlink" Target="http://cizinci.cz/cs/2017-cizinci-v-c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 bwMode="auto">
          <a:xfrm>
            <a:off x="1318344" y="1286001"/>
            <a:ext cx="6577148" cy="2443401"/>
          </a:xfrm>
        </p:spPr>
        <p:txBody>
          <a:bodyPr>
            <a:normAutofit/>
          </a:bodyPr>
          <a:lstStyle/>
          <a:p>
            <a:pPr eaLnBrk="1" hangingPunct="1"/>
            <a:r>
              <a:rPr lang="en-US" cap="none" dirty="0" err="1">
                <a:latin typeface="+mn-lt"/>
                <a:cs typeface="Cambria" charset="0"/>
              </a:rPr>
              <a:t>Úvod</a:t>
            </a:r>
            <a:r>
              <a:rPr lang="en-US" cap="none" dirty="0">
                <a:latin typeface="+mn-lt"/>
                <a:cs typeface="Cambria" charset="0"/>
              </a:rPr>
              <a:t> do </a:t>
            </a:r>
            <a:r>
              <a:rPr lang="en-US" cap="none" dirty="0" err="1">
                <a:latin typeface="+mn-lt"/>
                <a:cs typeface="Cambria" charset="0"/>
              </a:rPr>
              <a:t>výuky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češtiny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jako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druhého</a:t>
            </a:r>
            <a:r>
              <a:rPr lang="en-US" cap="none" dirty="0">
                <a:latin typeface="+mn-lt"/>
                <a:cs typeface="Cambria" charset="0"/>
              </a:rPr>
              <a:t>/</a:t>
            </a:r>
            <a:r>
              <a:rPr lang="en-US" cap="none" dirty="0" err="1">
                <a:latin typeface="+mn-lt"/>
                <a:cs typeface="Cambria" charset="0"/>
              </a:rPr>
              <a:t>cizího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jazyka</a:t>
            </a:r>
            <a:endParaRPr lang="en-US" cap="none" dirty="0">
              <a:latin typeface="+mn-lt"/>
              <a:cs typeface="Cambria" charset="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578596" y="4071450"/>
            <a:ext cx="6172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cs typeface="Cambria" charset="0"/>
              </a:rPr>
              <a:t>Linda </a:t>
            </a:r>
            <a:r>
              <a:rPr lang="en-US" dirty="0" err="1">
                <a:cs typeface="Cambria" charset="0"/>
              </a:rPr>
              <a:t>Doleží</a:t>
            </a:r>
            <a:endParaRPr lang="en-US" dirty="0">
              <a:cs typeface="Cambria" charset="0"/>
            </a:endParaRPr>
          </a:p>
          <a:p>
            <a:pPr eaLnBrk="1" hangingPunct="1"/>
            <a:r>
              <a:rPr lang="en-US" dirty="0" err="1">
                <a:cs typeface="Cambria" charset="0"/>
              </a:rPr>
              <a:t>Přednáška</a:t>
            </a:r>
            <a:r>
              <a:rPr lang="en-US" dirty="0">
                <a:cs typeface="Cambria" charset="0"/>
              </a:rPr>
              <a:t> 7</a:t>
            </a:r>
          </a:p>
        </p:txBody>
      </p:sp>
    </p:spTree>
    <p:extLst>
      <p:ext uri="{BB962C8B-B14F-4D97-AF65-F5344CB8AC3E}">
        <p14:creationId xmlns:p14="http://schemas.microsoft.com/office/powerpoint/2010/main" val="4203114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  <a:cs typeface="Cambria"/>
              </a:rPr>
              <a:t>Schválené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žádosti</a:t>
            </a:r>
            <a:endParaRPr lang="en-US" dirty="0">
              <a:latin typeface="+mn-lt"/>
              <a:cs typeface="Cambria"/>
            </a:endParaRPr>
          </a:p>
        </p:txBody>
      </p:sp>
      <p:pic>
        <p:nvPicPr>
          <p:cNvPr id="4" name="Content Placeholder 3" descr="Snímek obrazovky 2017-09-25 v 18.36.52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541" b="-125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530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+mn-lt"/>
                <a:cs typeface="Cambria"/>
              </a:rPr>
              <a:t>Průcha</a:t>
            </a:r>
            <a:r>
              <a:rPr lang="en-US" dirty="0">
                <a:latin typeface="+mn-lt"/>
                <a:cs typeface="Cambria"/>
              </a:rPr>
              <a:t> (2001)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/>
            <a:r>
              <a:rPr lang="en-US" dirty="0" err="1"/>
              <a:t>Etnikum</a:t>
            </a:r>
            <a:r>
              <a:rPr lang="en-US" dirty="0"/>
              <a:t> (</a:t>
            </a:r>
            <a:r>
              <a:rPr lang="en-US" dirty="0" err="1"/>
              <a:t>etnická</a:t>
            </a:r>
            <a:r>
              <a:rPr lang="en-US" dirty="0"/>
              <a:t> </a:t>
            </a:r>
            <a:r>
              <a:rPr lang="en-US" dirty="0" err="1"/>
              <a:t>skupina</a:t>
            </a:r>
            <a:r>
              <a:rPr lang="en-US" dirty="0"/>
              <a:t>) = </a:t>
            </a:r>
            <a:r>
              <a:rPr lang="en-US" dirty="0" err="1"/>
              <a:t>skupina</a:t>
            </a:r>
            <a:r>
              <a:rPr lang="en-US" dirty="0"/>
              <a:t> </a:t>
            </a:r>
            <a:r>
              <a:rPr lang="en-US" dirty="0" err="1"/>
              <a:t>lidí</a:t>
            </a:r>
            <a:r>
              <a:rPr lang="en-US" dirty="0"/>
              <a:t>, </a:t>
            </a:r>
            <a:r>
              <a:rPr lang="en-US" dirty="0" err="1"/>
              <a:t>kteří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společný</a:t>
            </a:r>
            <a:r>
              <a:rPr lang="en-US" dirty="0"/>
              <a:t> </a:t>
            </a:r>
            <a:r>
              <a:rPr lang="en-US" dirty="0" err="1"/>
              <a:t>rasový</a:t>
            </a:r>
            <a:r>
              <a:rPr lang="en-US" dirty="0"/>
              <a:t> </a:t>
            </a:r>
            <a:r>
              <a:rPr lang="en-US" dirty="0" err="1"/>
              <a:t>původ</a:t>
            </a:r>
            <a:r>
              <a:rPr lang="en-US" dirty="0"/>
              <a:t>, </a:t>
            </a:r>
            <a:r>
              <a:rPr lang="en-US" dirty="0" err="1"/>
              <a:t>obvykle</a:t>
            </a:r>
            <a:r>
              <a:rPr lang="en-US" dirty="0"/>
              <a:t> </a:t>
            </a:r>
            <a:r>
              <a:rPr lang="en-US" dirty="0" err="1"/>
              <a:t>společný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 a </a:t>
            </a:r>
            <a:r>
              <a:rPr lang="en-US" dirty="0" err="1"/>
              <a:t>sdílejí</a:t>
            </a:r>
            <a:r>
              <a:rPr lang="en-US" dirty="0"/>
              <a:t> </a:t>
            </a:r>
            <a:r>
              <a:rPr lang="en-US" dirty="0" err="1"/>
              <a:t>společnou</a:t>
            </a:r>
            <a:r>
              <a:rPr lang="en-US" dirty="0"/>
              <a:t> </a:t>
            </a:r>
            <a:r>
              <a:rPr lang="en-US" dirty="0" err="1"/>
              <a:t>kulturu</a:t>
            </a:r>
            <a:endParaRPr lang="en-US" dirty="0"/>
          </a:p>
          <a:p>
            <a:endParaRPr lang="en-US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29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+mn-lt"/>
                <a:cs typeface="Cambria"/>
              </a:rPr>
              <a:t>Národ</a:t>
            </a:r>
            <a:endParaRPr lang="en-US" dirty="0">
              <a:latin typeface="+mn-lt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algn="just">
              <a:buFont typeface="Wingdings" charset="0"/>
              <a:buNone/>
              <a:defRPr/>
            </a:pPr>
            <a:r>
              <a:rPr lang="en-US" dirty="0">
                <a:cs typeface="Cambria"/>
              </a:rPr>
              <a:t>= </a:t>
            </a:r>
            <a:r>
              <a:rPr lang="en-US" dirty="0" err="1">
                <a:cs typeface="Cambria"/>
              </a:rPr>
              <a:t>osobité</a:t>
            </a:r>
            <a:r>
              <a:rPr lang="en-US" dirty="0">
                <a:cs typeface="Cambria"/>
              </a:rPr>
              <a:t> a </a:t>
            </a:r>
            <a:r>
              <a:rPr lang="en-US" dirty="0" err="1">
                <a:cs typeface="Cambria"/>
              </a:rPr>
              <a:t>uvědomělé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kulturní</a:t>
            </a:r>
            <a:r>
              <a:rPr lang="en-US" dirty="0">
                <a:cs typeface="Cambria"/>
              </a:rPr>
              <a:t> a </a:t>
            </a:r>
            <a:r>
              <a:rPr lang="en-US" dirty="0" err="1">
                <a:cs typeface="Cambria"/>
              </a:rPr>
              <a:t>politické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společenství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na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jehož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utváření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mají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největší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vliv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společné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dějiny</a:t>
            </a:r>
            <a:r>
              <a:rPr lang="en-US" dirty="0">
                <a:cs typeface="Cambria"/>
              </a:rPr>
              <a:t> a </a:t>
            </a:r>
            <a:r>
              <a:rPr lang="en-US" dirty="0" err="1">
                <a:cs typeface="Cambria"/>
              </a:rPr>
              <a:t>společné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území</a:t>
            </a:r>
            <a:r>
              <a:rPr lang="en-US" dirty="0">
                <a:cs typeface="Cambria"/>
              </a:rPr>
              <a:t> </a:t>
            </a:r>
          </a:p>
          <a:p>
            <a:pPr marL="0" indent="0" algn="just">
              <a:buFont typeface="Wingdings" charset="0"/>
              <a:buNone/>
              <a:defRPr/>
            </a:pPr>
            <a:r>
              <a:rPr lang="en-US" dirty="0">
                <a:cs typeface="Cambria"/>
              </a:rPr>
              <a:t>+ 3 </a:t>
            </a:r>
            <a:r>
              <a:rPr lang="en-US" dirty="0" err="1">
                <a:cs typeface="Cambria"/>
              </a:rPr>
              <a:t>typy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kritérií</a:t>
            </a:r>
            <a:r>
              <a:rPr lang="en-US" dirty="0">
                <a:cs typeface="Cambria"/>
              </a:rPr>
              <a:t> (</a:t>
            </a:r>
            <a:r>
              <a:rPr lang="en-US" dirty="0" err="1">
                <a:cs typeface="Cambria"/>
              </a:rPr>
              <a:t>kultura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politická</a:t>
            </a:r>
            <a:r>
              <a:rPr lang="en-US" dirty="0">
                <a:cs typeface="Cambria"/>
              </a:rPr>
              <a:t> existence, </a:t>
            </a:r>
            <a:r>
              <a:rPr lang="en-US" dirty="0" err="1">
                <a:cs typeface="Cambria"/>
              </a:rPr>
              <a:t>psychologie</a:t>
            </a:r>
            <a:r>
              <a:rPr lang="en-US" dirty="0">
                <a:cs typeface="Cambria"/>
              </a:rPr>
              <a:t>)</a:t>
            </a:r>
          </a:p>
          <a:p>
            <a:pPr marL="0" indent="0">
              <a:buFont typeface="Wingdings" charset="0"/>
              <a:buNone/>
              <a:defRPr/>
            </a:pPr>
            <a:endParaRPr lang="en-US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69523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+mn-lt"/>
                <a:cs typeface="Cambria"/>
              </a:rPr>
              <a:t>Národnost</a:t>
            </a:r>
            <a:endParaRPr lang="en-US" dirty="0">
              <a:latin typeface="+mn-lt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0" indent="0">
              <a:buFont typeface="Wingdings" charset="0"/>
              <a:buNone/>
              <a:defRPr/>
            </a:pPr>
            <a:r>
              <a:rPr lang="en-US" dirty="0">
                <a:cs typeface="Cambria"/>
              </a:rPr>
              <a:t>= </a:t>
            </a:r>
            <a:r>
              <a:rPr lang="en-US" dirty="0" err="1">
                <a:cs typeface="Cambria"/>
              </a:rPr>
              <a:t>příslušnost</a:t>
            </a:r>
            <a:r>
              <a:rPr lang="en-US" dirty="0">
                <a:cs typeface="Cambria"/>
              </a:rPr>
              <a:t> k </a:t>
            </a:r>
            <a:r>
              <a:rPr lang="en-US" dirty="0" err="1">
                <a:cs typeface="Cambria"/>
              </a:rPr>
              <a:t>určitému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národu</a:t>
            </a:r>
            <a:endParaRPr lang="en-US" dirty="0">
              <a:cs typeface="Cambria"/>
            </a:endParaRPr>
          </a:p>
          <a:p>
            <a:pPr marL="0" indent="0">
              <a:buFont typeface="Wingdings" charset="0"/>
              <a:buNone/>
              <a:defRPr/>
            </a:pPr>
            <a:endParaRPr lang="en-US" dirty="0">
              <a:cs typeface="Cambria"/>
            </a:endParaRPr>
          </a:p>
          <a:p>
            <a:pPr marL="457200" indent="-457200">
              <a:buFont typeface="Wingdings" charset="0"/>
              <a:buAutoNum type="alphaLcParenR"/>
              <a:defRPr/>
            </a:pPr>
            <a:r>
              <a:rPr lang="en-US" dirty="0" err="1">
                <a:cs typeface="Cambria"/>
              </a:rPr>
              <a:t>Ve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smyslu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etnickém</a:t>
            </a:r>
            <a:r>
              <a:rPr lang="en-US" dirty="0">
                <a:cs typeface="Cambria"/>
              </a:rPr>
              <a:t> (</a:t>
            </a:r>
            <a:r>
              <a:rPr lang="en-US" dirty="0" err="1">
                <a:cs typeface="Cambria"/>
              </a:rPr>
              <a:t>soubor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osob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obvykle</a:t>
            </a:r>
            <a:r>
              <a:rPr lang="en-US" dirty="0">
                <a:cs typeface="Cambria"/>
              </a:rPr>
              <a:t> se </a:t>
            </a:r>
            <a:r>
              <a:rPr lang="en-US" dirty="0" err="1">
                <a:cs typeface="Cambria"/>
              </a:rPr>
              <a:t>společným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jazykem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historií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tradicí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zvyky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územím</a:t>
            </a:r>
            <a:r>
              <a:rPr lang="en-US" dirty="0">
                <a:cs typeface="Cambria"/>
              </a:rPr>
              <a:t> a </a:t>
            </a:r>
            <a:r>
              <a:rPr lang="en-US" dirty="0" err="1">
                <a:cs typeface="Cambria"/>
              </a:rPr>
              <a:t>hospodářstvím</a:t>
            </a:r>
            <a:r>
              <a:rPr lang="en-US" dirty="0">
                <a:cs typeface="Cambria"/>
              </a:rPr>
              <a:t>)</a:t>
            </a:r>
          </a:p>
          <a:p>
            <a:pPr marL="457200" indent="-457200">
              <a:buFont typeface="Wingdings" charset="0"/>
              <a:buAutoNum type="alphaLcParenR"/>
              <a:defRPr/>
            </a:pPr>
            <a:endParaRPr lang="en-US" dirty="0">
              <a:cs typeface="Cambria"/>
            </a:endParaRPr>
          </a:p>
          <a:p>
            <a:pPr marL="457200" indent="-457200">
              <a:buFont typeface="Wingdings" charset="0"/>
              <a:buAutoNum type="alphaLcParenR"/>
              <a:defRPr/>
            </a:pPr>
            <a:r>
              <a:rPr lang="en-US" dirty="0" err="1">
                <a:cs typeface="Cambria"/>
              </a:rPr>
              <a:t>Ve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smyslu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politickém</a:t>
            </a:r>
            <a:r>
              <a:rPr lang="en-US" dirty="0">
                <a:cs typeface="Cambria"/>
              </a:rPr>
              <a:t> (</a:t>
            </a:r>
            <a:r>
              <a:rPr lang="en-US" dirty="0" err="1">
                <a:cs typeface="Cambria"/>
              </a:rPr>
              <a:t>soubor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občanů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určitého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státu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tzn</a:t>
            </a:r>
            <a:r>
              <a:rPr lang="en-US" dirty="0">
                <a:cs typeface="Cambria"/>
              </a:rPr>
              <a:t>. </a:t>
            </a:r>
            <a:r>
              <a:rPr lang="en-US" dirty="0" err="1">
                <a:cs typeface="Cambria"/>
              </a:rPr>
              <a:t>soubor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osob</a:t>
            </a:r>
            <a:r>
              <a:rPr lang="en-US" dirty="0">
                <a:cs typeface="Cambria"/>
              </a:rPr>
              <a:t> se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státní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příslušností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tohoto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státu</a:t>
            </a:r>
            <a:r>
              <a:rPr lang="en-US" dirty="0">
                <a:latin typeface="Cambria"/>
                <a:cs typeface="Cambri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2413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+mn-lt"/>
                <a:cs typeface="Cambria"/>
              </a:rPr>
              <a:t>Občanství</a:t>
            </a:r>
            <a:endParaRPr lang="en-US" dirty="0">
              <a:latin typeface="+mn-lt"/>
              <a:cs typeface="Cambria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dirty="0">
                <a:cs typeface="Cambria" charset="0"/>
              </a:rPr>
              <a:t>= </a:t>
            </a:r>
            <a:r>
              <a:rPr lang="en-US" dirty="0" err="1">
                <a:cs typeface="Cambria" charset="0"/>
              </a:rPr>
              <a:t>příslušnost</a:t>
            </a:r>
            <a:r>
              <a:rPr lang="en-US" dirty="0">
                <a:cs typeface="Cambria" charset="0"/>
              </a:rPr>
              <a:t> k </a:t>
            </a:r>
            <a:r>
              <a:rPr lang="en-US" dirty="0" err="1">
                <a:cs typeface="Cambria" charset="0"/>
              </a:rPr>
              <a:t>politické</a:t>
            </a:r>
            <a:r>
              <a:rPr lang="en-US" dirty="0">
                <a:cs typeface="Cambria" charset="0"/>
              </a:rPr>
              <a:t> </a:t>
            </a:r>
            <a:r>
              <a:rPr lang="en-US" dirty="0" err="1">
                <a:cs typeface="Cambria" charset="0"/>
              </a:rPr>
              <a:t>skupině</a:t>
            </a:r>
            <a:r>
              <a:rPr lang="en-US" dirty="0">
                <a:cs typeface="Cambria" charset="0"/>
              </a:rPr>
              <a:t> (</a:t>
            </a:r>
            <a:r>
              <a:rPr lang="en-US" dirty="0" err="1">
                <a:cs typeface="Cambria" charset="0"/>
              </a:rPr>
              <a:t>ke</a:t>
            </a:r>
            <a:r>
              <a:rPr lang="en-US" dirty="0">
                <a:cs typeface="Cambria" charset="0"/>
              </a:rPr>
              <a:t> </a:t>
            </a:r>
            <a:r>
              <a:rPr lang="en-US" dirty="0" err="1">
                <a:cs typeface="Cambria" charset="0"/>
              </a:rPr>
              <a:t>státu</a:t>
            </a:r>
            <a:r>
              <a:rPr lang="en-US" dirty="0">
                <a:cs typeface="Cambria" charset="0"/>
              </a:rPr>
              <a:t>) </a:t>
            </a:r>
            <a:r>
              <a:rPr lang="en-US" dirty="0" err="1">
                <a:cs typeface="Cambria" charset="0"/>
              </a:rPr>
              <a:t>spjatá</a:t>
            </a:r>
            <a:r>
              <a:rPr lang="en-US" dirty="0">
                <a:cs typeface="Cambria" charset="0"/>
              </a:rPr>
              <a:t> s </a:t>
            </a:r>
            <a:r>
              <a:rPr lang="en-US" dirty="0" err="1">
                <a:cs typeface="Cambria" charset="0"/>
              </a:rPr>
              <a:t>určitými</a:t>
            </a:r>
            <a:r>
              <a:rPr lang="en-US" dirty="0">
                <a:cs typeface="Cambria" charset="0"/>
              </a:rPr>
              <a:t> </a:t>
            </a:r>
            <a:r>
              <a:rPr lang="en-US" dirty="0" err="1">
                <a:cs typeface="Cambria" charset="0"/>
              </a:rPr>
              <a:t>právy</a:t>
            </a:r>
            <a:r>
              <a:rPr lang="en-US" dirty="0">
                <a:cs typeface="Cambria" charset="0"/>
              </a:rPr>
              <a:t> a </a:t>
            </a:r>
            <a:r>
              <a:rPr lang="en-US" dirty="0" err="1">
                <a:cs typeface="Cambria" charset="0"/>
              </a:rPr>
              <a:t>povinnostmi</a:t>
            </a:r>
            <a:r>
              <a:rPr lang="en-US" dirty="0">
                <a:cs typeface="Cambria" charset="0"/>
              </a:rPr>
              <a:t>, </a:t>
            </a:r>
            <a:r>
              <a:rPr lang="en-US" dirty="0" err="1">
                <a:cs typeface="Cambria" charset="0"/>
              </a:rPr>
              <a:t>občan</a:t>
            </a:r>
            <a:r>
              <a:rPr lang="en-US" dirty="0">
                <a:cs typeface="Cambria" charset="0"/>
              </a:rPr>
              <a:t> </a:t>
            </a:r>
            <a:r>
              <a:rPr lang="en-US" dirty="0" err="1">
                <a:cs typeface="Cambria" charset="0"/>
              </a:rPr>
              <a:t>může</a:t>
            </a:r>
            <a:r>
              <a:rPr lang="en-US" dirty="0">
                <a:cs typeface="Cambria" charset="0"/>
              </a:rPr>
              <a:t> </a:t>
            </a:r>
            <a:r>
              <a:rPr lang="en-US" dirty="0" err="1">
                <a:cs typeface="Cambria" charset="0"/>
              </a:rPr>
              <a:t>mít</a:t>
            </a:r>
            <a:r>
              <a:rPr lang="en-US" dirty="0">
                <a:cs typeface="Cambria" charset="0"/>
              </a:rPr>
              <a:t> </a:t>
            </a:r>
            <a:r>
              <a:rPr lang="en-US" dirty="0" err="1">
                <a:cs typeface="Cambria" charset="0"/>
              </a:rPr>
              <a:t>více</a:t>
            </a:r>
            <a:r>
              <a:rPr lang="en-US" dirty="0">
                <a:cs typeface="Cambria" charset="0"/>
              </a:rPr>
              <a:t> </a:t>
            </a:r>
            <a:r>
              <a:rPr lang="en-US" dirty="0" err="1">
                <a:cs typeface="Cambria" charset="0"/>
              </a:rPr>
              <a:t>občanství</a:t>
            </a:r>
            <a:endParaRPr lang="en-US" dirty="0">
              <a:cs typeface="Cambria" charset="0"/>
            </a:endParaRPr>
          </a:p>
          <a:p>
            <a:pPr marL="0" indent="0">
              <a:buFont typeface="Wingdings" charset="0"/>
              <a:buNone/>
            </a:pPr>
            <a:endParaRPr lang="en-US" dirty="0">
              <a:cs typeface="Cambria" charset="0"/>
            </a:endParaRPr>
          </a:p>
          <a:p>
            <a:pPr marL="0" indent="0">
              <a:buFont typeface="Wingdings" charset="0"/>
              <a:buNone/>
            </a:pPr>
            <a:r>
              <a:rPr lang="en-US" dirty="0">
                <a:cs typeface="Cambria" charset="0"/>
              </a:rPr>
              <a:t>X </a:t>
            </a:r>
            <a:r>
              <a:rPr lang="en-US" dirty="0" err="1">
                <a:cs typeface="Cambria" charset="0"/>
              </a:rPr>
              <a:t>národnost</a:t>
            </a:r>
            <a:r>
              <a:rPr lang="en-US" dirty="0">
                <a:cs typeface="Cambria" charset="0"/>
              </a:rPr>
              <a:t> (= </a:t>
            </a:r>
            <a:r>
              <a:rPr lang="en-US" dirty="0" err="1">
                <a:cs typeface="Cambria" charset="0"/>
              </a:rPr>
              <a:t>příslušnost</a:t>
            </a:r>
            <a:r>
              <a:rPr lang="en-US" dirty="0">
                <a:cs typeface="Cambria" charset="0"/>
              </a:rPr>
              <a:t> k </a:t>
            </a:r>
            <a:r>
              <a:rPr lang="en-US" dirty="0" err="1">
                <a:cs typeface="Cambria" charset="0"/>
              </a:rPr>
              <a:t>určitému</a:t>
            </a:r>
            <a:r>
              <a:rPr lang="en-US" dirty="0">
                <a:cs typeface="Cambria" charset="0"/>
              </a:rPr>
              <a:t> </a:t>
            </a:r>
            <a:r>
              <a:rPr lang="en-US" dirty="0" err="1">
                <a:cs typeface="Cambria" charset="0"/>
              </a:rPr>
              <a:t>národu</a:t>
            </a:r>
            <a:r>
              <a:rPr lang="en-US" dirty="0">
                <a:cs typeface="Cambria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902925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+mn-lt"/>
                <a:cs typeface="Cambria"/>
              </a:rPr>
              <a:t>2 </a:t>
            </a:r>
            <a:r>
              <a:rPr lang="en-US" dirty="0" err="1">
                <a:latin typeface="+mn-lt"/>
                <a:cs typeface="Cambria"/>
              </a:rPr>
              <a:t>typy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menšinových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skupin</a:t>
            </a:r>
            <a:r>
              <a:rPr lang="en-US" dirty="0">
                <a:latin typeface="+mn-lt"/>
                <a:cs typeface="Cambria"/>
              </a:rPr>
              <a:t> (</a:t>
            </a:r>
            <a:r>
              <a:rPr lang="en-US" dirty="0" err="1">
                <a:latin typeface="+mn-lt"/>
                <a:cs typeface="Cambria"/>
              </a:rPr>
              <a:t>Blažejovská</a:t>
            </a:r>
            <a:r>
              <a:rPr lang="en-US" dirty="0">
                <a:latin typeface="+mn-lt"/>
                <a:cs typeface="Cambria"/>
              </a:rPr>
              <a:t>, 2012)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cs typeface="Cambria"/>
              </a:rPr>
              <a:t>Národnostní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menšiny</a:t>
            </a:r>
            <a:endParaRPr lang="en-US" dirty="0">
              <a:cs typeface="Cambria"/>
            </a:endParaRPr>
          </a:p>
          <a:p>
            <a:pPr>
              <a:defRPr/>
            </a:pPr>
            <a:r>
              <a:rPr lang="en-US" dirty="0" err="1">
                <a:cs typeface="Cambria"/>
              </a:rPr>
              <a:t>Cizinci</a:t>
            </a:r>
            <a:endParaRPr lang="en-US" dirty="0">
              <a:cs typeface="Cambria"/>
            </a:endParaRPr>
          </a:p>
          <a:p>
            <a:pPr>
              <a:defRPr/>
            </a:pPr>
            <a:endParaRPr lang="en-US" dirty="0">
              <a:cs typeface="Cambria"/>
            </a:endParaRPr>
          </a:p>
          <a:p>
            <a:pPr>
              <a:defRPr/>
            </a:pPr>
            <a:r>
              <a:rPr lang="en-US" dirty="0">
                <a:cs typeface="Cambria"/>
              </a:rPr>
              <a:t>14 (</a:t>
            </a:r>
            <a:r>
              <a:rPr lang="en-US" dirty="0" err="1">
                <a:cs typeface="Cambria"/>
              </a:rPr>
              <a:t>Bulhaři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Chorvaté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Maďaři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Němci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Poláci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Romové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Rusíni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Rusové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Řekové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Slováci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Srbové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Ukrajinci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Bělorusové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Vietnamci</a:t>
            </a:r>
            <a:r>
              <a:rPr lang="en-US" dirty="0">
                <a:cs typeface="Cambri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2020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en-US">
              <a:latin typeface="Century Schoolbook" charset="0"/>
            </a:endParaRPr>
          </a:p>
        </p:txBody>
      </p:sp>
      <p:pic>
        <p:nvPicPr>
          <p:cNvPr id="20483" name="Content Placeholder 2" descr="tabulka skupiny.pn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09" b="6609"/>
          <a:stretch>
            <a:fillRect/>
          </a:stretch>
        </p:blipFill>
        <p:spPr bwMode="auto">
          <a:xfrm>
            <a:off x="457200" y="6985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</p:spTree>
    <p:extLst>
      <p:ext uri="{BB962C8B-B14F-4D97-AF65-F5344CB8AC3E}">
        <p14:creationId xmlns:p14="http://schemas.microsoft.com/office/powerpoint/2010/main" val="2363762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1506" name="Content Placeholder 3" descr="Snímek obrazovky 2016-09-29 v 12.15.58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3049" b="-153049"/>
          <a:stretch>
            <a:fillRect/>
          </a:stretch>
        </p:blipFill>
        <p:spPr>
          <a:xfrm>
            <a:off x="390359" y="-630182"/>
            <a:ext cx="7467600" cy="4873625"/>
          </a:xfrm>
        </p:spPr>
      </p:pic>
    </p:spTree>
    <p:extLst>
      <p:ext uri="{BB962C8B-B14F-4D97-AF65-F5344CB8AC3E}">
        <p14:creationId xmlns:p14="http://schemas.microsoft.com/office/powerpoint/2010/main" val="784051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ppt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Soňa</a:t>
            </a:r>
            <a:r>
              <a:rPr lang="en-US" dirty="0"/>
              <a:t> </a:t>
            </a:r>
            <a:r>
              <a:rPr lang="en-US" dirty="0" err="1"/>
              <a:t>Rysová</a:t>
            </a:r>
            <a:r>
              <a:rPr lang="en-US" dirty="0"/>
              <a:t> – UNHCR </a:t>
            </a:r>
            <a:r>
              <a:rPr lang="en-US" dirty="0" err="1"/>
              <a:t>Praha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Linda </a:t>
            </a:r>
            <a:r>
              <a:rPr lang="en-US" dirty="0" err="1"/>
              <a:t>Doleží</a:t>
            </a:r>
            <a:r>
              <a:rPr lang="en-US" dirty="0"/>
              <a:t> – </a:t>
            </a:r>
            <a:r>
              <a:rPr lang="en-US" dirty="0" err="1"/>
              <a:t>Dobrovolnická</a:t>
            </a:r>
            <a:r>
              <a:rPr lang="en-US" dirty="0"/>
              <a:t> </a:t>
            </a:r>
            <a:r>
              <a:rPr lang="en-US" dirty="0" err="1"/>
              <a:t>aktivita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7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+mn-lt"/>
                <a:cs typeface="Cambria"/>
              </a:rPr>
              <a:t>Cizinci</a:t>
            </a:r>
            <a:r>
              <a:rPr lang="en-US" dirty="0">
                <a:latin typeface="+mn-lt"/>
                <a:cs typeface="Cambria"/>
              </a:rPr>
              <a:t> v ČR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dirty="0" err="1">
                <a:cs typeface="Cambria"/>
              </a:rPr>
              <a:t>Občané</a:t>
            </a:r>
            <a:r>
              <a:rPr lang="en-US" dirty="0">
                <a:cs typeface="Cambria"/>
              </a:rPr>
              <a:t> EU</a:t>
            </a:r>
          </a:p>
          <a:p>
            <a:pPr eaLnBrk="1" hangingPunct="1">
              <a:defRPr/>
            </a:pPr>
            <a:r>
              <a:rPr lang="en-US" dirty="0" err="1">
                <a:cs typeface="Cambria"/>
              </a:rPr>
              <a:t>Uprchlíci</a:t>
            </a:r>
            <a:r>
              <a:rPr lang="en-US" dirty="0">
                <a:cs typeface="Cambria"/>
              </a:rPr>
              <a:t> a </a:t>
            </a:r>
            <a:r>
              <a:rPr lang="en-US" dirty="0" err="1">
                <a:cs typeface="Cambria"/>
              </a:rPr>
              <a:t>žadatelé</a:t>
            </a:r>
            <a:r>
              <a:rPr lang="en-US" dirty="0">
                <a:cs typeface="Cambria"/>
              </a:rPr>
              <a:t> o </a:t>
            </a:r>
            <a:r>
              <a:rPr lang="en-US" dirty="0" err="1">
                <a:cs typeface="Cambria"/>
              </a:rPr>
              <a:t>azyl</a:t>
            </a:r>
            <a:r>
              <a:rPr lang="en-US" dirty="0">
                <a:cs typeface="Cambria"/>
              </a:rPr>
              <a:t> a </a:t>
            </a:r>
            <a:r>
              <a:rPr lang="en-US" dirty="0" err="1">
                <a:cs typeface="Cambria"/>
              </a:rPr>
              <a:t>doplňkovou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ochranu</a:t>
            </a:r>
            <a:r>
              <a:rPr lang="en-US" dirty="0">
                <a:cs typeface="Cambria"/>
              </a:rPr>
              <a:t>, </a:t>
            </a:r>
            <a:r>
              <a:rPr lang="en-US" dirty="0" err="1">
                <a:cs typeface="Cambria"/>
              </a:rPr>
              <a:t>azylanti</a:t>
            </a:r>
            <a:r>
              <a:rPr lang="en-US" dirty="0">
                <a:cs typeface="Cambria"/>
              </a:rPr>
              <a:t> a </a:t>
            </a:r>
            <a:r>
              <a:rPr lang="en-US" dirty="0" err="1">
                <a:cs typeface="Cambria"/>
              </a:rPr>
              <a:t>držitelé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mezinárodní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ochrany</a:t>
            </a:r>
            <a:endParaRPr lang="en-US" dirty="0">
              <a:cs typeface="Cambria"/>
            </a:endParaRPr>
          </a:p>
          <a:p>
            <a:pPr eaLnBrk="1" hangingPunct="1">
              <a:defRPr/>
            </a:pPr>
            <a:r>
              <a:rPr lang="en-US" dirty="0" err="1">
                <a:cs typeface="Cambria"/>
              </a:rPr>
              <a:t>Občané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třetích</a:t>
            </a:r>
            <a:r>
              <a:rPr lang="en-US" dirty="0">
                <a:cs typeface="Cambria"/>
              </a:rPr>
              <a:t> </a:t>
            </a:r>
            <a:r>
              <a:rPr lang="en-US" dirty="0" err="1">
                <a:cs typeface="Cambria"/>
              </a:rPr>
              <a:t>zemí</a:t>
            </a:r>
            <a:endParaRPr lang="en-US" dirty="0">
              <a:cs typeface="Cambria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>
              <a:cs typeface="Cambria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>
              <a:cs typeface="Cambria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>
              <a:cs typeface="Cambria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Cambria"/>
                <a:hlinkClick r:id="rId2"/>
              </a:rPr>
              <a:t>http://cizinci.cz/cs/2017-cizinci-v-cr</a:t>
            </a:r>
            <a:endParaRPr lang="en-US" dirty="0">
              <a:cs typeface="Cambria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cs-CZ" dirty="0">
                <a:cs typeface="Cambria"/>
                <a:hlinkClick r:id="rId3"/>
              </a:rPr>
              <a:t>https://www.czso.cz/csu/cizinci/cizinci-pocet-cizincu</a:t>
            </a:r>
            <a:endParaRPr lang="cs-CZ" dirty="0">
              <a:cs typeface="Cambria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cs-CZ" dirty="0">
                <a:cs typeface="Cambria"/>
              </a:rPr>
              <a:t>http://www.asimos.cz/Zivotni-situace/Azyl/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cs-CZ" dirty="0">
              <a:latin typeface="Cambria"/>
              <a:cs typeface="Cambria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7268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EU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7859651" cy="4873625"/>
          </a:xfrm>
        </p:spPr>
        <p:txBody>
          <a:bodyPr/>
          <a:lstStyle/>
          <a:p>
            <a:pPr algn="just" eaLnBrk="1" hangingPunct="1"/>
            <a:r>
              <a:rPr lang="cs-CZ" sz="2000" dirty="0">
                <a:cs typeface="Cambria" charset="0"/>
              </a:rPr>
              <a:t>Občané EU, Islandu, Lichtenštejnska, Norska a Švýcarska </a:t>
            </a:r>
            <a:r>
              <a:rPr lang="cs-CZ" sz="2000" b="1" dirty="0">
                <a:cs typeface="Cambria" charset="0"/>
              </a:rPr>
              <a:t>mohou pobývat </a:t>
            </a:r>
            <a:r>
              <a:rPr lang="cs-CZ" sz="2000" dirty="0">
                <a:cs typeface="Cambria" charset="0"/>
              </a:rPr>
              <a:t>na území ČR na základě cestovního dokladu nebo průkazu totožnosti </a:t>
            </a:r>
            <a:r>
              <a:rPr lang="cs-CZ" sz="2000" b="1" dirty="0">
                <a:cs typeface="Cambria" charset="0"/>
              </a:rPr>
              <a:t>bez povolení</a:t>
            </a:r>
            <a:r>
              <a:rPr lang="cs-CZ" sz="2000" dirty="0">
                <a:cs typeface="Cambria" charset="0"/>
              </a:rPr>
              <a:t>.</a:t>
            </a:r>
          </a:p>
          <a:p>
            <a:pPr algn="just" eaLnBrk="1" hangingPunct="1"/>
            <a:endParaRPr lang="cs-CZ" sz="2000" dirty="0">
              <a:cs typeface="Cambria" charset="0"/>
            </a:endParaRPr>
          </a:p>
          <a:p>
            <a:pPr algn="just" eaLnBrk="1" hangingPunct="1"/>
            <a:r>
              <a:rPr lang="cs-CZ" sz="2000" dirty="0">
                <a:cs typeface="Cambria" charset="0"/>
              </a:rPr>
              <a:t>Tyto osoby pouze splní ohlašovací povinnost na </a:t>
            </a:r>
            <a:r>
              <a:rPr lang="cs-CZ" sz="2000" u="sng" dirty="0">
                <a:cs typeface="Cambria" charset="0"/>
              </a:rPr>
              <a:t>místně příslušné pobočce Služby cizinecké policie podle místa pobytu v případě, že jejich pobyt na území ČR přesáhne 30 dnů.</a:t>
            </a:r>
          </a:p>
          <a:p>
            <a:pPr algn="just" eaLnBrk="1" hangingPunct="1"/>
            <a:endParaRPr lang="cs-CZ" sz="2000" u="sng" dirty="0">
              <a:cs typeface="Cambria" charset="0"/>
            </a:endParaRPr>
          </a:p>
          <a:p>
            <a:pPr algn="just" eaLnBrk="1" hangingPunct="1"/>
            <a:r>
              <a:rPr lang="cs-CZ" sz="2000" dirty="0">
                <a:cs typeface="Cambria" charset="0"/>
              </a:rPr>
              <a:t>Při pobytu na území ČR delším než 3 měsíce lze požádat o vydání potvrzení o přechodném pobytu nebo o povolení k trvalému pobytu – více informací poskytne </a:t>
            </a:r>
            <a:r>
              <a:rPr lang="cs-CZ" sz="2000" u="sng" dirty="0">
                <a:cs typeface="Cambria" charset="0"/>
              </a:rPr>
              <a:t>Ministerstvo vnitra, do jehož působnosti pobytová agenda spadá.</a:t>
            </a:r>
            <a:endParaRPr lang="en-US" sz="2000" dirty="0"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56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+mn-lt"/>
                <a:cs typeface="Cambria"/>
              </a:rPr>
              <a:t>EU x </a:t>
            </a:r>
            <a:r>
              <a:rPr lang="en-US" dirty="0" err="1">
                <a:latin typeface="+mn-lt"/>
                <a:cs typeface="Cambria"/>
              </a:rPr>
              <a:t>Třetí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země</a:t>
            </a:r>
            <a:endParaRPr lang="en-US" dirty="0">
              <a:latin typeface="+mn-lt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defRPr/>
            </a:pPr>
            <a:r>
              <a:rPr lang="cs-CZ" dirty="0">
                <a:cs typeface="Cambria"/>
              </a:rPr>
              <a:t>Občanem třetí země je občan státu, který </a:t>
            </a:r>
            <a:r>
              <a:rPr lang="cs-CZ" b="1" dirty="0">
                <a:cs typeface="Cambria"/>
              </a:rPr>
              <a:t>není</a:t>
            </a:r>
            <a:r>
              <a:rPr lang="cs-CZ" dirty="0">
                <a:cs typeface="Cambria"/>
              </a:rPr>
              <a:t> členem EU a </a:t>
            </a:r>
            <a:r>
              <a:rPr lang="cs-CZ" b="1" dirty="0">
                <a:cs typeface="Cambria"/>
              </a:rPr>
              <a:t>není</a:t>
            </a:r>
            <a:r>
              <a:rPr lang="cs-CZ" dirty="0">
                <a:cs typeface="Cambria"/>
              </a:rPr>
              <a:t> zároveň občanem Islandu, Lichtenštejnska, Norska a Švýcarska.</a:t>
            </a:r>
          </a:p>
          <a:p>
            <a:pPr marL="0" indent="0" algn="just" eaLnBrk="1" hangingPunct="1">
              <a:buFont typeface="Wingdings" charset="0"/>
              <a:buNone/>
              <a:defRPr/>
            </a:pPr>
            <a:r>
              <a:rPr lang="sk-SK" dirty="0">
                <a:cs typeface="Cambria"/>
              </a:rPr>
              <a:t> </a:t>
            </a:r>
          </a:p>
          <a:p>
            <a:pPr algn="just" eaLnBrk="1" hangingPunct="1">
              <a:defRPr/>
            </a:pPr>
            <a:r>
              <a:rPr lang="cs-CZ" b="1" dirty="0">
                <a:cs typeface="Cambria"/>
              </a:rPr>
              <a:t>Členské státy EU</a:t>
            </a:r>
            <a:r>
              <a:rPr lang="cs-CZ" dirty="0">
                <a:cs typeface="Cambria"/>
              </a:rPr>
              <a:t> jsou Belgie, Bulharsko, Česká republika, Dánsko, Estonsko, Finsko, Francie, Chorvatsko, Irsko, Itálie, Lucembursko, Kypr, Litva, Lotyšsko, Maďarsko, Malta, Německo, Nizozemsko, Portugalsko, Polsko, Rakousko, Rumunsko, Řecko, Spojené království Velké Británie a Severního Irska, Slovensko, Slovinsko, Španělsko a Švédsko (28).</a:t>
            </a:r>
          </a:p>
          <a:p>
            <a:pPr marL="0" indent="0" algn="just" eaLnBrk="1" hangingPunct="1">
              <a:buFont typeface="Wingdings" charset="0"/>
              <a:buNone/>
              <a:defRPr/>
            </a:pPr>
            <a:r>
              <a:rPr lang="cs-CZ" sz="1600" dirty="0">
                <a:latin typeface="Cambria"/>
                <a:cs typeface="Cambria"/>
              </a:rPr>
              <a:t>www.mvcr.cz</a:t>
            </a:r>
            <a:endParaRPr lang="en-US" sz="1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97596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+mn-lt"/>
                <a:cs typeface="Cambria"/>
              </a:rPr>
              <a:t>Třetí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země</a:t>
            </a:r>
            <a:r>
              <a:rPr lang="en-US" dirty="0">
                <a:latin typeface="+mn-lt"/>
                <a:cs typeface="Cambria"/>
              </a:rPr>
              <a:t> (</a:t>
            </a:r>
            <a:r>
              <a:rPr lang="en-US" dirty="0" err="1">
                <a:latin typeface="+mn-lt"/>
                <a:cs typeface="Cambria"/>
              </a:rPr>
              <a:t>www.mvcr.cz</a:t>
            </a:r>
            <a:r>
              <a:rPr lang="en-US" dirty="0">
                <a:latin typeface="+mn-lt"/>
                <a:cs typeface="Cambria"/>
              </a:rPr>
              <a:t>)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/>
            <a:r>
              <a:rPr lang="en-US" sz="1400" dirty="0">
                <a:cs typeface="Cambria" charset="0"/>
              </a:rPr>
              <a:t>S </a:t>
            </a:r>
            <a:r>
              <a:rPr lang="en-US" sz="1400" dirty="0" err="1">
                <a:cs typeface="Cambria" charset="0"/>
              </a:rPr>
              <a:t>vízovou</a:t>
            </a:r>
            <a:r>
              <a:rPr lang="en-US" sz="1400" dirty="0">
                <a:cs typeface="Cambria" charset="0"/>
              </a:rPr>
              <a:t> </a:t>
            </a:r>
            <a:r>
              <a:rPr lang="en-US" sz="1400" dirty="0" err="1">
                <a:cs typeface="Cambria" charset="0"/>
              </a:rPr>
              <a:t>povinností</a:t>
            </a:r>
            <a:endParaRPr lang="en-US" sz="1400" dirty="0">
              <a:cs typeface="Cambria" charset="0"/>
            </a:endParaRPr>
          </a:p>
          <a:p>
            <a:pPr algn="just" eaLnBrk="1" hangingPunct="1"/>
            <a:r>
              <a:rPr lang="en-US" sz="1400" dirty="0" err="1">
                <a:cs typeface="Cambria" charset="0"/>
              </a:rPr>
              <a:t>Bez</a:t>
            </a:r>
            <a:r>
              <a:rPr lang="en-US" sz="1400" dirty="0">
                <a:cs typeface="Cambria" charset="0"/>
              </a:rPr>
              <a:t> </a:t>
            </a:r>
            <a:r>
              <a:rPr lang="en-US" sz="1400" dirty="0" err="1">
                <a:cs typeface="Cambria" charset="0"/>
              </a:rPr>
              <a:t>vízové</a:t>
            </a:r>
            <a:r>
              <a:rPr lang="en-US" sz="1400" dirty="0">
                <a:cs typeface="Cambria" charset="0"/>
              </a:rPr>
              <a:t> </a:t>
            </a:r>
            <a:r>
              <a:rPr lang="en-US" sz="1400" dirty="0" err="1">
                <a:cs typeface="Cambria" charset="0"/>
              </a:rPr>
              <a:t>povinnosti</a:t>
            </a:r>
            <a:endParaRPr lang="en-US" sz="1400" dirty="0">
              <a:cs typeface="Cambria" charset="0"/>
            </a:endParaRPr>
          </a:p>
          <a:p>
            <a:pPr algn="just" eaLnBrk="1" hangingPunct="1"/>
            <a:endParaRPr lang="en-US" sz="1400" dirty="0">
              <a:cs typeface="Cambria" charset="0"/>
            </a:endParaRPr>
          </a:p>
          <a:p>
            <a:pPr algn="just" eaLnBrk="1" hangingPunct="1"/>
            <a:r>
              <a:rPr lang="cs-CZ" sz="1400" dirty="0">
                <a:cs typeface="Cambria" charset="0"/>
              </a:rPr>
              <a:t>Občané třetích zemí jsou povinni ohlásit svoji přítomnost na území ČR příslušnému </a:t>
            </a:r>
            <a:r>
              <a:rPr lang="cs-CZ" sz="1400" b="1" u="sng" dirty="0">
                <a:cs typeface="Cambria" charset="0"/>
              </a:rPr>
              <a:t>odboru cizinecké policie dle místa pobytu v ČR, a to ve lhůtě do 3 pracovních dnů ode dne vstupu na území ČR. V případě, že přijíždíte do ČR k vyzvednutí povolení k dlouhodobému nebo trvalému pobytu, můžete ohlašovací povinnost splnit ve stejné lhůtě též na pracovišti MV ČR, kde zároveň splníte své povinnosti týkající se pořízení biometrických údajů.</a:t>
            </a:r>
          </a:p>
          <a:p>
            <a:pPr algn="just" eaLnBrk="1" hangingPunct="1"/>
            <a:r>
              <a:rPr lang="cs-CZ" sz="1400" dirty="0">
                <a:cs typeface="Cambria" charset="0"/>
              </a:rPr>
              <a:t>V případě plnění ohlašovací povinnosti předkládá cizinec platný cestovní doklad a vyplněný přihlašovací lístek (k dispozici na pracovišti). Policie je oprávněna při plnění ohlašovací povinnosti dále požádat  o předložení  dokladu o cestovním zdravotním </a:t>
            </a:r>
            <a:r>
              <a:rPr lang="cs-CZ" sz="1400" dirty="0" err="1">
                <a:cs typeface="Cambria" charset="0"/>
              </a:rPr>
              <a:t>pojištěníPovinnost</a:t>
            </a:r>
            <a:r>
              <a:rPr lang="cs-CZ" sz="1400" dirty="0">
                <a:cs typeface="Cambria" charset="0"/>
              </a:rPr>
              <a:t> ohlásit místo pobytu na policii se nevztahuje na cizince, který tuto povinnost splnil u ubytovatele. Ohlašovací povinnost se rovněž nevztahuje na osoby mladší 15 let, člena personálu zastupitelského úřadu cizího státu nebo mezinárodní vládní organizace akreditované v ČR, jeho rodinného příslušníka registrovaného Ministerstvem zahraničních věcí nebo cizince, kterému Ministerstvo vnitra zajišťuje ubytování. V případě příjezdu k vyzvednutí povolení k dlouhodobému nebo trvalému pobytu však i v těchto případech platí povinnost  se do 3 pracovních dnů  dostavit na </a:t>
            </a:r>
            <a:r>
              <a:rPr lang="cs-CZ" sz="1400" b="1" u="sng" dirty="0">
                <a:cs typeface="Cambria" charset="0"/>
              </a:rPr>
              <a:t>pracoviště MV ČR k pořízení  biometrických údajů.</a:t>
            </a:r>
            <a:endParaRPr lang="en-US" sz="1400" dirty="0"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6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ochrana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10000"/>
          </a:bodyPr>
          <a:lstStyle/>
          <a:p>
            <a:pPr algn="just" eaLnBrk="1" hangingPunct="1"/>
            <a:r>
              <a:rPr lang="cs-CZ" dirty="0">
                <a:cs typeface="Cambria" charset="0"/>
              </a:rPr>
              <a:t>Mezinárodní ochrana je pojem, který český zákon o azylu používá ke společnému označení azylu a doplňkové ochrany. </a:t>
            </a:r>
          </a:p>
          <a:p>
            <a:pPr algn="just" eaLnBrk="1" hangingPunct="1"/>
            <a:endParaRPr lang="cs-CZ" dirty="0">
              <a:cs typeface="Cambria" charset="0"/>
            </a:endParaRPr>
          </a:p>
          <a:p>
            <a:pPr algn="just" eaLnBrk="1" hangingPunct="1"/>
            <a:r>
              <a:rPr lang="cs-CZ" dirty="0">
                <a:cs typeface="Cambria" charset="0"/>
              </a:rPr>
              <a:t>Mezinárodní ochrana se uděluje cizincům, kteří se nacházejí v České republice a kteří se z určitých důvodů nemohou vrátit zpět do své země.</a:t>
            </a:r>
          </a:p>
          <a:p>
            <a:pPr algn="just" eaLnBrk="1" hangingPunct="1"/>
            <a:endParaRPr lang="cs-CZ" dirty="0">
              <a:cs typeface="Cambria" charset="0"/>
            </a:endParaRPr>
          </a:p>
          <a:p>
            <a:pPr algn="just" eaLnBrk="1" hangingPunct="1"/>
            <a:r>
              <a:rPr lang="cs-CZ" dirty="0">
                <a:cs typeface="Cambria" charset="0"/>
              </a:rPr>
              <a:t>V případě získání mezinárodní ochrany vám tedy bude především umožněno legálně pobývat na území České republiky.  </a:t>
            </a:r>
            <a:endParaRPr lang="en-US" dirty="0"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26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+mn-lt"/>
                <a:cs typeface="Cambria"/>
              </a:rPr>
              <a:t>Důvody</a:t>
            </a:r>
            <a:endParaRPr lang="en-US" dirty="0">
              <a:latin typeface="+mn-lt"/>
              <a:cs typeface="Cambria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/>
            <a:r>
              <a:rPr lang="cs-CZ" sz="1800" dirty="0">
                <a:cs typeface="Cambria" charset="0"/>
              </a:rPr>
              <a:t>1. Azyl z důvodu pronásledování – bude vám udělen v případě, že vám v zemi původu hrozí natolik vážné nebezpečí, že vrátit se zpět by pro vás znamenalo ohrožení života nebo porušení vašich základních práv (např. pokud by vám v zemi hrozilo mučení, fyzické nebo psychické násilí, sexuálnímu násilí, trest smrti či nespravedlivé odsouzení k nepřiměřenému trestu atd.)</a:t>
            </a:r>
          </a:p>
          <a:p>
            <a:pPr algn="just" eaLnBrk="1" hangingPunct="1"/>
            <a:endParaRPr lang="cs-CZ" sz="1800" dirty="0">
              <a:cs typeface="Cambria" charset="0"/>
            </a:endParaRPr>
          </a:p>
          <a:p>
            <a:pPr algn="just" eaLnBrk="1" hangingPunct="1"/>
            <a:r>
              <a:rPr lang="cs-CZ" sz="1800" dirty="0">
                <a:cs typeface="Cambria" charset="0"/>
              </a:rPr>
              <a:t>   2. Azyl za účelem sloučení rodiny – může vám být udělen v případě, že někdo z blízkých členů vaší rodiny (otec, matka, manžel, manželka atd.) získal v České republice azyl z důvodu pronásledování nebo humanitární azyl.</a:t>
            </a:r>
          </a:p>
          <a:p>
            <a:pPr algn="just" eaLnBrk="1" hangingPunct="1"/>
            <a:endParaRPr lang="cs-CZ" sz="1800" dirty="0">
              <a:cs typeface="Cambria" charset="0"/>
            </a:endParaRPr>
          </a:p>
          <a:p>
            <a:pPr algn="just" eaLnBrk="1" hangingPunct="1"/>
            <a:r>
              <a:rPr lang="cs-CZ" sz="1800" dirty="0">
                <a:cs typeface="Cambria" charset="0"/>
              </a:rPr>
              <a:t>   3. Humanitární azyl – může vám být udělen v případě, že nesplňujete důvody pro udělení azylu z důvodu pronásledování ani azylu za účelem sloučení rodiny, přesto však existují velmi závažné důvody, pro které se do své země vrátit nemůžete.</a:t>
            </a:r>
            <a:endParaRPr lang="en-US" sz="1800" dirty="0"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2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Nelegalni_migrace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97" r="-71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8552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op_10_Zadatelu (kopie)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172" b="-2317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16344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Předvádění na obrazovce (4:3)</PresentationFormat>
  <Paragraphs>66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</vt:lpstr>
      <vt:lpstr>Century Schoolbook</vt:lpstr>
      <vt:lpstr>Wingdings</vt:lpstr>
      <vt:lpstr>Office Theme</vt:lpstr>
      <vt:lpstr>Úvod do výuky češtiny jako druhého/cizího jazyka</vt:lpstr>
      <vt:lpstr>Cizinci v ČR</vt:lpstr>
      <vt:lpstr>EU</vt:lpstr>
      <vt:lpstr>EU x Třetí země</vt:lpstr>
      <vt:lpstr>Třetí země (www.mvcr.cz)</vt:lpstr>
      <vt:lpstr>Mezinárodní ochrana</vt:lpstr>
      <vt:lpstr>Důvody</vt:lpstr>
      <vt:lpstr>Prezentace aplikace PowerPoint</vt:lpstr>
      <vt:lpstr>Prezentace aplikace PowerPoint</vt:lpstr>
      <vt:lpstr>Schválené žádosti</vt:lpstr>
      <vt:lpstr>Průcha (2001)</vt:lpstr>
      <vt:lpstr>Národ</vt:lpstr>
      <vt:lpstr>Národnost</vt:lpstr>
      <vt:lpstr>Občanství</vt:lpstr>
      <vt:lpstr>2 typy menšinových skupin (Blažejovská, 2012)</vt:lpstr>
      <vt:lpstr>Prezentace aplikace PowerPoint</vt:lpstr>
      <vt:lpstr>Prezentace aplikace PowerPoint</vt:lpstr>
      <vt:lpstr>Další ppt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výuky češtiny jako druhého/cizího jazyka</dc:title>
  <dc:creator>Li</dc:creator>
  <cp:lastModifiedBy>Linda Doleží</cp:lastModifiedBy>
  <cp:revision>7</cp:revision>
  <dcterms:created xsi:type="dcterms:W3CDTF">2018-09-25T09:42:44Z</dcterms:created>
  <dcterms:modified xsi:type="dcterms:W3CDTF">2019-11-25T13:07:22Z</dcterms:modified>
</cp:coreProperties>
</file>