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85" r:id="rId3"/>
    <p:sldId id="295" r:id="rId4"/>
    <p:sldId id="297" r:id="rId5"/>
    <p:sldId id="298" r:id="rId6"/>
    <p:sldId id="262" r:id="rId7"/>
    <p:sldId id="263" r:id="rId8"/>
    <p:sldId id="279" r:id="rId9"/>
    <p:sldId id="264" r:id="rId10"/>
    <p:sldId id="265" r:id="rId11"/>
    <p:sldId id="266" r:id="rId12"/>
    <p:sldId id="267" r:id="rId13"/>
    <p:sldId id="268" r:id="rId14"/>
    <p:sldId id="269" r:id="rId15"/>
    <p:sldId id="270" r:id="rId16"/>
    <p:sldId id="271" r:id="rId17"/>
    <p:sldId id="272" r:id="rId18"/>
    <p:sldId id="273" r:id="rId19"/>
    <p:sldId id="286" r:id="rId20"/>
    <p:sldId id="258" r:id="rId21"/>
    <p:sldId id="259" r:id="rId22"/>
    <p:sldId id="260" r:id="rId23"/>
    <p:sldId id="261" r:id="rId24"/>
    <p:sldId id="274" r:id="rId25"/>
    <p:sldId id="275" r:id="rId26"/>
    <p:sldId id="276" r:id="rId27"/>
    <p:sldId id="282" r:id="rId28"/>
    <p:sldId id="283" r:id="rId29"/>
    <p:sldId id="288" r:id="rId30"/>
    <p:sldId id="289" r:id="rId31"/>
    <p:sldId id="290" r:id="rId32"/>
    <p:sldId id="291" r:id="rId3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snapToObjects="1">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2D304-C2E8-1B47-AD37-AB63E4424669}" type="datetimeFigureOut">
              <a:rPr lang="cs-CZ" smtClean="0"/>
              <a:t>03.12.2019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5F5A1-6EBA-744E-A643-7CE0704501A8}" type="slidenum">
              <a:rPr lang="cs-CZ" smtClean="0"/>
              <a:t>‹#›</a:t>
            </a:fld>
            <a:endParaRPr lang="cs-CZ"/>
          </a:p>
        </p:txBody>
      </p:sp>
    </p:spTree>
    <p:extLst>
      <p:ext uri="{BB962C8B-B14F-4D97-AF65-F5344CB8AC3E}">
        <p14:creationId xmlns:p14="http://schemas.microsoft.com/office/powerpoint/2010/main" val="41894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BCA1FF41-7795-6545-B278-3A4E68E4209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A78B2EC-B6AA-1640-A55C-B563D62606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C9F05BBB-3B79-AB41-AF7C-B15F07613B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17BAE65-194E-2F44-917D-9CAB48AAB3A4}" type="slidenum">
              <a:rPr lang="en-US" altLang="cs-CZ" sz="1200"/>
              <a:pPr eaLnBrk="1" hangingPunct="1"/>
              <a:t>8</a:t>
            </a:fld>
            <a:endParaRPr lang="en-US" altLang="cs-CZ" sz="1200"/>
          </a:p>
        </p:txBody>
      </p:sp>
    </p:spTree>
    <p:extLst>
      <p:ext uri="{BB962C8B-B14F-4D97-AF65-F5344CB8AC3E}">
        <p14:creationId xmlns:p14="http://schemas.microsoft.com/office/powerpoint/2010/main" val="90000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0480BD-1596-BD4B-B6F4-A4298F2B92B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11F5829-E204-1742-AE8F-0588DB0648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0EF08F3B-2CB9-1740-A430-36E290E99453}"/>
              </a:ext>
            </a:extLst>
          </p:cNvPr>
          <p:cNvSpPr>
            <a:spLocks noGrp="1"/>
          </p:cNvSpPr>
          <p:nvPr>
            <p:ph type="dt" sz="half" idx="10"/>
          </p:nvPr>
        </p:nvSpPr>
        <p:spPr/>
        <p:txBody>
          <a:bodyPr/>
          <a:lstStyle/>
          <a:p>
            <a:fld id="{1B3A4398-AE61-EA40-9135-07044DDD7BF2}" type="datetimeFigureOut">
              <a:rPr lang="cs-CZ" smtClean="0"/>
              <a:t>03.12.2019</a:t>
            </a:fld>
            <a:endParaRPr lang="cs-CZ"/>
          </a:p>
        </p:txBody>
      </p:sp>
      <p:sp>
        <p:nvSpPr>
          <p:cNvPr id="5" name="Zástupný symbol pro zápatí 4">
            <a:extLst>
              <a:ext uri="{FF2B5EF4-FFF2-40B4-BE49-F238E27FC236}">
                <a16:creationId xmlns:a16="http://schemas.microsoft.com/office/drawing/2014/main" id="{184CC94C-CE73-A746-BF73-8577F870B90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4876355-57EA-3140-8149-ACC369689694}"/>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282330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7D6459-7FDD-2C4E-B32A-6A9B471A99D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9BA1313-6CF5-3347-B302-72A0E311C16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33FDABC-0EAF-0E44-B7BC-DD4D6F5B994C}"/>
              </a:ext>
            </a:extLst>
          </p:cNvPr>
          <p:cNvSpPr>
            <a:spLocks noGrp="1"/>
          </p:cNvSpPr>
          <p:nvPr>
            <p:ph type="dt" sz="half" idx="10"/>
          </p:nvPr>
        </p:nvSpPr>
        <p:spPr/>
        <p:txBody>
          <a:bodyPr/>
          <a:lstStyle/>
          <a:p>
            <a:fld id="{1B3A4398-AE61-EA40-9135-07044DDD7BF2}" type="datetimeFigureOut">
              <a:rPr lang="cs-CZ" smtClean="0"/>
              <a:t>03.12.2019</a:t>
            </a:fld>
            <a:endParaRPr lang="cs-CZ"/>
          </a:p>
        </p:txBody>
      </p:sp>
      <p:sp>
        <p:nvSpPr>
          <p:cNvPr id="5" name="Zástupný symbol pro zápatí 4">
            <a:extLst>
              <a:ext uri="{FF2B5EF4-FFF2-40B4-BE49-F238E27FC236}">
                <a16:creationId xmlns:a16="http://schemas.microsoft.com/office/drawing/2014/main" id="{CA97A06C-8A6B-2648-99E3-2677C0CDE60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24B7A82-1686-D847-A5EA-0E84731505A8}"/>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55976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34D379E-4F85-F84F-9608-FDF63C680A2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6529591-F20A-AD48-ACDD-E9413EF2B95B}"/>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D6C00A9-688D-6A47-9B42-E459C9E7AA07}"/>
              </a:ext>
            </a:extLst>
          </p:cNvPr>
          <p:cNvSpPr>
            <a:spLocks noGrp="1"/>
          </p:cNvSpPr>
          <p:nvPr>
            <p:ph type="dt" sz="half" idx="10"/>
          </p:nvPr>
        </p:nvSpPr>
        <p:spPr/>
        <p:txBody>
          <a:bodyPr/>
          <a:lstStyle/>
          <a:p>
            <a:fld id="{1B3A4398-AE61-EA40-9135-07044DDD7BF2}" type="datetimeFigureOut">
              <a:rPr lang="cs-CZ" smtClean="0"/>
              <a:t>03.12.2019</a:t>
            </a:fld>
            <a:endParaRPr lang="cs-CZ"/>
          </a:p>
        </p:txBody>
      </p:sp>
      <p:sp>
        <p:nvSpPr>
          <p:cNvPr id="5" name="Zástupný symbol pro zápatí 4">
            <a:extLst>
              <a:ext uri="{FF2B5EF4-FFF2-40B4-BE49-F238E27FC236}">
                <a16:creationId xmlns:a16="http://schemas.microsoft.com/office/drawing/2014/main" id="{EEDF1E94-BCF7-3440-B533-AC3D2E6C707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F1C8FD8-309F-3448-BA33-5088785479E5}"/>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7746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0CA39C-ACC4-1F49-8218-516C8CAFE38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C8347C5-09BB-7847-90EE-6C5D20EEB05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4720FBC-2DBF-8740-B5E8-335FB2FD9E44}"/>
              </a:ext>
            </a:extLst>
          </p:cNvPr>
          <p:cNvSpPr>
            <a:spLocks noGrp="1"/>
          </p:cNvSpPr>
          <p:nvPr>
            <p:ph type="dt" sz="half" idx="10"/>
          </p:nvPr>
        </p:nvSpPr>
        <p:spPr/>
        <p:txBody>
          <a:bodyPr/>
          <a:lstStyle/>
          <a:p>
            <a:fld id="{1B3A4398-AE61-EA40-9135-07044DDD7BF2}" type="datetimeFigureOut">
              <a:rPr lang="cs-CZ" smtClean="0"/>
              <a:t>03.12.2019</a:t>
            </a:fld>
            <a:endParaRPr lang="cs-CZ"/>
          </a:p>
        </p:txBody>
      </p:sp>
      <p:sp>
        <p:nvSpPr>
          <p:cNvPr id="5" name="Zástupný symbol pro zápatí 4">
            <a:extLst>
              <a:ext uri="{FF2B5EF4-FFF2-40B4-BE49-F238E27FC236}">
                <a16:creationId xmlns:a16="http://schemas.microsoft.com/office/drawing/2014/main" id="{D1C0B7F8-8C8E-8442-B3A7-74721A0339A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38B7366-5FF8-984D-A17B-B5B389AFD0C7}"/>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108228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B09BF7-390E-BB41-AFA2-47155BD0ACD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6D0F330-E3D8-DD43-8459-9DB2B89FC0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4638580-F5F1-7D4F-AB31-FB631801A8B6}"/>
              </a:ext>
            </a:extLst>
          </p:cNvPr>
          <p:cNvSpPr>
            <a:spLocks noGrp="1"/>
          </p:cNvSpPr>
          <p:nvPr>
            <p:ph type="dt" sz="half" idx="10"/>
          </p:nvPr>
        </p:nvSpPr>
        <p:spPr/>
        <p:txBody>
          <a:bodyPr/>
          <a:lstStyle/>
          <a:p>
            <a:fld id="{1B3A4398-AE61-EA40-9135-07044DDD7BF2}" type="datetimeFigureOut">
              <a:rPr lang="cs-CZ" smtClean="0"/>
              <a:t>03.12.2019</a:t>
            </a:fld>
            <a:endParaRPr lang="cs-CZ"/>
          </a:p>
        </p:txBody>
      </p:sp>
      <p:sp>
        <p:nvSpPr>
          <p:cNvPr id="5" name="Zástupný symbol pro zápatí 4">
            <a:extLst>
              <a:ext uri="{FF2B5EF4-FFF2-40B4-BE49-F238E27FC236}">
                <a16:creationId xmlns:a16="http://schemas.microsoft.com/office/drawing/2014/main" id="{60ECE1C2-F0AF-3E49-BC49-3DC9ADC33E3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31C3DC9-BD07-E944-B728-A9E8EC8F1AB6}"/>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410606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CD98E6-CA8D-FC48-AFA1-C36A6CD4558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CDE9D7F-E191-7249-8A6B-76BF2275631E}"/>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80B5FEB-FF2A-4144-86ED-946599F6DD9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D671E93-92B9-F346-B57C-05F3D427553B}"/>
              </a:ext>
            </a:extLst>
          </p:cNvPr>
          <p:cNvSpPr>
            <a:spLocks noGrp="1"/>
          </p:cNvSpPr>
          <p:nvPr>
            <p:ph type="dt" sz="half" idx="10"/>
          </p:nvPr>
        </p:nvSpPr>
        <p:spPr/>
        <p:txBody>
          <a:bodyPr/>
          <a:lstStyle/>
          <a:p>
            <a:fld id="{1B3A4398-AE61-EA40-9135-07044DDD7BF2}" type="datetimeFigureOut">
              <a:rPr lang="cs-CZ" smtClean="0"/>
              <a:t>03.12.2019</a:t>
            </a:fld>
            <a:endParaRPr lang="cs-CZ"/>
          </a:p>
        </p:txBody>
      </p:sp>
      <p:sp>
        <p:nvSpPr>
          <p:cNvPr id="6" name="Zástupný symbol pro zápatí 5">
            <a:extLst>
              <a:ext uri="{FF2B5EF4-FFF2-40B4-BE49-F238E27FC236}">
                <a16:creationId xmlns:a16="http://schemas.microsoft.com/office/drawing/2014/main" id="{772C3494-DE50-FC48-BB62-072A00CE3F7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406327C-4987-9444-BED4-67AACAF5364D}"/>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388398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D6353C-0962-3A4C-BA04-5E17E0995E2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1D239E6-4A6F-7F4E-BC0B-D62495E8FD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4A39851-C94B-4C4E-B4F9-66C75BE675F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87E4155-ADB6-0146-AE77-1C2012683D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235D0A1-AF25-C640-BD5D-C13FB2832C8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90A7B78-16EC-0444-9FF8-78E566AAC1F7}"/>
              </a:ext>
            </a:extLst>
          </p:cNvPr>
          <p:cNvSpPr>
            <a:spLocks noGrp="1"/>
          </p:cNvSpPr>
          <p:nvPr>
            <p:ph type="dt" sz="half" idx="10"/>
          </p:nvPr>
        </p:nvSpPr>
        <p:spPr/>
        <p:txBody>
          <a:bodyPr/>
          <a:lstStyle/>
          <a:p>
            <a:fld id="{1B3A4398-AE61-EA40-9135-07044DDD7BF2}" type="datetimeFigureOut">
              <a:rPr lang="cs-CZ" smtClean="0"/>
              <a:t>03.12.2019</a:t>
            </a:fld>
            <a:endParaRPr lang="cs-CZ"/>
          </a:p>
        </p:txBody>
      </p:sp>
      <p:sp>
        <p:nvSpPr>
          <p:cNvPr id="8" name="Zástupný symbol pro zápatí 7">
            <a:extLst>
              <a:ext uri="{FF2B5EF4-FFF2-40B4-BE49-F238E27FC236}">
                <a16:creationId xmlns:a16="http://schemas.microsoft.com/office/drawing/2014/main" id="{33A8C4BE-2BD2-A744-9738-286F0FE9F45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080AEDA-CD3F-1A4F-9F0A-A23CAE321A03}"/>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350548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DD4836-AFDF-F341-A023-350FD33EEA6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5926667-8321-E141-9089-42AA3497629D}"/>
              </a:ext>
            </a:extLst>
          </p:cNvPr>
          <p:cNvSpPr>
            <a:spLocks noGrp="1"/>
          </p:cNvSpPr>
          <p:nvPr>
            <p:ph type="dt" sz="half" idx="10"/>
          </p:nvPr>
        </p:nvSpPr>
        <p:spPr/>
        <p:txBody>
          <a:bodyPr/>
          <a:lstStyle/>
          <a:p>
            <a:fld id="{1B3A4398-AE61-EA40-9135-07044DDD7BF2}" type="datetimeFigureOut">
              <a:rPr lang="cs-CZ" smtClean="0"/>
              <a:t>03.12.2019</a:t>
            </a:fld>
            <a:endParaRPr lang="cs-CZ"/>
          </a:p>
        </p:txBody>
      </p:sp>
      <p:sp>
        <p:nvSpPr>
          <p:cNvPr id="4" name="Zástupný symbol pro zápatí 3">
            <a:extLst>
              <a:ext uri="{FF2B5EF4-FFF2-40B4-BE49-F238E27FC236}">
                <a16:creationId xmlns:a16="http://schemas.microsoft.com/office/drawing/2014/main" id="{548F71A5-AC3C-8B46-BC0E-053B7E51EB0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91A3FAB-CFF7-0D45-B1B8-7B96A7E13122}"/>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309367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88C4555-0C67-B946-96C0-D7DBCAAACB52}"/>
              </a:ext>
            </a:extLst>
          </p:cNvPr>
          <p:cNvSpPr>
            <a:spLocks noGrp="1"/>
          </p:cNvSpPr>
          <p:nvPr>
            <p:ph type="dt" sz="half" idx="10"/>
          </p:nvPr>
        </p:nvSpPr>
        <p:spPr/>
        <p:txBody>
          <a:bodyPr/>
          <a:lstStyle/>
          <a:p>
            <a:fld id="{1B3A4398-AE61-EA40-9135-07044DDD7BF2}" type="datetimeFigureOut">
              <a:rPr lang="cs-CZ" smtClean="0"/>
              <a:t>03.12.2019</a:t>
            </a:fld>
            <a:endParaRPr lang="cs-CZ"/>
          </a:p>
        </p:txBody>
      </p:sp>
      <p:sp>
        <p:nvSpPr>
          <p:cNvPr id="3" name="Zástupný symbol pro zápatí 2">
            <a:extLst>
              <a:ext uri="{FF2B5EF4-FFF2-40B4-BE49-F238E27FC236}">
                <a16:creationId xmlns:a16="http://schemas.microsoft.com/office/drawing/2014/main" id="{5D48AF96-7C60-6B46-B0CF-D9A342054AF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6FC47E9-4DA0-CA4D-8484-62CE56D363D4}"/>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117155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78894C-4CAE-A640-B68C-0575CFD952E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E5A43BE-B0F7-6C45-AD08-108596A59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CB128C9-165D-1F42-906D-E368B0CF6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A18DE4B-6588-2144-8D76-929E571F0542}"/>
              </a:ext>
            </a:extLst>
          </p:cNvPr>
          <p:cNvSpPr>
            <a:spLocks noGrp="1"/>
          </p:cNvSpPr>
          <p:nvPr>
            <p:ph type="dt" sz="half" idx="10"/>
          </p:nvPr>
        </p:nvSpPr>
        <p:spPr/>
        <p:txBody>
          <a:bodyPr/>
          <a:lstStyle/>
          <a:p>
            <a:fld id="{1B3A4398-AE61-EA40-9135-07044DDD7BF2}" type="datetimeFigureOut">
              <a:rPr lang="cs-CZ" smtClean="0"/>
              <a:t>03.12.2019</a:t>
            </a:fld>
            <a:endParaRPr lang="cs-CZ"/>
          </a:p>
        </p:txBody>
      </p:sp>
      <p:sp>
        <p:nvSpPr>
          <p:cNvPr id="6" name="Zástupný symbol pro zápatí 5">
            <a:extLst>
              <a:ext uri="{FF2B5EF4-FFF2-40B4-BE49-F238E27FC236}">
                <a16:creationId xmlns:a16="http://schemas.microsoft.com/office/drawing/2014/main" id="{49E1CED4-84E4-6644-AA83-033ACEE08EB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6F55C41-BA1F-3849-9151-31B0D18D16E1}"/>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316279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1985CA-BC5C-0A4B-A273-0E35E19B30B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0013FFD-EAC2-0748-9F02-2648E087D4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4CD5E96-2CA4-EB4F-AB0C-776F754AF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16C0200-B09F-3741-807E-9DFB36317D90}"/>
              </a:ext>
            </a:extLst>
          </p:cNvPr>
          <p:cNvSpPr>
            <a:spLocks noGrp="1"/>
          </p:cNvSpPr>
          <p:nvPr>
            <p:ph type="dt" sz="half" idx="10"/>
          </p:nvPr>
        </p:nvSpPr>
        <p:spPr/>
        <p:txBody>
          <a:bodyPr/>
          <a:lstStyle/>
          <a:p>
            <a:fld id="{1B3A4398-AE61-EA40-9135-07044DDD7BF2}" type="datetimeFigureOut">
              <a:rPr lang="cs-CZ" smtClean="0"/>
              <a:t>03.12.2019</a:t>
            </a:fld>
            <a:endParaRPr lang="cs-CZ"/>
          </a:p>
        </p:txBody>
      </p:sp>
      <p:sp>
        <p:nvSpPr>
          <p:cNvPr id="6" name="Zástupný symbol pro zápatí 5">
            <a:extLst>
              <a:ext uri="{FF2B5EF4-FFF2-40B4-BE49-F238E27FC236}">
                <a16:creationId xmlns:a16="http://schemas.microsoft.com/office/drawing/2014/main" id="{B77ED5FE-6DA6-5142-8BB6-29806A2E7BE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58AE1DE-E4A4-7C40-89AF-354D7A9621BA}"/>
              </a:ext>
            </a:extLst>
          </p:cNvPr>
          <p:cNvSpPr>
            <a:spLocks noGrp="1"/>
          </p:cNvSpPr>
          <p:nvPr>
            <p:ph type="sldNum" sz="quarter" idx="12"/>
          </p:nvPr>
        </p:nvSpPr>
        <p:spPr/>
        <p:txBody>
          <a:bodyPr/>
          <a:lstStyle/>
          <a:p>
            <a:fld id="{D18C6F29-E0E2-6A4A-BFCA-245B88C20039}" type="slidenum">
              <a:rPr lang="cs-CZ" smtClean="0"/>
              <a:t>‹#›</a:t>
            </a:fld>
            <a:endParaRPr lang="cs-CZ"/>
          </a:p>
        </p:txBody>
      </p:sp>
    </p:spTree>
    <p:extLst>
      <p:ext uri="{BB962C8B-B14F-4D97-AF65-F5344CB8AC3E}">
        <p14:creationId xmlns:p14="http://schemas.microsoft.com/office/powerpoint/2010/main" val="251318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4C5F54B-3BAB-1445-A9D0-0029347215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EBEBA11-C14E-E34D-8BE7-FAF1AC63F7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42FF53D-8BE9-8549-95F7-0B660753D3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A4398-AE61-EA40-9135-07044DDD7BF2}" type="datetimeFigureOut">
              <a:rPr lang="cs-CZ" smtClean="0"/>
              <a:t>03.12.2019</a:t>
            </a:fld>
            <a:endParaRPr lang="cs-CZ"/>
          </a:p>
        </p:txBody>
      </p:sp>
      <p:sp>
        <p:nvSpPr>
          <p:cNvPr id="5" name="Zástupný symbol pro zápatí 4">
            <a:extLst>
              <a:ext uri="{FF2B5EF4-FFF2-40B4-BE49-F238E27FC236}">
                <a16:creationId xmlns:a16="http://schemas.microsoft.com/office/drawing/2014/main" id="{E9DDD488-FFBC-F84F-B930-37CE63C5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3DD586D-B9E3-8D4F-85D5-24B891D88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C6F29-E0E2-6A4A-BFCA-245B88C20039}" type="slidenum">
              <a:rPr lang="cs-CZ" smtClean="0"/>
              <a:t>‹#›</a:t>
            </a:fld>
            <a:endParaRPr lang="cs-CZ"/>
          </a:p>
        </p:txBody>
      </p:sp>
    </p:spTree>
    <p:extLst>
      <p:ext uri="{BB962C8B-B14F-4D97-AF65-F5344CB8AC3E}">
        <p14:creationId xmlns:p14="http://schemas.microsoft.com/office/powerpoint/2010/main" val="1387509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zechkid.cz/si.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ovnik.interkulturniprace.cz/" TargetMode="External"/><Relationship Id="rId2" Type="http://schemas.openxmlformats.org/officeDocument/2006/relationships/hyperlink" Target="http://www.interkulturniprace.cz/" TargetMode="External"/><Relationship Id="rId1" Type="http://schemas.openxmlformats.org/officeDocument/2006/relationships/slideLayout" Target="../slideLayouts/slideLayout2.xml"/><Relationship Id="rId4" Type="http://schemas.openxmlformats.org/officeDocument/2006/relationships/hyperlink" Target="http://slovnik.interkulturniprace.cz/slovnik-ke-stazen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FAAAF3-EFD0-C244-BFD9-52B4AB31A0DA}"/>
              </a:ext>
            </a:extLst>
          </p:cNvPr>
          <p:cNvSpPr>
            <a:spLocks noGrp="1"/>
          </p:cNvSpPr>
          <p:nvPr>
            <p:ph type="ctrTitle"/>
          </p:nvPr>
        </p:nvSpPr>
        <p:spPr/>
        <p:txBody>
          <a:bodyPr/>
          <a:lstStyle/>
          <a:p>
            <a:r>
              <a:rPr lang="cs-CZ" dirty="0"/>
              <a:t>Úvod do výuky češtiny jako druhého/cizího jazyka</a:t>
            </a:r>
          </a:p>
        </p:txBody>
      </p:sp>
      <p:sp>
        <p:nvSpPr>
          <p:cNvPr id="3" name="Podnadpis 2">
            <a:extLst>
              <a:ext uri="{FF2B5EF4-FFF2-40B4-BE49-F238E27FC236}">
                <a16:creationId xmlns:a16="http://schemas.microsoft.com/office/drawing/2014/main" id="{3E5BC9B6-97C1-384E-86BD-F00F029BE543}"/>
              </a:ext>
            </a:extLst>
          </p:cNvPr>
          <p:cNvSpPr>
            <a:spLocks noGrp="1"/>
          </p:cNvSpPr>
          <p:nvPr>
            <p:ph type="subTitle" idx="1"/>
          </p:nvPr>
        </p:nvSpPr>
        <p:spPr/>
        <p:txBody>
          <a:bodyPr/>
          <a:lstStyle/>
          <a:p>
            <a:r>
              <a:rPr lang="cs-CZ" dirty="0"/>
              <a:t>Linda </a:t>
            </a:r>
            <a:r>
              <a:rPr lang="cs-CZ" dirty="0" err="1"/>
              <a:t>Doleží</a:t>
            </a:r>
            <a:endParaRPr lang="cs-CZ" dirty="0"/>
          </a:p>
          <a:p>
            <a:r>
              <a:rPr lang="cs-CZ" dirty="0"/>
              <a:t>Přednáška 8</a:t>
            </a:r>
          </a:p>
        </p:txBody>
      </p:sp>
    </p:spTree>
    <p:extLst>
      <p:ext uri="{BB962C8B-B14F-4D97-AF65-F5344CB8AC3E}">
        <p14:creationId xmlns:p14="http://schemas.microsoft.com/office/powerpoint/2010/main" val="83700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a:extLst>
              <a:ext uri="{FF2B5EF4-FFF2-40B4-BE49-F238E27FC236}">
                <a16:creationId xmlns:a16="http://schemas.microsoft.com/office/drawing/2014/main" id="{225C032E-F489-814D-98E3-10BB7377283C}"/>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ANGAŽOVANOST RODIČŮ A UČITELŮ</a:t>
            </a:r>
          </a:p>
        </p:txBody>
      </p:sp>
      <p:pic>
        <p:nvPicPr>
          <p:cNvPr id="21506" name="Content Placeholder 4" descr="Prucha 2.jpg">
            <a:extLst>
              <a:ext uri="{FF2B5EF4-FFF2-40B4-BE49-F238E27FC236}">
                <a16:creationId xmlns:a16="http://schemas.microsoft.com/office/drawing/2014/main" id="{39DD06B9-DCD0-2044-A449-880FE59893E5}"/>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t="-64415" b="-64415"/>
          <a:stretch>
            <a:fillRect/>
          </a:stretch>
        </p:blipFill>
        <p:spPr>
          <a:xfrm>
            <a:off x="1981200" y="1600201"/>
            <a:ext cx="7467600" cy="4873625"/>
          </a:xfrm>
        </p:spPr>
      </p:pic>
    </p:spTree>
    <p:extLst>
      <p:ext uri="{BB962C8B-B14F-4D97-AF65-F5344CB8AC3E}">
        <p14:creationId xmlns:p14="http://schemas.microsoft.com/office/powerpoint/2010/main" val="398053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dpis 1">
            <a:extLst>
              <a:ext uri="{FF2B5EF4-FFF2-40B4-BE49-F238E27FC236}">
                <a16:creationId xmlns:a16="http://schemas.microsoft.com/office/drawing/2014/main" id="{9BBDEFDF-4952-0B45-B172-44F304854A49}"/>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RODINNÉ VZORCE / KULTURNĚ PÁROVÉ HODNOTY</a:t>
            </a:r>
          </a:p>
        </p:txBody>
      </p:sp>
      <p:pic>
        <p:nvPicPr>
          <p:cNvPr id="22530" name="Content Placeholder 2" descr="Prucha nejdulezitejsi.jpg">
            <a:extLst>
              <a:ext uri="{FF2B5EF4-FFF2-40B4-BE49-F238E27FC236}">
                <a16:creationId xmlns:a16="http://schemas.microsoft.com/office/drawing/2014/main" id="{51AAEB7B-552B-1047-9AFA-3F7A748FA14D}"/>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t="-49953" b="-49953"/>
          <a:stretch>
            <a:fillRect/>
          </a:stretch>
        </p:blipFill>
        <p:spPr>
          <a:xfrm>
            <a:off x="1981200" y="1600201"/>
            <a:ext cx="7467600" cy="4873625"/>
          </a:xfrm>
        </p:spPr>
      </p:pic>
    </p:spTree>
    <p:extLst>
      <p:ext uri="{BB962C8B-B14F-4D97-AF65-F5344CB8AC3E}">
        <p14:creationId xmlns:p14="http://schemas.microsoft.com/office/powerpoint/2010/main" val="36543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87BFB6-AC77-CF47-B341-F333E7F0962D}"/>
              </a:ext>
            </a:extLst>
          </p:cNvPr>
          <p:cNvSpPr>
            <a:spLocks noGrp="1"/>
          </p:cNvSpPr>
          <p:nvPr>
            <p:ph type="title"/>
          </p:nvPr>
        </p:nvSpPr>
        <p:spPr/>
        <p:txBody>
          <a:bodyPr/>
          <a:lstStyle/>
          <a:p>
            <a:pPr>
              <a:defRPr/>
            </a:pPr>
            <a:endParaRPr lang="cs-CZ"/>
          </a:p>
        </p:txBody>
      </p:sp>
      <p:pic>
        <p:nvPicPr>
          <p:cNvPr id="23554" name="Content Placeholder 2" descr="Prucha nejhorsi.jpg">
            <a:extLst>
              <a:ext uri="{FF2B5EF4-FFF2-40B4-BE49-F238E27FC236}">
                <a16:creationId xmlns:a16="http://schemas.microsoft.com/office/drawing/2014/main" id="{01640D0E-2B02-B446-A9B2-E414A5DADF2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t="-59486" b="-59486"/>
          <a:stretch>
            <a:fillRect/>
          </a:stretch>
        </p:blipFill>
        <p:spPr>
          <a:xfrm>
            <a:off x="1981200" y="1600201"/>
            <a:ext cx="7467600" cy="4873625"/>
          </a:xfrm>
        </p:spPr>
      </p:pic>
    </p:spTree>
    <p:extLst>
      <p:ext uri="{BB962C8B-B14F-4D97-AF65-F5344CB8AC3E}">
        <p14:creationId xmlns:p14="http://schemas.microsoft.com/office/powerpoint/2010/main" val="196578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dpis 1">
            <a:extLst>
              <a:ext uri="{FF2B5EF4-FFF2-40B4-BE49-F238E27FC236}">
                <a16:creationId xmlns:a16="http://schemas.microsoft.com/office/drawing/2014/main" id="{D8C6EE11-C495-5345-9456-3FABD152178C}"/>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INTERKULTURNÍ ROZDÍLY VE ŠKOLNÍ EDUKACI</a:t>
            </a:r>
          </a:p>
        </p:txBody>
      </p:sp>
      <p:sp>
        <p:nvSpPr>
          <p:cNvPr id="24578" name="Zástupný symbol pro obsah 2">
            <a:extLst>
              <a:ext uri="{FF2B5EF4-FFF2-40B4-BE49-F238E27FC236}">
                <a16:creationId xmlns:a16="http://schemas.microsoft.com/office/drawing/2014/main" id="{596BCCA1-4B5B-D145-8533-034EBB4D4591}"/>
              </a:ext>
            </a:extLst>
          </p:cNvPr>
          <p:cNvSpPr>
            <a:spLocks noGrp="1"/>
          </p:cNvSpPr>
          <p:nvPr>
            <p:ph sz="quarter" idx="1"/>
          </p:nvPr>
        </p:nvSpPr>
        <p:spPr>
          <a:xfrm>
            <a:off x="1981200" y="1600201"/>
            <a:ext cx="7467600" cy="4873625"/>
          </a:xfrm>
        </p:spPr>
        <p:txBody>
          <a:bodyPr/>
          <a:lstStyle/>
          <a:p>
            <a:r>
              <a:rPr lang="cs-CZ" altLang="cs-CZ" dirty="0">
                <a:ea typeface="ＭＳ Ｐゴシック" panose="020B0600070205080204" pitchFamily="34" charset="-128"/>
              </a:rPr>
              <a:t>Plánovaný obsah a cíl vzdělávání</a:t>
            </a:r>
          </a:p>
          <a:p>
            <a:r>
              <a:rPr lang="cs-CZ" altLang="cs-CZ" dirty="0">
                <a:ea typeface="ＭＳ Ｐゴシック" panose="020B0600070205080204" pitchFamily="34" charset="-128"/>
              </a:rPr>
              <a:t>Interakce mezi učiteli a žáky</a:t>
            </a:r>
          </a:p>
          <a:p>
            <a:r>
              <a:rPr lang="cs-CZ" altLang="cs-CZ" dirty="0">
                <a:ea typeface="ＭＳ Ｐゴシック" panose="020B0600070205080204" pitchFamily="34" charset="-128"/>
              </a:rPr>
              <a:t>Postoje učitelů vůči žákům a jejich rodičům</a:t>
            </a:r>
          </a:p>
          <a:p>
            <a:r>
              <a:rPr lang="cs-CZ" altLang="cs-CZ" dirty="0">
                <a:ea typeface="ＭＳ Ｐゴシック" panose="020B0600070205080204" pitchFamily="34" charset="-128"/>
              </a:rPr>
              <a:t>Orientace žáků a studentů na vzdělání jako životní hodnotu</a:t>
            </a:r>
          </a:p>
          <a:p>
            <a:r>
              <a:rPr lang="cs-CZ" altLang="cs-CZ" dirty="0">
                <a:ea typeface="ＭＳ Ｐゴシック" panose="020B0600070205080204" pitchFamily="34" charset="-128"/>
              </a:rPr>
              <a:t>Klima </a:t>
            </a:r>
          </a:p>
          <a:p>
            <a:r>
              <a:rPr lang="cs-CZ" altLang="cs-CZ" dirty="0">
                <a:ea typeface="ＭＳ Ｐゴシック" panose="020B0600070205080204" pitchFamily="34" charset="-128"/>
              </a:rPr>
              <a:t>Váha vzdělávacích výsledků</a:t>
            </a:r>
          </a:p>
          <a:p>
            <a:r>
              <a:rPr lang="cs-CZ" altLang="cs-CZ" dirty="0">
                <a:ea typeface="ＭＳ Ｐゴシック" panose="020B0600070205080204" pitchFamily="34" charset="-128"/>
              </a:rPr>
              <a:t>Cizí jazyky (věk zavádění, časová dotace)</a:t>
            </a:r>
          </a:p>
          <a:p>
            <a:r>
              <a:rPr lang="cs-CZ" altLang="cs-CZ" dirty="0">
                <a:ea typeface="ＭＳ Ｐゴシック" panose="020B0600070205080204" pitchFamily="34" charset="-128"/>
              </a:rPr>
              <a:t>Sebehodnocení</a:t>
            </a:r>
          </a:p>
          <a:p>
            <a:endParaRPr lang="cs-CZ" altLang="cs-CZ" dirty="0">
              <a:ea typeface="ＭＳ Ｐゴシック" panose="020B0600070205080204" pitchFamily="34" charset="-128"/>
            </a:endParaRPr>
          </a:p>
        </p:txBody>
      </p:sp>
    </p:spTree>
    <p:extLst>
      <p:ext uri="{BB962C8B-B14F-4D97-AF65-F5344CB8AC3E}">
        <p14:creationId xmlns:p14="http://schemas.microsoft.com/office/powerpoint/2010/main" val="2363185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1">
            <a:extLst>
              <a:ext uri="{FF2B5EF4-FFF2-40B4-BE49-F238E27FC236}">
                <a16:creationId xmlns:a16="http://schemas.microsoft.com/office/drawing/2014/main" id="{22FCACCA-F44A-2141-BED9-00B37C872D5F}"/>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STIGLER, PARRY (1990) IN PRŮCHA (2001, STR. 173)</a:t>
            </a:r>
          </a:p>
        </p:txBody>
      </p:sp>
      <p:sp>
        <p:nvSpPr>
          <p:cNvPr id="25602" name="Zástupný symbol pro obsah 2">
            <a:extLst>
              <a:ext uri="{FF2B5EF4-FFF2-40B4-BE49-F238E27FC236}">
                <a16:creationId xmlns:a16="http://schemas.microsoft.com/office/drawing/2014/main" id="{4180C021-08AE-9045-BA75-F61BA9AAB9CC}"/>
              </a:ext>
            </a:extLst>
          </p:cNvPr>
          <p:cNvSpPr>
            <a:spLocks noGrp="1"/>
          </p:cNvSpPr>
          <p:nvPr>
            <p:ph sz="quarter" idx="1"/>
          </p:nvPr>
        </p:nvSpPr>
        <p:spPr>
          <a:xfrm>
            <a:off x="1981200" y="1600201"/>
            <a:ext cx="7467600" cy="4873625"/>
          </a:xfrm>
        </p:spPr>
        <p:txBody>
          <a:bodyPr/>
          <a:lstStyle/>
          <a:p>
            <a:r>
              <a:rPr lang="cs-CZ" altLang="cs-CZ" dirty="0">
                <a:ea typeface="ＭＳ Ｐゴシック" panose="020B0600070205080204" pitchFamily="34" charset="-128"/>
              </a:rPr>
              <a:t>Srovnání 3 zemí (USA, Japonsko, Čína- </a:t>
            </a:r>
            <a:r>
              <a:rPr lang="cs-CZ" altLang="cs-CZ" dirty="0" err="1">
                <a:ea typeface="ＭＳ Ｐゴシック" panose="020B0600070205080204" pitchFamily="34" charset="-128"/>
              </a:rPr>
              <a:t>Tchai-wan</a:t>
            </a:r>
            <a:endParaRPr lang="cs-CZ" altLang="cs-CZ" dirty="0">
              <a:ea typeface="ＭＳ Ｐゴシック" panose="020B0600070205080204" pitchFamily="34" charset="-128"/>
            </a:endParaRPr>
          </a:p>
          <a:p>
            <a:r>
              <a:rPr lang="cs-CZ" altLang="cs-CZ" dirty="0">
                <a:ea typeface="ＭＳ Ｐゴシック" panose="020B0600070205080204" pitchFamily="34" charset="-128"/>
              </a:rPr>
              <a:t>5500 dětí, 160 škol, 1.-5. ročník</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Rozdíly:</a:t>
            </a:r>
          </a:p>
          <a:p>
            <a:pPr>
              <a:buFont typeface="Wingdings" pitchFamily="2" charset="2"/>
              <a:buAutoNum type="alphaLcParenR"/>
            </a:pPr>
            <a:r>
              <a:rPr lang="cs-CZ" altLang="cs-CZ" dirty="0">
                <a:ea typeface="ＭＳ Ｐゴシック" panose="020B0600070205080204" pitchFamily="34" charset="-128"/>
              </a:rPr>
              <a:t>organizace vyučování</a:t>
            </a:r>
          </a:p>
          <a:p>
            <a:pPr>
              <a:buFont typeface="Wingdings" pitchFamily="2" charset="2"/>
              <a:buAutoNum type="alphaLcParenR"/>
            </a:pPr>
            <a:r>
              <a:rPr lang="cs-CZ" altLang="cs-CZ" dirty="0">
                <a:ea typeface="ＭＳ Ｐゴシック" panose="020B0600070205080204" pitchFamily="34" charset="-128"/>
              </a:rPr>
              <a:t>Práce učitelů v hodinách</a:t>
            </a:r>
          </a:p>
          <a:p>
            <a:pPr>
              <a:buFont typeface="Wingdings" pitchFamily="2" charset="2"/>
              <a:buAutoNum type="alphaLcParenR"/>
            </a:pPr>
            <a:r>
              <a:rPr lang="cs-CZ" altLang="cs-CZ" dirty="0">
                <a:ea typeface="ＭＳ Ｐゴシック" panose="020B0600070205080204" pitchFamily="34" charset="-128"/>
              </a:rPr>
              <a:t>Komunikační styl učitelů</a:t>
            </a:r>
          </a:p>
        </p:txBody>
      </p:sp>
    </p:spTree>
    <p:extLst>
      <p:ext uri="{BB962C8B-B14F-4D97-AF65-F5344CB8AC3E}">
        <p14:creationId xmlns:p14="http://schemas.microsoft.com/office/powerpoint/2010/main" val="26794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391757-92DA-0046-B866-89A96E8274D5}"/>
              </a:ext>
            </a:extLst>
          </p:cNvPr>
          <p:cNvSpPr>
            <a:spLocks noGrp="1"/>
          </p:cNvSpPr>
          <p:nvPr>
            <p:ph type="title"/>
          </p:nvPr>
        </p:nvSpPr>
        <p:spPr/>
        <p:txBody>
          <a:bodyPr/>
          <a:lstStyle/>
          <a:p>
            <a:pPr>
              <a:defRPr/>
            </a:pPr>
            <a:endParaRPr lang="cs-CZ"/>
          </a:p>
        </p:txBody>
      </p:sp>
      <p:sp>
        <p:nvSpPr>
          <p:cNvPr id="26626" name="Zástupný symbol pro obsah 2">
            <a:extLst>
              <a:ext uri="{FF2B5EF4-FFF2-40B4-BE49-F238E27FC236}">
                <a16:creationId xmlns:a16="http://schemas.microsoft.com/office/drawing/2014/main" id="{531FA399-FD64-8540-B0FF-017DC3C1E791}"/>
              </a:ext>
            </a:extLst>
          </p:cNvPr>
          <p:cNvSpPr>
            <a:spLocks noGrp="1"/>
          </p:cNvSpPr>
          <p:nvPr>
            <p:ph sz="quarter" idx="1"/>
          </p:nvPr>
        </p:nvSpPr>
        <p:spPr>
          <a:xfrm>
            <a:off x="1981200" y="1600201"/>
            <a:ext cx="7467600" cy="4873625"/>
          </a:xfrm>
        </p:spPr>
        <p:txBody>
          <a:bodyPr>
            <a:normAutofit/>
          </a:bodyPr>
          <a:lstStyle/>
          <a:p>
            <a:r>
              <a:rPr lang="cs-CZ" altLang="cs-CZ" dirty="0">
                <a:ea typeface="ＭＳ Ｐゴシック" panose="020B0600070205080204" pitchFamily="34" charset="-128"/>
              </a:rPr>
              <a:t>Čas strávený na práci v hodinách matematiky</a:t>
            </a:r>
          </a:p>
          <a:p>
            <a:pPr>
              <a:buFont typeface="Wingdings" pitchFamily="2" charset="2"/>
              <a:buNone/>
            </a:pPr>
            <a:r>
              <a:rPr lang="cs-CZ" altLang="cs-CZ" dirty="0">
                <a:ea typeface="ＭＳ Ｐゴシック" panose="020B0600070205080204" pitchFamily="34" charset="-128"/>
              </a:rPr>
              <a:t>(</a:t>
            </a:r>
            <a:r>
              <a:rPr lang="cs-CZ" altLang="cs-CZ" dirty="0" err="1">
                <a:ea typeface="ＭＳ Ｐゴシック" panose="020B0600070205080204" pitchFamily="34" charset="-128"/>
              </a:rPr>
              <a:t>Tchai-wan</a:t>
            </a:r>
            <a:r>
              <a:rPr lang="cs-CZ" altLang="cs-CZ" dirty="0">
                <a:ea typeface="ＭＳ Ｐゴシック" panose="020B0600070205080204" pitchFamily="34" charset="-128"/>
              </a:rPr>
              <a:t> 91 %, Japonsko 87 %, USA 64 %)</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Frontální výuka (Japonsko, </a:t>
            </a:r>
            <a:r>
              <a:rPr lang="cs-CZ" altLang="cs-CZ" dirty="0" err="1">
                <a:ea typeface="ＭＳ Ｐゴシック" panose="020B0600070205080204" pitchFamily="34" charset="-128"/>
              </a:rPr>
              <a:t>Tchai-wan</a:t>
            </a:r>
            <a:r>
              <a:rPr lang="cs-CZ" altLang="cs-CZ" dirty="0">
                <a:ea typeface="ＭＳ Ｐゴシック" panose="020B0600070205080204" pitchFamily="34" charset="-128"/>
              </a:rPr>
              <a:t>) </a:t>
            </a:r>
            <a:r>
              <a:rPr lang="cs-CZ" altLang="cs-CZ" dirty="0" err="1">
                <a:ea typeface="ＭＳ Ｐゴシック" panose="020B0600070205080204" pitchFamily="34" charset="-128"/>
              </a:rPr>
              <a:t>x</a:t>
            </a:r>
            <a:r>
              <a:rPr lang="cs-CZ" altLang="cs-CZ" dirty="0">
                <a:ea typeface="ＭＳ Ｐゴシック" panose="020B0600070205080204" pitchFamily="34" charset="-128"/>
              </a:rPr>
              <a:t> skupinová práce (USA)</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Chválení (2x častěji v USA), zaměření na pozitiva, a ne chyby, vyvolávání k tabuli v menší míře</a:t>
            </a:r>
          </a:p>
          <a:p>
            <a:endParaRPr lang="cs-CZ" altLang="cs-CZ" dirty="0">
              <a:ea typeface="ＭＳ Ｐゴシック" panose="020B0600070205080204" pitchFamily="34" charset="-128"/>
            </a:endParaRPr>
          </a:p>
          <a:p>
            <a:r>
              <a:rPr lang="cs-CZ" altLang="cs-CZ" b="1" dirty="0">
                <a:ea typeface="ＭＳ Ｐゴシック" panose="020B0600070205080204" pitchFamily="34" charset="-128"/>
              </a:rPr>
              <a:t>Učení musí být zábava? </a:t>
            </a:r>
          </a:p>
        </p:txBody>
      </p:sp>
    </p:spTree>
    <p:extLst>
      <p:ext uri="{BB962C8B-B14F-4D97-AF65-F5344CB8AC3E}">
        <p14:creationId xmlns:p14="http://schemas.microsoft.com/office/powerpoint/2010/main" val="282545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a:extLst>
              <a:ext uri="{FF2B5EF4-FFF2-40B4-BE49-F238E27FC236}">
                <a16:creationId xmlns:a16="http://schemas.microsoft.com/office/drawing/2014/main" id="{9BBF6B7D-6D13-3141-8404-22DA0E8FFED8}"/>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EDUKAČNÍ KLIMA (FRASER, 1986) IN PRŮCHA (2001) STR. 174</a:t>
            </a:r>
          </a:p>
        </p:txBody>
      </p:sp>
      <p:sp>
        <p:nvSpPr>
          <p:cNvPr id="27650" name="Zástupný symbol pro obsah 2">
            <a:extLst>
              <a:ext uri="{FF2B5EF4-FFF2-40B4-BE49-F238E27FC236}">
                <a16:creationId xmlns:a16="http://schemas.microsoft.com/office/drawing/2014/main" id="{3EBD042E-6B0B-3548-B783-876A38DCE77D}"/>
              </a:ext>
            </a:extLst>
          </p:cNvPr>
          <p:cNvSpPr>
            <a:spLocks noGrp="1"/>
          </p:cNvSpPr>
          <p:nvPr>
            <p:ph sz="quarter" idx="1"/>
          </p:nvPr>
        </p:nvSpPr>
        <p:spPr>
          <a:xfrm>
            <a:off x="1981200" y="1600201"/>
            <a:ext cx="7467600" cy="4873625"/>
          </a:xfrm>
        </p:spPr>
        <p:txBody>
          <a:bodyPr>
            <a:normAutofit lnSpcReduction="10000"/>
          </a:bodyPr>
          <a:lstStyle/>
          <a:p>
            <a:r>
              <a:rPr lang="cs-CZ" altLang="cs-CZ" dirty="0">
                <a:ea typeface="ＭＳ Ｐゴシック" panose="020B0600070205080204" pitchFamily="34" charset="-128"/>
              </a:rPr>
              <a:t>Co subjekty (žáci, studenti, učitelé) vnímají a prožívají jako vzájemné psychosociální vztahy v konkrétním životě třídy a školy</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Austrálie vs. </a:t>
            </a:r>
            <a:r>
              <a:rPr lang="cs-CZ" altLang="cs-CZ" dirty="0" err="1">
                <a:ea typeface="ＭＳ Ｐゴシック" panose="020B0600070205080204" pitchFamily="34" charset="-128"/>
              </a:rPr>
              <a:t>Tchai-wan</a:t>
            </a:r>
            <a:endParaRPr lang="cs-CZ" altLang="cs-CZ" dirty="0">
              <a:ea typeface="ＭＳ Ｐゴシック" panose="020B0600070205080204" pitchFamily="34" charset="-128"/>
            </a:endParaRP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Postavení učitelů / </a:t>
            </a:r>
            <a:r>
              <a:rPr lang="cs-CZ" altLang="cs-CZ" dirty="0" err="1">
                <a:ea typeface="ＭＳ Ｐゴシック" panose="020B0600070205080204" pitchFamily="34" charset="-128"/>
              </a:rPr>
              <a:t>socioprofesní</a:t>
            </a:r>
            <a:r>
              <a:rPr lang="cs-CZ" altLang="cs-CZ" dirty="0">
                <a:ea typeface="ＭＳ Ｐゴシック" panose="020B0600070205080204" pitchFamily="34" charset="-128"/>
              </a:rPr>
              <a:t> status</a:t>
            </a:r>
          </a:p>
          <a:p>
            <a:r>
              <a:rPr lang="cs-CZ" altLang="cs-CZ" dirty="0">
                <a:ea typeface="ＭＳ Ｐゴシック" panose="020B0600070205080204" pitchFamily="34" charset="-128"/>
              </a:rPr>
              <a:t>Kázeň</a:t>
            </a:r>
          </a:p>
          <a:p>
            <a:endParaRPr lang="cs-CZ" altLang="cs-CZ" dirty="0">
              <a:ea typeface="ＭＳ Ｐゴシック" panose="020B0600070205080204" pitchFamily="34" charset="-128"/>
            </a:endParaRPr>
          </a:p>
          <a:p>
            <a:r>
              <a:rPr lang="cs-CZ" altLang="cs-CZ" b="1" dirty="0">
                <a:ea typeface="ＭＳ Ｐゴシック" panose="020B0600070205080204" pitchFamily="34" charset="-128"/>
              </a:rPr>
              <a:t>Kdo je odpovědný za sociální a emoční rozvoj žáků?</a:t>
            </a:r>
          </a:p>
        </p:txBody>
      </p:sp>
    </p:spTree>
    <p:extLst>
      <p:ext uri="{BB962C8B-B14F-4D97-AF65-F5344CB8AC3E}">
        <p14:creationId xmlns:p14="http://schemas.microsoft.com/office/powerpoint/2010/main" val="3521131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Nadpis 1">
            <a:extLst>
              <a:ext uri="{FF2B5EF4-FFF2-40B4-BE49-F238E27FC236}">
                <a16:creationId xmlns:a16="http://schemas.microsoft.com/office/drawing/2014/main" id="{CEE00C10-DF8E-BA43-A380-D9F9D49845AE}"/>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INTERKULTURNÍ ROZDÍLY V KOMUNIKACI</a:t>
            </a:r>
          </a:p>
        </p:txBody>
      </p:sp>
      <p:sp>
        <p:nvSpPr>
          <p:cNvPr id="28674" name="Zástupný symbol pro obsah 2">
            <a:extLst>
              <a:ext uri="{FF2B5EF4-FFF2-40B4-BE49-F238E27FC236}">
                <a16:creationId xmlns:a16="http://schemas.microsoft.com/office/drawing/2014/main" id="{A828D4C5-3176-1140-B7E9-E2C575CCB413}"/>
              </a:ext>
            </a:extLst>
          </p:cNvPr>
          <p:cNvSpPr>
            <a:spLocks noGrp="1"/>
          </p:cNvSpPr>
          <p:nvPr>
            <p:ph sz="quarter" idx="1"/>
          </p:nvPr>
        </p:nvSpPr>
        <p:spPr>
          <a:xfrm>
            <a:off x="1981200" y="1600201"/>
            <a:ext cx="7467600" cy="4873625"/>
          </a:xfrm>
        </p:spPr>
        <p:txBody>
          <a:bodyPr/>
          <a:lstStyle/>
          <a:p>
            <a:r>
              <a:rPr lang="cs-CZ" altLang="cs-CZ" dirty="0">
                <a:ea typeface="ＭＳ Ｐゴシック" panose="020B0600070205080204" pitchFamily="34" charset="-128"/>
              </a:rPr>
              <a:t>Lingvistická rozrůzněnost</a:t>
            </a:r>
          </a:p>
          <a:p>
            <a:r>
              <a:rPr lang="cs-CZ" altLang="cs-CZ" dirty="0">
                <a:ea typeface="ＭＳ Ｐゴシック" panose="020B0600070205080204" pitchFamily="34" charset="-128"/>
              </a:rPr>
              <a:t>Rituály a konvence v sociálním styku</a:t>
            </a:r>
          </a:p>
          <a:p>
            <a:r>
              <a:rPr lang="cs-CZ" altLang="cs-CZ" dirty="0">
                <a:ea typeface="ＭＳ Ｐゴシック" panose="020B0600070205080204" pitchFamily="34" charset="-128"/>
              </a:rPr>
              <a:t>Konotace (= doprovodné významy) </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Interkulturní komunikační bariéry</a:t>
            </a:r>
          </a:p>
          <a:p>
            <a:r>
              <a:rPr lang="cs-CZ" altLang="cs-CZ" dirty="0" err="1">
                <a:ea typeface="ＭＳ Ｐゴシック" panose="020B0600070205080204" pitchFamily="34" charset="-128"/>
              </a:rPr>
              <a:t>Lehmanová</a:t>
            </a:r>
            <a:r>
              <a:rPr lang="cs-CZ" altLang="cs-CZ" dirty="0">
                <a:ea typeface="ＭＳ Ｐゴシック" panose="020B0600070205080204" pitchFamily="34" charset="-128"/>
              </a:rPr>
              <a:t> (1999, str. 24) in Průcha (2001, str. 179)</a:t>
            </a:r>
          </a:p>
          <a:p>
            <a:endParaRPr lang="cs-CZ" altLang="cs-CZ" dirty="0">
              <a:ea typeface="ＭＳ Ｐゴシック" panose="020B0600070205080204" pitchFamily="34" charset="-128"/>
            </a:endParaRPr>
          </a:p>
          <a:p>
            <a:pPr>
              <a:buFont typeface="Wingdings" pitchFamily="2" charset="2"/>
              <a:buNone/>
            </a:pPr>
            <a:r>
              <a:rPr lang="cs-CZ" altLang="cs-CZ" sz="1800" i="1" dirty="0">
                <a:ea typeface="ＭＳ Ｐゴシック" panose="020B0600070205080204" pitchFamily="34" charset="-128"/>
              </a:rPr>
              <a:t>Subjekty mezikulturní komunikace vstupují do komunikačního procesu s odlišnými, kulturou determinovanými kognitivními a emocionálními strukturami, odlišnými způsoby vnímání a hodnocení skutečnosti.</a:t>
            </a:r>
          </a:p>
        </p:txBody>
      </p:sp>
    </p:spTree>
    <p:extLst>
      <p:ext uri="{BB962C8B-B14F-4D97-AF65-F5344CB8AC3E}">
        <p14:creationId xmlns:p14="http://schemas.microsoft.com/office/powerpoint/2010/main" val="1841300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E41735-3A4B-914A-850F-6C87D044DF2C}"/>
              </a:ext>
            </a:extLst>
          </p:cNvPr>
          <p:cNvSpPr>
            <a:spLocks noGrp="1"/>
          </p:cNvSpPr>
          <p:nvPr>
            <p:ph type="title"/>
          </p:nvPr>
        </p:nvSpPr>
        <p:spPr/>
        <p:txBody>
          <a:bodyPr/>
          <a:lstStyle/>
          <a:p>
            <a:pPr>
              <a:defRPr/>
            </a:pPr>
            <a:endParaRPr lang="cs-CZ"/>
          </a:p>
        </p:txBody>
      </p:sp>
      <p:sp>
        <p:nvSpPr>
          <p:cNvPr id="29698" name="Zástupný symbol pro obsah 2">
            <a:extLst>
              <a:ext uri="{FF2B5EF4-FFF2-40B4-BE49-F238E27FC236}">
                <a16:creationId xmlns:a16="http://schemas.microsoft.com/office/drawing/2014/main" id="{6B4A4D0A-83AA-F24B-9385-08D673D2501A}"/>
              </a:ext>
            </a:extLst>
          </p:cNvPr>
          <p:cNvSpPr>
            <a:spLocks noGrp="1"/>
          </p:cNvSpPr>
          <p:nvPr>
            <p:ph sz="quarter" idx="1"/>
          </p:nvPr>
        </p:nvSpPr>
        <p:spPr>
          <a:xfrm>
            <a:off x="1981200" y="1600201"/>
            <a:ext cx="7467600" cy="4873625"/>
          </a:xfrm>
        </p:spPr>
        <p:txBody>
          <a:bodyPr>
            <a:normAutofit lnSpcReduction="10000"/>
          </a:bodyPr>
          <a:lstStyle/>
          <a:p>
            <a:r>
              <a:rPr lang="cs-CZ" altLang="cs-CZ" dirty="0">
                <a:ea typeface="ＭＳ Ｐゴシック" panose="020B0600070205080204" pitchFamily="34" charset="-128"/>
              </a:rPr>
              <a:t>Komunikační etiketa</a:t>
            </a:r>
          </a:p>
          <a:p>
            <a:r>
              <a:rPr lang="cs-CZ" altLang="cs-CZ" dirty="0">
                <a:ea typeface="ＭＳ Ｐゴシック" panose="020B0600070205080204" pitchFamily="34" charset="-128"/>
              </a:rPr>
              <a:t>Pravidla neverbální komunikace (líbání, úsměvy, podávání rukou)</a:t>
            </a:r>
          </a:p>
          <a:p>
            <a:r>
              <a:rPr lang="cs-CZ" altLang="cs-CZ" dirty="0">
                <a:ea typeface="ＭＳ Ｐゴシック" panose="020B0600070205080204" pitchFamily="34" charset="-128"/>
              </a:rPr>
              <a:t>Způsob oslovování (veřejná vs. intimní komunikace) (např. používání titulů)</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Kulturní šok</a:t>
            </a:r>
          </a:p>
          <a:p>
            <a:endParaRPr lang="cs-CZ" altLang="cs-CZ" dirty="0">
              <a:ea typeface="ＭＳ Ｐゴシック" panose="020B0600070205080204" pitchFamily="34" charset="-128"/>
            </a:endParaRPr>
          </a:p>
          <a:p>
            <a:r>
              <a:rPr lang="cs-CZ" altLang="cs-CZ" dirty="0" err="1">
                <a:ea typeface="ＭＳ Ｐゴシック" panose="020B0600070205080204" pitchFamily="34" charset="-128"/>
              </a:rPr>
              <a:t>Ethnophaulismy</a:t>
            </a:r>
            <a:r>
              <a:rPr lang="cs-CZ" altLang="cs-CZ" dirty="0">
                <a:ea typeface="ＭＳ Ｐゴシック" panose="020B0600070205080204" pitchFamily="34" charset="-128"/>
              </a:rPr>
              <a:t> (= označení používaná příslušníky hostitelské země pro etnické skupiny imigrantů, např. v USA – „</a:t>
            </a:r>
            <a:r>
              <a:rPr lang="cs-CZ" altLang="cs-CZ" dirty="0" err="1">
                <a:ea typeface="ＭＳ Ｐゴシック" panose="020B0600070205080204" pitchFamily="34" charset="-128"/>
              </a:rPr>
              <a:t>spinach</a:t>
            </a:r>
            <a:r>
              <a:rPr lang="cs-CZ" altLang="en-US" dirty="0">
                <a:ea typeface="ＭＳ Ｐゴシック" panose="020B0600070205080204" pitchFamily="34" charset="-128"/>
              </a:rPr>
              <a:t>“</a:t>
            </a:r>
            <a:r>
              <a:rPr lang="cs-CZ" altLang="cs-CZ" dirty="0">
                <a:ea typeface="ＭＳ Ｐゴシック" panose="020B0600070205080204" pitchFamily="34" charset="-128"/>
              </a:rPr>
              <a:t>)</a:t>
            </a:r>
          </a:p>
          <a:p>
            <a:endParaRPr lang="cs-CZ" altLang="cs-CZ" dirty="0">
              <a:ea typeface="ＭＳ Ｐゴシック" panose="020B0600070205080204" pitchFamily="34" charset="-128"/>
            </a:endParaRPr>
          </a:p>
        </p:txBody>
      </p:sp>
    </p:spTree>
    <p:extLst>
      <p:ext uri="{BB962C8B-B14F-4D97-AF65-F5344CB8AC3E}">
        <p14:creationId xmlns:p14="http://schemas.microsoft.com/office/powerpoint/2010/main" val="161951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13687DDD-8622-584B-AEC0-D4D16B9ECEC8}"/>
              </a:ext>
            </a:extLst>
          </p:cNvPr>
          <p:cNvSpPr>
            <a:spLocks noGrp="1"/>
          </p:cNvSpPr>
          <p:nvPr>
            <p:ph type="title"/>
          </p:nvPr>
        </p:nvSpPr>
        <p:spPr bwMode="auto"/>
        <p:txBody>
          <a:bodyPr/>
          <a:lstStyle/>
          <a:p>
            <a:r>
              <a:rPr lang="en-US" altLang="cs-CZ" cap="none" dirty="0" err="1">
                <a:latin typeface="+mn-lt"/>
                <a:ea typeface="ＭＳ Ｐゴシック" panose="020B0600070205080204" pitchFamily="34" charset="-128"/>
              </a:rPr>
              <a:t>Kubíčková</a:t>
            </a:r>
            <a:r>
              <a:rPr lang="en-US" altLang="cs-CZ" cap="none" dirty="0">
                <a:latin typeface="+mn-lt"/>
                <a:ea typeface="ＭＳ Ｐゴシック" panose="020B0600070205080204" pitchFamily="34" charset="-128"/>
              </a:rPr>
              <a:t> (2009)</a:t>
            </a:r>
          </a:p>
        </p:txBody>
      </p:sp>
      <p:sp>
        <p:nvSpPr>
          <p:cNvPr id="30722" name="Content Placeholder 2">
            <a:extLst>
              <a:ext uri="{FF2B5EF4-FFF2-40B4-BE49-F238E27FC236}">
                <a16:creationId xmlns:a16="http://schemas.microsoft.com/office/drawing/2014/main" id="{C5B3CF00-395A-EA4E-836C-210094CF61E1}"/>
              </a:ext>
            </a:extLst>
          </p:cNvPr>
          <p:cNvSpPr>
            <a:spLocks noGrp="1"/>
          </p:cNvSpPr>
          <p:nvPr>
            <p:ph sz="quarter" idx="1"/>
          </p:nvPr>
        </p:nvSpPr>
        <p:spPr>
          <a:xfrm>
            <a:off x="1981200" y="1600201"/>
            <a:ext cx="7467600" cy="4873625"/>
          </a:xfrm>
        </p:spPr>
        <p:txBody>
          <a:bodyPr/>
          <a:lstStyle/>
          <a:p>
            <a:r>
              <a:rPr lang="en-US" altLang="cs-CZ" dirty="0" err="1">
                <a:ea typeface="ＭＳ Ｐゴシック" panose="020B0600070205080204" pitchFamily="34" charset="-128"/>
              </a:rPr>
              <a:t>Náboženství</a:t>
            </a:r>
            <a:r>
              <a:rPr lang="en-US" altLang="cs-CZ" dirty="0">
                <a:ea typeface="ＭＳ Ｐゴシック" panose="020B0600070205080204" pitchFamily="34" charset="-128"/>
              </a:rPr>
              <a:t> – </a:t>
            </a:r>
            <a:r>
              <a:rPr lang="en-US" altLang="cs-CZ" dirty="0" err="1">
                <a:ea typeface="ＭＳ Ｐゴシック" panose="020B0600070205080204" pitchFamily="34" charset="-128"/>
              </a:rPr>
              <a:t>skupiny</a:t>
            </a:r>
            <a:r>
              <a:rPr lang="en-US" altLang="cs-CZ" dirty="0">
                <a:ea typeface="ＭＳ Ｐゴシック" panose="020B0600070205080204" pitchFamily="34" charset="-128"/>
              </a:rPr>
              <a:t> </a:t>
            </a:r>
            <a:r>
              <a:rPr lang="en-US" altLang="cs-CZ" dirty="0" err="1">
                <a:ea typeface="ＭＳ Ｐゴシック" panose="020B0600070205080204" pitchFamily="34" charset="-128"/>
              </a:rPr>
              <a:t>muslimů</a:t>
            </a:r>
            <a:r>
              <a:rPr lang="en-US" altLang="cs-CZ" dirty="0">
                <a:ea typeface="ＭＳ Ｐゴシック" panose="020B0600070205080204" pitchFamily="34" charset="-128"/>
              </a:rPr>
              <a:t> z </a:t>
            </a:r>
            <a:r>
              <a:rPr lang="en-US" altLang="cs-CZ" dirty="0" err="1">
                <a:ea typeface="ＭＳ Ｐゴシック" panose="020B0600070205080204" pitchFamily="34" charset="-128"/>
              </a:rPr>
              <a:t>Kazachstánu</a:t>
            </a:r>
            <a:endParaRPr lang="en-US" altLang="cs-CZ" dirty="0">
              <a:ea typeface="ＭＳ Ｐゴシック" panose="020B0600070205080204" pitchFamily="34" charset="-128"/>
            </a:endParaRPr>
          </a:p>
          <a:p>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Nemalují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živé</a:t>
            </a:r>
            <a:r>
              <a:rPr lang="en-US" altLang="cs-CZ" dirty="0">
                <a:ea typeface="ＭＳ Ｐゴシック" panose="020B0600070205080204" pitchFamily="34" charset="-128"/>
              </a:rPr>
              <a:t> </a:t>
            </a:r>
            <a:r>
              <a:rPr lang="en-US" altLang="cs-CZ" dirty="0" err="1">
                <a:ea typeface="ＭＳ Ｐゴシック" panose="020B0600070205080204" pitchFamily="34" charset="-128"/>
              </a:rPr>
              <a:t>bytosti</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Nezpívají</a:t>
            </a:r>
            <a:r>
              <a:rPr lang="en-US" altLang="cs-CZ" dirty="0">
                <a:ea typeface="ＭＳ Ｐゴシック" panose="020B0600070205080204" pitchFamily="34" charset="-128"/>
              </a:rPr>
              <a:t> </a:t>
            </a:r>
          </a:p>
          <a:p>
            <a:r>
              <a:rPr lang="en-US" altLang="cs-CZ" dirty="0" err="1">
                <a:ea typeface="ＭＳ Ｐゴシック" panose="020B0600070205080204" pitchFamily="34" charset="-128"/>
              </a:rPr>
              <a:t>Neposlouchají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hudbu</a:t>
            </a:r>
            <a:endParaRPr lang="en-US" altLang="cs-CZ" dirty="0">
              <a:ea typeface="ＭＳ Ｐゴシック" panose="020B0600070205080204" pitchFamily="34" charset="-128"/>
            </a:endParaRPr>
          </a:p>
          <a:p>
            <a:r>
              <a:rPr lang="en-US" altLang="cs-CZ" dirty="0">
                <a:ea typeface="ＭＳ Ｐゴシック" panose="020B0600070205080204" pitchFamily="34" charset="-128"/>
              </a:rPr>
              <a:t>TV</a:t>
            </a:r>
          </a:p>
          <a:p>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Odstranění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čerta</a:t>
            </a:r>
            <a:r>
              <a:rPr lang="en-US" altLang="cs-CZ" dirty="0">
                <a:ea typeface="ＭＳ Ｐゴシック" panose="020B0600070205080204" pitchFamily="34" charset="-128"/>
              </a:rPr>
              <a:t> a </a:t>
            </a:r>
            <a:r>
              <a:rPr lang="en-US" altLang="cs-CZ" dirty="0" err="1">
                <a:ea typeface="ＭＳ Ｐゴシック" panose="020B0600070205080204" pitchFamily="34" charset="-128"/>
              </a:rPr>
              <a:t>Mikuláše</a:t>
            </a:r>
            <a:r>
              <a:rPr lang="en-US" altLang="cs-CZ" dirty="0">
                <a:ea typeface="ＭＳ Ｐゴシック" panose="020B0600070205080204" pitchFamily="34" charset="-128"/>
              </a:rPr>
              <a:t> z </a:t>
            </a:r>
            <a:r>
              <a:rPr lang="en-US" altLang="cs-CZ" dirty="0" err="1">
                <a:ea typeface="ＭＳ Ｐゴシック" panose="020B0600070205080204" pitchFamily="34" charset="-128"/>
              </a:rPr>
              <a:t>nástěnky</a:t>
            </a:r>
            <a:r>
              <a:rPr lang="en-US" altLang="cs-CZ" dirty="0">
                <a:ea typeface="ＭＳ Ｐゴシック" panose="020B0600070205080204" pitchFamily="34" charset="-128"/>
              </a:rPr>
              <a:t> </a:t>
            </a:r>
            <a:r>
              <a:rPr lang="en-US" altLang="cs-CZ" dirty="0">
                <a:ea typeface="ＭＳ Ｐゴシック" panose="020B0600070205080204" pitchFamily="34" charset="-128"/>
                <a:sym typeface="Wingdings" pitchFamily="2" charset="2"/>
              </a:rPr>
              <a:t></a:t>
            </a:r>
            <a:endParaRPr lang="en-US" altLang="cs-CZ" dirty="0">
              <a:ea typeface="ＭＳ Ｐゴシック" panose="020B0600070205080204" pitchFamily="34" charset="-128"/>
            </a:endParaRPr>
          </a:p>
          <a:p>
            <a:pPr>
              <a:buFont typeface="Wingdings" pitchFamily="2" charset="2"/>
              <a:buNone/>
            </a:pPr>
            <a:endParaRPr lang="en-US" altLang="cs-CZ" dirty="0">
              <a:ea typeface="ＭＳ Ｐゴシック" panose="020B0600070205080204" pitchFamily="34" charset="-128"/>
            </a:endParaRPr>
          </a:p>
        </p:txBody>
      </p:sp>
    </p:spTree>
    <p:extLst>
      <p:ext uri="{BB962C8B-B14F-4D97-AF65-F5344CB8AC3E}">
        <p14:creationId xmlns:p14="http://schemas.microsoft.com/office/powerpoint/2010/main" val="3645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067A-B81D-0049-914F-E013067CDC5C}"/>
              </a:ext>
            </a:extLst>
          </p:cNvPr>
          <p:cNvSpPr>
            <a:spLocks noGrp="1"/>
          </p:cNvSpPr>
          <p:nvPr>
            <p:ph type="title"/>
          </p:nvPr>
        </p:nvSpPr>
        <p:spPr/>
        <p:txBody>
          <a:bodyPr/>
          <a:lstStyle/>
          <a:p>
            <a:pPr>
              <a:defRPr/>
            </a:pPr>
            <a:r>
              <a:rPr lang="en-US" dirty="0" err="1">
                <a:solidFill>
                  <a:schemeClr val="tx2">
                    <a:lumMod val="75000"/>
                  </a:schemeClr>
                </a:solidFill>
              </a:rPr>
              <a:t>Terminologie</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E963E751-8808-144D-AA26-EEDD8F22720C}"/>
              </a:ext>
            </a:extLst>
          </p:cNvPr>
          <p:cNvSpPr>
            <a:spLocks noGrp="1"/>
          </p:cNvSpPr>
          <p:nvPr>
            <p:ph idx="1"/>
          </p:nvPr>
        </p:nvSpPr>
        <p:spPr>
          <a:xfrm>
            <a:off x="1981200" y="1600201"/>
            <a:ext cx="7467600" cy="4873625"/>
          </a:xfrm>
        </p:spPr>
        <p:txBody>
          <a:bodyPr>
            <a:normAutofit fontScale="92500" lnSpcReduction="10000"/>
          </a:bodyPr>
          <a:lstStyle/>
          <a:p>
            <a:pPr algn="just">
              <a:lnSpc>
                <a:spcPct val="90000"/>
              </a:lnSpc>
            </a:pPr>
            <a:r>
              <a:rPr lang="cs-CZ" altLang="cs-CZ" dirty="0">
                <a:solidFill>
                  <a:srgbClr val="FEB687"/>
                </a:solidFill>
                <a:ea typeface="ＭＳ Ｐゴシック" panose="020B0600070205080204" pitchFamily="34" charset="-128"/>
              </a:rPr>
              <a:t>Multikulturalismus</a:t>
            </a:r>
            <a:r>
              <a:rPr lang="cs-CZ" altLang="cs-CZ" dirty="0">
                <a:solidFill>
                  <a:srgbClr val="558ED5"/>
                </a:solidFill>
                <a:ea typeface="ＭＳ Ｐゴシック" panose="020B0600070205080204" pitchFamily="34" charset="-128"/>
              </a:rPr>
              <a:t> </a:t>
            </a:r>
            <a:r>
              <a:rPr lang="cs-CZ" altLang="cs-CZ" dirty="0">
                <a:ea typeface="ＭＳ Ｐゴシック" panose="020B0600070205080204" pitchFamily="34" charset="-128"/>
              </a:rPr>
              <a:t>– přirozený stav společnosti, ve které panuje diverzita (jazyková, náboženská, etnická apod.), zdůrazněna je komparativní dimenze a koexistence</a:t>
            </a:r>
          </a:p>
          <a:p>
            <a:pPr algn="just">
              <a:lnSpc>
                <a:spcPct val="90000"/>
              </a:lnSpc>
              <a:buFont typeface="Wingdings" pitchFamily="2" charset="2"/>
              <a:buNone/>
            </a:pPr>
            <a:r>
              <a:rPr lang="cs-CZ" altLang="cs-CZ" dirty="0">
                <a:ea typeface="ＭＳ Ｐゴシック" panose="020B0600070205080204" pitchFamily="34" charset="-128"/>
              </a:rPr>
              <a:t> </a:t>
            </a:r>
          </a:p>
          <a:p>
            <a:pPr algn="just">
              <a:lnSpc>
                <a:spcPct val="90000"/>
              </a:lnSpc>
            </a:pPr>
            <a:r>
              <a:rPr lang="cs-CZ" altLang="cs-CZ" dirty="0" err="1">
                <a:solidFill>
                  <a:srgbClr val="FEB687"/>
                </a:solidFill>
                <a:ea typeface="ＭＳ Ｐゴシック" panose="020B0600070205080204" pitchFamily="34" charset="-128"/>
              </a:rPr>
              <a:t>Plurikulturalismus</a:t>
            </a:r>
            <a:r>
              <a:rPr lang="cs-CZ" altLang="cs-CZ" dirty="0">
                <a:solidFill>
                  <a:srgbClr val="FEB687"/>
                </a:solidFill>
                <a:ea typeface="ＭＳ Ｐゴシック" panose="020B0600070205080204" pitchFamily="34" charset="-128"/>
              </a:rPr>
              <a:t> </a:t>
            </a:r>
            <a:r>
              <a:rPr lang="cs-CZ" altLang="cs-CZ" dirty="0">
                <a:ea typeface="ＭＳ Ｐゴシック" panose="020B0600070205080204" pitchFamily="34" charset="-128"/>
              </a:rPr>
              <a:t>– integrace aspektů různých kultur jedinci (</a:t>
            </a:r>
            <a:r>
              <a:rPr lang="cs-CZ" altLang="cs-CZ" dirty="0" err="1">
                <a:ea typeface="ＭＳ Ｐゴシック" panose="020B0600070205080204" pitchFamily="34" charset="-128"/>
              </a:rPr>
              <a:t>mingling</a:t>
            </a:r>
            <a:r>
              <a:rPr lang="cs-CZ" altLang="cs-CZ" dirty="0">
                <a:ea typeface="ＭＳ Ｐゴシック" panose="020B0600070205080204" pitchFamily="34" charset="-128"/>
              </a:rPr>
              <a:t>), tradiční koncept homogenity mizí, vznikají </a:t>
            </a:r>
            <a:r>
              <a:rPr lang="cs-CZ" altLang="cs-CZ" dirty="0" err="1">
                <a:ea typeface="ＭＳ Ｐゴシック" panose="020B0600070205080204" pitchFamily="34" charset="-128"/>
              </a:rPr>
              <a:t>vícevrstevnaté</a:t>
            </a:r>
            <a:r>
              <a:rPr lang="cs-CZ" altLang="cs-CZ" dirty="0">
                <a:ea typeface="ＭＳ Ｐゴシック" panose="020B0600070205080204" pitchFamily="34" charset="-128"/>
              </a:rPr>
              <a:t> identity, jasně ohraničené kategorie nefungují</a:t>
            </a:r>
          </a:p>
          <a:p>
            <a:pPr algn="just">
              <a:lnSpc>
                <a:spcPct val="90000"/>
              </a:lnSpc>
              <a:buFont typeface="Wingdings" pitchFamily="2" charset="2"/>
              <a:buNone/>
            </a:pPr>
            <a:r>
              <a:rPr lang="cs-CZ" altLang="cs-CZ" dirty="0">
                <a:ea typeface="ＭＳ Ｐゴシック" panose="020B0600070205080204" pitchFamily="34" charset="-128"/>
              </a:rPr>
              <a:t> </a:t>
            </a:r>
          </a:p>
          <a:p>
            <a:pPr algn="just">
              <a:lnSpc>
                <a:spcPct val="90000"/>
              </a:lnSpc>
            </a:pPr>
            <a:r>
              <a:rPr lang="cs-CZ" altLang="cs-CZ" dirty="0">
                <a:solidFill>
                  <a:srgbClr val="FEB687"/>
                </a:solidFill>
                <a:ea typeface="ＭＳ Ｐゴシック" panose="020B0600070205080204" pitchFamily="34" charset="-128"/>
              </a:rPr>
              <a:t>Interkulturalismus</a:t>
            </a:r>
            <a:r>
              <a:rPr lang="cs-CZ" altLang="cs-CZ" dirty="0">
                <a:solidFill>
                  <a:srgbClr val="558ED5"/>
                </a:solidFill>
                <a:ea typeface="ＭＳ Ｐゴシック" panose="020B0600070205080204" pitchFamily="34" charset="-128"/>
              </a:rPr>
              <a:t> </a:t>
            </a:r>
            <a:r>
              <a:rPr lang="cs-CZ" altLang="cs-CZ" dirty="0">
                <a:ea typeface="ＭＳ Ｐゴシック" panose="020B0600070205080204" pitchFamily="34" charset="-128"/>
              </a:rPr>
              <a:t>– aktivní dimenze diverzity, interakce jedinců, skupin a komunit, kulturní dynamismus</a:t>
            </a:r>
          </a:p>
          <a:p>
            <a:pPr algn="just">
              <a:lnSpc>
                <a:spcPct val="90000"/>
              </a:lnSpc>
            </a:pPr>
            <a:endParaRPr lang="en-US" altLang="cs-CZ" dirty="0">
              <a:ea typeface="ＭＳ Ｐゴシック" panose="020B0600070205080204" pitchFamily="34" charset="-128"/>
            </a:endParaRPr>
          </a:p>
        </p:txBody>
      </p:sp>
    </p:spTree>
    <p:extLst>
      <p:ext uri="{BB962C8B-B14F-4D97-AF65-F5344CB8AC3E}">
        <p14:creationId xmlns:p14="http://schemas.microsoft.com/office/powerpoint/2010/main" val="400726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8DFE-83F4-E344-8E3D-05BE190061E9}"/>
              </a:ext>
            </a:extLst>
          </p:cNvPr>
          <p:cNvSpPr>
            <a:spLocks noGrp="1"/>
          </p:cNvSpPr>
          <p:nvPr>
            <p:ph type="title"/>
          </p:nvPr>
        </p:nvSpPr>
        <p:spPr/>
        <p:txBody>
          <a:bodyPr/>
          <a:lstStyle/>
          <a:p>
            <a:pPr>
              <a:defRPr/>
            </a:pPr>
            <a:r>
              <a:rPr lang="en-US" dirty="0" err="1">
                <a:latin typeface="+mn-lt"/>
                <a:cs typeface="Cambria"/>
              </a:rPr>
              <a:t>Radostný</a:t>
            </a:r>
            <a:r>
              <a:rPr lang="en-US" dirty="0">
                <a:latin typeface="+mn-lt"/>
                <a:cs typeface="Cambria"/>
              </a:rPr>
              <a:t> et al. (2011)</a:t>
            </a:r>
          </a:p>
        </p:txBody>
      </p:sp>
      <p:sp>
        <p:nvSpPr>
          <p:cNvPr id="31746" name="Content Placeholder 2">
            <a:extLst>
              <a:ext uri="{FF2B5EF4-FFF2-40B4-BE49-F238E27FC236}">
                <a16:creationId xmlns:a16="http://schemas.microsoft.com/office/drawing/2014/main" id="{6D9A6E8A-DEA4-B348-8E7B-AFA325BF942B}"/>
              </a:ext>
            </a:extLst>
          </p:cNvPr>
          <p:cNvSpPr>
            <a:spLocks noGrp="1"/>
          </p:cNvSpPr>
          <p:nvPr>
            <p:ph sz="quarter" idx="1"/>
          </p:nvPr>
        </p:nvSpPr>
        <p:spPr>
          <a:xfrm>
            <a:off x="1981200" y="1600201"/>
            <a:ext cx="7467600" cy="4873625"/>
          </a:xfrm>
        </p:spPr>
        <p:txBody>
          <a:bodyPr/>
          <a:lstStyle/>
          <a:p>
            <a:r>
              <a:rPr lang="en-US" altLang="cs-CZ" dirty="0" err="1">
                <a:ea typeface="ＭＳ Ｐゴシック" panose="020B0600070205080204" pitchFamily="34" charset="-128"/>
              </a:rPr>
              <a:t>Interkulturní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senzitivita</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Pocit</a:t>
            </a:r>
            <a:r>
              <a:rPr lang="en-US" altLang="cs-CZ" dirty="0">
                <a:ea typeface="ＭＳ Ｐゴシック" panose="020B0600070205080204" pitchFamily="34" charset="-128"/>
              </a:rPr>
              <a:t> </a:t>
            </a:r>
            <a:r>
              <a:rPr lang="en-US" altLang="cs-CZ" dirty="0" err="1">
                <a:ea typeface="ＭＳ Ｐゴシック" panose="020B0600070205080204" pitchFamily="34" charset="-128"/>
              </a:rPr>
              <a:t>nejistoty</a:t>
            </a:r>
            <a:r>
              <a:rPr lang="en-US" altLang="cs-CZ" dirty="0">
                <a:ea typeface="ＭＳ Ｐゴシック" panose="020B0600070205080204" pitchFamily="34" charset="-128"/>
              </a:rPr>
              <a:t> – </a:t>
            </a:r>
            <a:r>
              <a:rPr lang="en-US" altLang="cs-CZ" dirty="0" err="1">
                <a:ea typeface="ＭＳ Ｐゴシック" panose="020B0600070205080204" pitchFamily="34" charset="-128"/>
              </a:rPr>
              <a:t>neutíkat</a:t>
            </a:r>
            <a:r>
              <a:rPr lang="en-US" altLang="cs-CZ" dirty="0">
                <a:ea typeface="ＭＳ Ｐゴシック" panose="020B0600070205080204" pitchFamily="34" charset="-128"/>
              </a:rPr>
              <a:t>, </a:t>
            </a:r>
            <a:r>
              <a:rPr lang="en-US" altLang="cs-CZ" dirty="0" err="1">
                <a:ea typeface="ＭＳ Ｐゴシック" panose="020B0600070205080204" pitchFamily="34" charset="-128"/>
              </a:rPr>
              <a:t>využít</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Kultura</a:t>
            </a:r>
            <a:r>
              <a:rPr lang="en-US" altLang="cs-CZ" dirty="0">
                <a:ea typeface="ＭＳ Ｐゴシック" panose="020B0600070205080204" pitchFamily="34" charset="-128"/>
              </a:rPr>
              <a:t> </a:t>
            </a:r>
            <a:r>
              <a:rPr lang="en-US" altLang="cs-CZ" dirty="0" err="1">
                <a:ea typeface="ＭＳ Ｐゴシック" panose="020B0600070205080204" pitchFamily="34" charset="-128"/>
              </a:rPr>
              <a:t>školy</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Integrace</a:t>
            </a:r>
            <a:r>
              <a:rPr lang="en-US" altLang="cs-CZ" dirty="0">
                <a:ea typeface="ＭＳ Ｐゴシック" panose="020B0600070205080204" pitchFamily="34" charset="-128"/>
              </a:rPr>
              <a:t> </a:t>
            </a:r>
            <a:r>
              <a:rPr lang="en-US" altLang="cs-CZ" dirty="0" err="1">
                <a:ea typeface="ＭＳ Ｐゴシック" panose="020B0600070205080204" pitchFamily="34" charset="-128"/>
              </a:rPr>
              <a:t>jako</a:t>
            </a:r>
            <a:r>
              <a:rPr lang="en-US" altLang="cs-CZ" dirty="0">
                <a:ea typeface="ＭＳ Ｐゴシック" panose="020B0600070205080204" pitchFamily="34" charset="-128"/>
              </a:rPr>
              <a:t> </a:t>
            </a:r>
            <a:r>
              <a:rPr lang="en-US" altLang="cs-CZ" dirty="0" err="1">
                <a:ea typeface="ＭＳ Ｐゴシック" panose="020B0600070205080204" pitchFamily="34" charset="-128"/>
              </a:rPr>
              <a:t>obousměrný</a:t>
            </a:r>
            <a:r>
              <a:rPr lang="en-US" altLang="cs-CZ" dirty="0">
                <a:ea typeface="ＭＳ Ｐゴシック" panose="020B0600070205080204" pitchFamily="34" charset="-128"/>
              </a:rPr>
              <a:t> </a:t>
            </a:r>
            <a:r>
              <a:rPr lang="en-US" altLang="cs-CZ" dirty="0" err="1">
                <a:ea typeface="ＭＳ Ｐゴシック" panose="020B0600070205080204" pitchFamily="34" charset="-128"/>
              </a:rPr>
              <a:t>proces</a:t>
            </a:r>
            <a:endParaRPr lang="en-US" altLang="cs-CZ" dirty="0">
              <a:ea typeface="ＭＳ Ｐゴシック" panose="020B0600070205080204" pitchFamily="34" charset="-128"/>
            </a:endParaRPr>
          </a:p>
          <a:p>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Odkazují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na</a:t>
            </a:r>
            <a:r>
              <a:rPr lang="en-US" altLang="cs-CZ" dirty="0">
                <a:ea typeface="ＭＳ Ｐゴシック" panose="020B0600070205080204" pitchFamily="34" charset="-128"/>
              </a:rPr>
              <a:t> </a:t>
            </a:r>
            <a:r>
              <a:rPr lang="pl-PL" altLang="cs-CZ" dirty="0">
                <a:ea typeface="ＭＳ Ｐゴシック" panose="020B0600070205080204" pitchFamily="34" charset="-128"/>
                <a:hlinkClick r:id="rId2"/>
              </a:rPr>
              <a:t>http://www.czechkid.cz/si.html</a:t>
            </a:r>
            <a:r>
              <a:rPr lang="pl-PL" altLang="cs-CZ" dirty="0">
                <a:ea typeface="ＭＳ Ｐゴシック" panose="020B0600070205080204" pitchFamily="34" charset="-128"/>
              </a:rPr>
              <a:t> - </a:t>
            </a:r>
            <a:r>
              <a:rPr lang="pl-PL" altLang="cs-CZ" dirty="0" err="1">
                <a:ea typeface="ＭＳ Ｐゴシック" panose="020B0600070205080204" pitchFamily="34" charset="-128"/>
              </a:rPr>
              <a:t>užitečný</a:t>
            </a:r>
            <a:r>
              <a:rPr lang="pl-PL" altLang="cs-CZ" dirty="0">
                <a:ea typeface="ＭＳ Ｐゴシック" panose="020B0600070205080204" pitchFamily="34" charset="-128"/>
              </a:rPr>
              <a:t> </a:t>
            </a:r>
            <a:r>
              <a:rPr lang="pl-PL" altLang="cs-CZ" dirty="0" err="1">
                <a:ea typeface="ＭＳ Ｐゴシック" panose="020B0600070205080204" pitchFamily="34" charset="-128"/>
              </a:rPr>
              <a:t>zdroj</a:t>
            </a:r>
            <a:r>
              <a:rPr lang="pl-PL" altLang="cs-CZ" dirty="0">
                <a:ea typeface="ＭＳ Ｐゴシック" panose="020B0600070205080204" pitchFamily="34" charset="-128"/>
              </a:rPr>
              <a:t> </a:t>
            </a:r>
            <a:r>
              <a:rPr lang="pl-PL" altLang="cs-CZ" dirty="0" err="1">
                <a:ea typeface="ＭＳ Ｐゴシック" panose="020B0600070205080204" pitchFamily="34" charset="-128"/>
              </a:rPr>
              <a:t>informací</a:t>
            </a:r>
            <a:endParaRPr lang="en-US" altLang="cs-CZ" dirty="0">
              <a:ea typeface="ＭＳ Ｐゴシック" panose="020B0600070205080204" pitchFamily="34" charset="-128"/>
            </a:endParaRPr>
          </a:p>
        </p:txBody>
      </p:sp>
    </p:spTree>
    <p:extLst>
      <p:ext uri="{BB962C8B-B14F-4D97-AF65-F5344CB8AC3E}">
        <p14:creationId xmlns:p14="http://schemas.microsoft.com/office/powerpoint/2010/main" val="228443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561-DDA7-9847-9097-5E961E82E880}"/>
              </a:ext>
            </a:extLst>
          </p:cNvPr>
          <p:cNvSpPr>
            <a:spLocks noGrp="1"/>
          </p:cNvSpPr>
          <p:nvPr>
            <p:ph type="title"/>
          </p:nvPr>
        </p:nvSpPr>
        <p:spPr/>
        <p:txBody>
          <a:bodyPr/>
          <a:lstStyle/>
          <a:p>
            <a:pPr>
              <a:defRPr/>
            </a:pPr>
            <a:r>
              <a:rPr lang="en-US" dirty="0" err="1">
                <a:latin typeface="Cambria"/>
                <a:cs typeface="Cambria"/>
              </a:rPr>
              <a:t>Slovo</a:t>
            </a:r>
            <a:r>
              <a:rPr lang="en-US" dirty="0">
                <a:latin typeface="Cambria"/>
                <a:cs typeface="Cambria"/>
              </a:rPr>
              <a:t> (02/15)</a:t>
            </a:r>
          </a:p>
        </p:txBody>
      </p:sp>
      <p:sp>
        <p:nvSpPr>
          <p:cNvPr id="32770" name="Content Placeholder 2">
            <a:extLst>
              <a:ext uri="{FF2B5EF4-FFF2-40B4-BE49-F238E27FC236}">
                <a16:creationId xmlns:a16="http://schemas.microsoft.com/office/drawing/2014/main" id="{ABEFB0BC-1DBC-B944-823C-5AD473437EFA}"/>
              </a:ext>
            </a:extLst>
          </p:cNvPr>
          <p:cNvSpPr>
            <a:spLocks noGrp="1"/>
          </p:cNvSpPr>
          <p:nvPr>
            <p:ph sz="quarter" idx="1"/>
          </p:nvPr>
        </p:nvSpPr>
        <p:spPr>
          <a:xfrm>
            <a:off x="1981200" y="1600201"/>
            <a:ext cx="7467600" cy="4873625"/>
          </a:xfrm>
        </p:spPr>
        <p:txBody>
          <a:bodyPr/>
          <a:lstStyle/>
          <a:p>
            <a:r>
              <a:rPr lang="en-US" altLang="cs-CZ" dirty="0" err="1">
                <a:latin typeface="Cambria" panose="02040503050406030204" pitchFamily="18" charset="0"/>
                <a:ea typeface="ＭＳ Ｐゴシック" panose="020B0600070205080204" pitchFamily="34" charset="-128"/>
              </a:rPr>
              <a:t>Občanské</a:t>
            </a:r>
            <a:r>
              <a:rPr lang="en-US" altLang="cs-CZ" dirty="0">
                <a:latin typeface="Cambria" panose="02040503050406030204" pitchFamily="18" charset="0"/>
                <a:ea typeface="ＭＳ Ｐゴシック" panose="020B0600070205080204" pitchFamily="34" charset="-128"/>
              </a:rPr>
              <a:t> </a:t>
            </a:r>
            <a:r>
              <a:rPr lang="en-US" altLang="cs-CZ" dirty="0" err="1">
                <a:latin typeface="Cambria" panose="02040503050406030204" pitchFamily="18" charset="0"/>
                <a:ea typeface="ＭＳ Ｐゴシック" panose="020B0600070205080204" pitchFamily="34" charset="-128"/>
              </a:rPr>
              <a:t>sdružení</a:t>
            </a:r>
            <a:r>
              <a:rPr lang="en-US" altLang="cs-CZ" dirty="0">
                <a:latin typeface="Cambria" panose="02040503050406030204" pitchFamily="18" charset="0"/>
                <a:ea typeface="ＭＳ Ｐゴシック" panose="020B0600070205080204" pitchFamily="34" charset="-128"/>
              </a:rPr>
              <a:t> </a:t>
            </a:r>
            <a:r>
              <a:rPr lang="en-US" altLang="cs-CZ" dirty="0" err="1">
                <a:latin typeface="Cambria" panose="02040503050406030204" pitchFamily="18" charset="0"/>
                <a:ea typeface="ＭＳ Ｐゴシック" panose="020B0600070205080204" pitchFamily="34" charset="-128"/>
              </a:rPr>
              <a:t>InBáze</a:t>
            </a:r>
            <a:endParaRPr lang="en-US" altLang="cs-CZ" dirty="0">
              <a:latin typeface="Cambria" panose="02040503050406030204" pitchFamily="18" charset="0"/>
              <a:ea typeface="ＭＳ Ｐゴシック" panose="020B0600070205080204" pitchFamily="34" charset="-128"/>
            </a:endParaRPr>
          </a:p>
          <a:p>
            <a:r>
              <a:rPr lang="en-US" altLang="cs-CZ" dirty="0">
                <a:latin typeface="Cambria" panose="02040503050406030204" pitchFamily="18" charset="0"/>
                <a:ea typeface="ＭＳ Ｐゴシック" panose="020B0600070205080204" pitchFamily="34" charset="-128"/>
                <a:hlinkClick r:id="rId2"/>
              </a:rPr>
              <a:t>www.interkulturniprace.cz</a:t>
            </a:r>
            <a:endParaRPr lang="en-US" altLang="cs-CZ" dirty="0">
              <a:latin typeface="Cambria" panose="02040503050406030204" pitchFamily="18" charset="0"/>
              <a:ea typeface="ＭＳ Ｐゴシック" panose="020B0600070205080204" pitchFamily="34" charset="-128"/>
            </a:endParaRPr>
          </a:p>
          <a:p>
            <a:endParaRPr lang="en-US" altLang="cs-CZ" dirty="0">
              <a:latin typeface="Cambria" panose="02040503050406030204" pitchFamily="18" charset="0"/>
              <a:ea typeface="ＭＳ Ｐゴシック" panose="020B0600070205080204" pitchFamily="34" charset="-128"/>
            </a:endParaRPr>
          </a:p>
          <a:p>
            <a:r>
              <a:rPr lang="en-US" altLang="cs-CZ" dirty="0" err="1">
                <a:latin typeface="Cambria" panose="02040503050406030204" pitchFamily="18" charset="0"/>
                <a:ea typeface="ＭＳ Ｐゴシック" panose="020B0600070205080204" pitchFamily="34" charset="-128"/>
              </a:rPr>
              <a:t>Slovník</a:t>
            </a:r>
            <a:r>
              <a:rPr lang="en-US" altLang="cs-CZ" dirty="0">
                <a:latin typeface="Cambria" panose="02040503050406030204" pitchFamily="18" charset="0"/>
                <a:ea typeface="ＭＳ Ｐゴシック" panose="020B0600070205080204" pitchFamily="34" charset="-128"/>
              </a:rPr>
              <a:t> </a:t>
            </a:r>
            <a:r>
              <a:rPr lang="en-US" altLang="cs-CZ" dirty="0" err="1">
                <a:latin typeface="Cambria" panose="02040503050406030204" pitchFamily="18" charset="0"/>
                <a:ea typeface="ＭＳ Ｐゴシック" panose="020B0600070205080204" pitchFamily="34" charset="-128"/>
              </a:rPr>
              <a:t>roku</a:t>
            </a:r>
            <a:r>
              <a:rPr lang="en-US" altLang="cs-CZ" dirty="0">
                <a:latin typeface="Cambria" panose="02040503050406030204" pitchFamily="18" charset="0"/>
                <a:ea typeface="ＭＳ Ｐゴシック" panose="020B0600070205080204" pitchFamily="34" charset="-128"/>
              </a:rPr>
              <a:t> 2015 – </a:t>
            </a:r>
            <a:r>
              <a:rPr lang="en-US" altLang="cs-CZ" dirty="0" err="1">
                <a:latin typeface="Cambria" panose="02040503050406030204" pitchFamily="18" charset="0"/>
                <a:ea typeface="ＭＳ Ｐゴシック" panose="020B0600070205080204" pitchFamily="34" charset="-128"/>
              </a:rPr>
              <a:t>Soubor</a:t>
            </a:r>
            <a:r>
              <a:rPr lang="en-US" altLang="cs-CZ" dirty="0">
                <a:latin typeface="Cambria" panose="02040503050406030204" pitchFamily="18" charset="0"/>
                <a:ea typeface="ＭＳ Ｐゴシック" panose="020B0600070205080204" pitchFamily="34" charset="-128"/>
              </a:rPr>
              <a:t> </a:t>
            </a:r>
            <a:r>
              <a:rPr lang="en-US" altLang="cs-CZ" dirty="0" err="1">
                <a:latin typeface="Cambria" panose="02040503050406030204" pitchFamily="18" charset="0"/>
                <a:ea typeface="ＭＳ Ｐゴシック" panose="020B0600070205080204" pitchFamily="34" charset="-128"/>
              </a:rPr>
              <a:t>slovníků</a:t>
            </a:r>
            <a:r>
              <a:rPr lang="en-US" altLang="cs-CZ" dirty="0">
                <a:latin typeface="Cambria" panose="02040503050406030204" pitchFamily="18" charset="0"/>
                <a:ea typeface="ＭＳ Ｐゴシック" panose="020B0600070205080204" pitchFamily="34" charset="-128"/>
              </a:rPr>
              <a:t> pro </a:t>
            </a:r>
            <a:r>
              <a:rPr lang="en-US" altLang="cs-CZ" dirty="0" err="1">
                <a:latin typeface="Cambria" panose="02040503050406030204" pitchFamily="18" charset="0"/>
                <a:ea typeface="ＭＳ Ｐゴシック" panose="020B0600070205080204" pitchFamily="34" charset="-128"/>
              </a:rPr>
              <a:t>interkulturní</a:t>
            </a:r>
            <a:r>
              <a:rPr lang="en-US" altLang="cs-CZ" dirty="0">
                <a:latin typeface="Cambria" panose="02040503050406030204" pitchFamily="18" charset="0"/>
                <a:ea typeface="ＭＳ Ｐゴシック" panose="020B0600070205080204" pitchFamily="34" charset="-128"/>
              </a:rPr>
              <a:t> </a:t>
            </a:r>
            <a:r>
              <a:rPr lang="en-US" altLang="cs-CZ" dirty="0" err="1">
                <a:latin typeface="Cambria" panose="02040503050406030204" pitchFamily="18" charset="0"/>
                <a:ea typeface="ＭＳ Ｐゴシック" panose="020B0600070205080204" pitchFamily="34" charset="-128"/>
              </a:rPr>
              <a:t>práci</a:t>
            </a:r>
            <a:endParaRPr lang="cs-CZ" altLang="cs-CZ" dirty="0">
              <a:latin typeface="Cambria" panose="02040503050406030204" pitchFamily="18" charset="0"/>
              <a:ea typeface="ＭＳ Ｐゴシック" panose="020B0600070205080204" pitchFamily="34" charset="-128"/>
            </a:endParaRPr>
          </a:p>
          <a:p>
            <a:endParaRPr lang="cs-CZ" altLang="cs-CZ" dirty="0">
              <a:latin typeface="Cambria" panose="02040503050406030204" pitchFamily="18" charset="0"/>
              <a:ea typeface="ＭＳ Ｐゴシック" panose="020B0600070205080204" pitchFamily="34" charset="-128"/>
            </a:endParaRPr>
          </a:p>
          <a:p>
            <a:r>
              <a:rPr lang="en-US" altLang="cs-CZ" dirty="0">
                <a:latin typeface="Cambria" panose="02040503050406030204" pitchFamily="18" charset="0"/>
                <a:ea typeface="ＭＳ Ｐゴシック" panose="020B0600070205080204" pitchFamily="34" charset="-128"/>
                <a:hlinkClick r:id="rId3"/>
              </a:rPr>
              <a:t>http://slovnik.interkulturniprace.cz/</a:t>
            </a:r>
            <a:endParaRPr lang="cs-CZ" altLang="cs-CZ" dirty="0">
              <a:latin typeface="Cambria" panose="02040503050406030204" pitchFamily="18" charset="0"/>
              <a:ea typeface="ＭＳ Ｐゴシック" panose="020B0600070205080204" pitchFamily="34" charset="-128"/>
            </a:endParaRPr>
          </a:p>
          <a:p>
            <a:r>
              <a:rPr lang="en-US" altLang="cs-CZ" dirty="0">
                <a:latin typeface="Cambria" panose="02040503050406030204" pitchFamily="18" charset="0"/>
                <a:ea typeface="ＭＳ Ｐゴシック" panose="020B0600070205080204" pitchFamily="34" charset="-128"/>
                <a:hlinkClick r:id="rId4"/>
              </a:rPr>
              <a:t>http://slovnik.interkulturniprace.cz/slovnik-ke-stazeni/</a:t>
            </a:r>
            <a:endParaRPr lang="cs-CZ" altLang="cs-CZ" dirty="0">
              <a:latin typeface="Cambria" panose="02040503050406030204" pitchFamily="18" charset="0"/>
              <a:ea typeface="ＭＳ Ｐゴシック" panose="020B0600070205080204" pitchFamily="34" charset="-128"/>
            </a:endParaRPr>
          </a:p>
          <a:p>
            <a:endParaRPr lang="en-US" altLang="cs-CZ" dirty="0">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900913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9ADF3F32-D913-B241-A38F-1BDDD974AC0E}"/>
              </a:ext>
            </a:extLst>
          </p:cNvPr>
          <p:cNvSpPr>
            <a:spLocks noGrp="1"/>
          </p:cNvSpPr>
          <p:nvPr>
            <p:ph type="title"/>
          </p:nvPr>
        </p:nvSpPr>
        <p:spPr bwMode="auto"/>
        <p:txBody>
          <a:bodyPr/>
          <a:lstStyle/>
          <a:p>
            <a:r>
              <a:rPr lang="en-US" altLang="cs-CZ" cap="none" dirty="0" err="1">
                <a:latin typeface="+mn-lt"/>
                <a:ea typeface="ＭＳ Ｐゴシック" panose="020B0600070205080204" pitchFamily="34" charset="-128"/>
              </a:rPr>
              <a:t>Punčochář</a:t>
            </a:r>
            <a:r>
              <a:rPr lang="en-US" altLang="cs-CZ" cap="none" dirty="0">
                <a:latin typeface="+mn-lt"/>
                <a:ea typeface="ＭＳ Ｐゴシック" panose="020B0600070205080204" pitchFamily="34" charset="-128"/>
              </a:rPr>
              <a:t>, </a:t>
            </a:r>
            <a:r>
              <a:rPr lang="en-US" altLang="cs-CZ" cap="none" dirty="0" err="1">
                <a:latin typeface="+mn-lt"/>
                <a:ea typeface="ＭＳ Ｐゴシック" panose="020B0600070205080204" pitchFamily="34" charset="-128"/>
              </a:rPr>
              <a:t>Bernátková</a:t>
            </a:r>
            <a:r>
              <a:rPr lang="en-US" altLang="cs-CZ" cap="none" dirty="0">
                <a:latin typeface="+mn-lt"/>
                <a:ea typeface="ＭＳ Ｐゴシック" panose="020B0600070205080204" pitchFamily="34" charset="-128"/>
              </a:rPr>
              <a:t> (2011)</a:t>
            </a:r>
          </a:p>
        </p:txBody>
      </p:sp>
      <p:sp>
        <p:nvSpPr>
          <p:cNvPr id="33794" name="Content Placeholder 2">
            <a:extLst>
              <a:ext uri="{FF2B5EF4-FFF2-40B4-BE49-F238E27FC236}">
                <a16:creationId xmlns:a16="http://schemas.microsoft.com/office/drawing/2014/main" id="{EA8BA17B-0321-894C-A3B2-5403CED7900D}"/>
              </a:ext>
            </a:extLst>
          </p:cNvPr>
          <p:cNvSpPr>
            <a:spLocks noGrp="1"/>
          </p:cNvSpPr>
          <p:nvPr>
            <p:ph sz="quarter" idx="1"/>
          </p:nvPr>
        </p:nvSpPr>
        <p:spPr>
          <a:xfrm>
            <a:off x="1981200" y="1600201"/>
            <a:ext cx="7467600" cy="4873625"/>
          </a:xfrm>
        </p:spPr>
        <p:txBody>
          <a:bodyPr>
            <a:normAutofit lnSpcReduction="10000"/>
          </a:bodyPr>
          <a:lstStyle/>
          <a:p>
            <a:r>
              <a:rPr lang="en-US" altLang="cs-CZ" dirty="0" err="1">
                <a:ea typeface="ＭＳ Ｐゴシック" panose="020B0600070205080204" pitchFamily="34" charset="-128"/>
              </a:rPr>
              <a:t>Základem</a:t>
            </a:r>
            <a:r>
              <a:rPr lang="en-US" altLang="cs-CZ" dirty="0">
                <a:ea typeface="ＭＳ Ｐゴシック" panose="020B0600070205080204" pitchFamily="34" charset="-128"/>
              </a:rPr>
              <a:t> je </a:t>
            </a:r>
            <a:r>
              <a:rPr lang="en-US" altLang="cs-CZ" dirty="0" err="1">
                <a:ea typeface="ＭＳ Ｐゴシック" panose="020B0600070205080204" pitchFamily="34" charset="-128"/>
              </a:rPr>
              <a:t>informovanost</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Multikulturní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aspekty</a:t>
            </a:r>
            <a:r>
              <a:rPr lang="en-US" altLang="cs-CZ" dirty="0">
                <a:ea typeface="ＭＳ Ｐゴシック" panose="020B0600070205080204" pitchFamily="34" charset="-128"/>
              </a:rPr>
              <a:t> se </a:t>
            </a:r>
            <a:r>
              <a:rPr lang="en-US" altLang="cs-CZ" dirty="0" err="1">
                <a:ea typeface="ＭＳ Ｐゴシック" panose="020B0600070205080204" pitchFamily="34" charset="-128"/>
              </a:rPr>
              <a:t>mohou</a:t>
            </a:r>
            <a:r>
              <a:rPr lang="en-US" altLang="cs-CZ" dirty="0">
                <a:ea typeface="ＭＳ Ｐゴシック" panose="020B0600070205080204" pitchFamily="34" charset="-128"/>
              </a:rPr>
              <a:t> </a:t>
            </a:r>
            <a:r>
              <a:rPr lang="en-US" altLang="cs-CZ" dirty="0" err="1">
                <a:ea typeface="ＭＳ Ｐゴシック" panose="020B0600070205080204" pitchFamily="34" charset="-128"/>
              </a:rPr>
              <a:t>projevovat</a:t>
            </a:r>
            <a:r>
              <a:rPr lang="en-US" altLang="cs-CZ" dirty="0">
                <a:ea typeface="ＭＳ Ｐゴシック" panose="020B0600070205080204" pitchFamily="34" charset="-128"/>
              </a:rPr>
              <a:t> </a:t>
            </a:r>
            <a:r>
              <a:rPr lang="en-US" altLang="cs-CZ" dirty="0" err="1">
                <a:ea typeface="ＭＳ Ｐゴシック" panose="020B0600070205080204" pitchFamily="34" charset="-128"/>
              </a:rPr>
              <a:t>průřezově</a:t>
            </a:r>
            <a:r>
              <a:rPr lang="en-US" altLang="cs-CZ" dirty="0">
                <a:ea typeface="ＭＳ Ｐゴシック" panose="020B0600070205080204" pitchFamily="34" charset="-128"/>
              </a:rPr>
              <a:t> </a:t>
            </a:r>
            <a:r>
              <a:rPr lang="en-US" altLang="cs-CZ" dirty="0" err="1">
                <a:ea typeface="ＭＳ Ｐゴシック" panose="020B0600070205080204" pitchFamily="34" charset="-128"/>
              </a:rPr>
              <a:t>při</a:t>
            </a:r>
            <a:r>
              <a:rPr lang="en-US" altLang="cs-CZ" dirty="0">
                <a:ea typeface="ＭＳ Ｐゴシック" panose="020B0600070205080204" pitchFamily="34" charset="-128"/>
              </a:rPr>
              <a:t> </a:t>
            </a:r>
            <a:r>
              <a:rPr lang="en-US" altLang="cs-CZ" dirty="0" err="1">
                <a:ea typeface="ＭＳ Ｐゴシック" panose="020B0600070205080204" pitchFamily="34" charset="-128"/>
              </a:rPr>
              <a:t>jakékoliv</a:t>
            </a:r>
            <a:r>
              <a:rPr lang="en-US" altLang="cs-CZ" dirty="0">
                <a:ea typeface="ＭＳ Ｐゴシック" panose="020B0600070205080204" pitchFamily="34" charset="-128"/>
              </a:rPr>
              <a:t> </a:t>
            </a:r>
            <a:r>
              <a:rPr lang="en-US" altLang="cs-CZ" dirty="0" err="1">
                <a:ea typeface="ＭＳ Ｐゴシック" panose="020B0600070205080204" pitchFamily="34" charset="-128"/>
              </a:rPr>
              <a:t>činnosti</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Orientace</a:t>
            </a:r>
            <a:r>
              <a:rPr lang="en-US" altLang="cs-CZ" dirty="0">
                <a:ea typeface="ＭＳ Ｐゴシック" panose="020B0600070205080204" pitchFamily="34" charset="-128"/>
              </a:rPr>
              <a:t> </a:t>
            </a:r>
            <a:r>
              <a:rPr lang="en-US" altLang="cs-CZ" dirty="0" err="1">
                <a:ea typeface="ＭＳ Ｐゴシック" panose="020B0600070205080204" pitchFamily="34" charset="-128"/>
              </a:rPr>
              <a:t>ve</a:t>
            </a:r>
            <a:r>
              <a:rPr lang="en-US" altLang="cs-CZ" dirty="0">
                <a:ea typeface="ＭＳ Ｐゴシック" panose="020B0600070205080204" pitchFamily="34" charset="-128"/>
              </a:rPr>
              <a:t> </a:t>
            </a:r>
            <a:r>
              <a:rPr lang="en-US" altLang="cs-CZ" dirty="0" err="1">
                <a:ea typeface="ＭＳ Ｐゴシック" panose="020B0600070205080204" pitchFamily="34" charset="-128"/>
              </a:rPr>
              <a:t>škole</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Vyučování</a:t>
            </a:r>
            <a:r>
              <a:rPr lang="en-US" altLang="cs-CZ" dirty="0">
                <a:ea typeface="ＭＳ Ｐゴシック" panose="020B0600070205080204" pitchFamily="34" charset="-128"/>
              </a:rPr>
              <a:t> (</a:t>
            </a:r>
            <a:r>
              <a:rPr lang="cs-CZ" altLang="cs-CZ" dirty="0">
                <a:ea typeface="ＭＳ Ｐゴシック" panose="020B0600070205080204" pitchFamily="34" charset="-128"/>
              </a:rPr>
              <a:t>např. </a:t>
            </a:r>
            <a:r>
              <a:rPr lang="en-US" altLang="cs-CZ" dirty="0" err="1">
                <a:ea typeface="ＭＳ Ｐゴシック" panose="020B0600070205080204" pitchFamily="34" charset="-128"/>
              </a:rPr>
              <a:t>oční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kontakt</a:t>
            </a:r>
            <a:r>
              <a:rPr lang="cs-CZ" altLang="cs-CZ" dirty="0">
                <a:ea typeface="ＭＳ Ｐゴシック" panose="020B0600070205080204" pitchFamily="34" charset="-128"/>
              </a:rPr>
              <a:t>, oslovování</a:t>
            </a:r>
            <a:r>
              <a:rPr lang="en-US" altLang="cs-CZ" dirty="0">
                <a:ea typeface="ＭＳ Ｐゴシック" panose="020B0600070205080204" pitchFamily="34" charset="-128"/>
              </a:rPr>
              <a:t>)</a:t>
            </a:r>
          </a:p>
          <a:p>
            <a:r>
              <a:rPr lang="en-US" altLang="cs-CZ" dirty="0" err="1">
                <a:ea typeface="ＭＳ Ｐゴシック" panose="020B0600070205080204" pitchFamily="34" charset="-128"/>
              </a:rPr>
              <a:t>Přestávka</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Stravování</a:t>
            </a:r>
            <a:r>
              <a:rPr lang="cs-CZ" altLang="cs-CZ" dirty="0">
                <a:ea typeface="ＭＳ Ｐゴシック" panose="020B0600070205080204" pitchFamily="34" charset="-128"/>
              </a:rPr>
              <a:t> (návyky, zvuky – Mongolsko a Japonsko)</a:t>
            </a:r>
            <a:endParaRPr lang="en-US" altLang="cs-CZ" dirty="0">
              <a:ea typeface="ＭＳ Ｐゴシック" panose="020B0600070205080204" pitchFamily="34" charset="-128"/>
            </a:endParaRPr>
          </a:p>
          <a:p>
            <a:r>
              <a:rPr lang="cs-CZ" altLang="cs-CZ" dirty="0">
                <a:ea typeface="ＭＳ Ｐゴシック" panose="020B0600070205080204" pitchFamily="34" charset="-128"/>
              </a:rPr>
              <a:t>P</a:t>
            </a:r>
            <a:r>
              <a:rPr lang="en-US" altLang="cs-CZ" dirty="0" err="1">
                <a:ea typeface="ＭＳ Ｐゴシック" panose="020B0600070205080204" pitchFamily="34" charset="-128"/>
              </a:rPr>
              <a:t>rázdniny</a:t>
            </a:r>
            <a:endParaRPr lang="en-US" altLang="cs-CZ" dirty="0">
              <a:ea typeface="ＭＳ Ｐゴシック" panose="020B0600070205080204" pitchFamily="34" charset="-128"/>
            </a:endParaRPr>
          </a:p>
          <a:p>
            <a:r>
              <a:rPr lang="en-US" altLang="cs-CZ" dirty="0" err="1">
                <a:ea typeface="ＭＳ Ｐゴシック" panose="020B0600070205080204" pitchFamily="34" charset="-128"/>
              </a:rPr>
              <a:t>Chování</a:t>
            </a:r>
            <a:r>
              <a:rPr lang="en-US" altLang="cs-CZ" dirty="0">
                <a:ea typeface="ＭＳ Ｐゴシック" panose="020B0600070205080204" pitchFamily="34" charset="-128"/>
              </a:rPr>
              <a:t> </a:t>
            </a:r>
            <a:r>
              <a:rPr lang="en-US" altLang="cs-CZ" dirty="0" err="1">
                <a:ea typeface="ＭＳ Ｐゴシック" panose="020B0600070205080204" pitchFamily="34" charset="-128"/>
              </a:rPr>
              <a:t>na</a:t>
            </a:r>
            <a:r>
              <a:rPr lang="en-US" altLang="cs-CZ" dirty="0">
                <a:ea typeface="ＭＳ Ｐゴシック" panose="020B0600070205080204" pitchFamily="34" charset="-128"/>
              </a:rPr>
              <a:t> </a:t>
            </a:r>
            <a:r>
              <a:rPr lang="en-US" altLang="cs-CZ" dirty="0" err="1">
                <a:ea typeface="ＭＳ Ｐゴシック" panose="020B0600070205080204" pitchFamily="34" charset="-128"/>
              </a:rPr>
              <a:t>kulturních</a:t>
            </a:r>
            <a:r>
              <a:rPr lang="en-US" altLang="cs-CZ" dirty="0">
                <a:ea typeface="ＭＳ Ｐゴシック" panose="020B0600070205080204" pitchFamily="34" charset="-128"/>
              </a:rPr>
              <a:t> </a:t>
            </a:r>
            <a:r>
              <a:rPr lang="en-US" altLang="cs-CZ" dirty="0" err="1">
                <a:ea typeface="ＭＳ Ｐゴシック" panose="020B0600070205080204" pitchFamily="34" charset="-128"/>
              </a:rPr>
              <a:t>akcích</a:t>
            </a:r>
            <a:endParaRPr lang="en-US" altLang="cs-CZ" dirty="0">
              <a:ea typeface="ＭＳ Ｐゴシック" panose="020B0600070205080204" pitchFamily="34" charset="-128"/>
            </a:endParaRPr>
          </a:p>
          <a:p>
            <a:r>
              <a:rPr lang="en-US" altLang="cs-CZ" dirty="0">
                <a:ea typeface="ＭＳ Ｐゴシック" panose="020B0600070205080204" pitchFamily="34" charset="-128"/>
              </a:rPr>
              <a:t>Rodina a </a:t>
            </a:r>
            <a:r>
              <a:rPr lang="en-US" altLang="cs-CZ" dirty="0" err="1">
                <a:ea typeface="ＭＳ Ｐゴシック" panose="020B0600070205080204" pitchFamily="34" charset="-128"/>
              </a:rPr>
              <a:t>příbuzenské</a:t>
            </a:r>
            <a:r>
              <a:rPr lang="en-US" altLang="cs-CZ" dirty="0">
                <a:ea typeface="ＭＳ Ｐゴシック" panose="020B0600070205080204" pitchFamily="34" charset="-128"/>
              </a:rPr>
              <a:t> </a:t>
            </a:r>
            <a:r>
              <a:rPr lang="en-US" altLang="cs-CZ" dirty="0" err="1">
                <a:ea typeface="ＭＳ Ｐゴシック" panose="020B0600070205080204" pitchFamily="34" charset="-128"/>
              </a:rPr>
              <a:t>vztahy</a:t>
            </a:r>
            <a:endParaRPr lang="en-US" altLang="cs-CZ" dirty="0">
              <a:ea typeface="ＭＳ Ｐゴシック" panose="020B0600070205080204" pitchFamily="34" charset="-128"/>
            </a:endParaRPr>
          </a:p>
        </p:txBody>
      </p:sp>
    </p:spTree>
    <p:extLst>
      <p:ext uri="{BB962C8B-B14F-4D97-AF65-F5344CB8AC3E}">
        <p14:creationId xmlns:p14="http://schemas.microsoft.com/office/powerpoint/2010/main" val="2797605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5DBD3D-F406-C747-B73E-349568AFDE4D}"/>
              </a:ext>
            </a:extLst>
          </p:cNvPr>
          <p:cNvSpPr>
            <a:spLocks noGrp="1"/>
          </p:cNvSpPr>
          <p:nvPr>
            <p:ph type="title"/>
          </p:nvPr>
        </p:nvSpPr>
        <p:spPr/>
        <p:txBody>
          <a:bodyPr/>
          <a:lstStyle/>
          <a:p>
            <a:pPr>
              <a:defRPr/>
            </a:pPr>
            <a:r>
              <a:rPr lang="cs-CZ" dirty="0">
                <a:latin typeface="+mn-lt"/>
                <a:cs typeface="Cambria"/>
              </a:rPr>
              <a:t>Rodina</a:t>
            </a:r>
          </a:p>
        </p:txBody>
      </p:sp>
      <p:sp>
        <p:nvSpPr>
          <p:cNvPr id="34818" name="Zástupný symbol pro obsah 2">
            <a:extLst>
              <a:ext uri="{FF2B5EF4-FFF2-40B4-BE49-F238E27FC236}">
                <a16:creationId xmlns:a16="http://schemas.microsoft.com/office/drawing/2014/main" id="{FD1C7FFA-A272-9941-86A3-05230FF0C5D7}"/>
              </a:ext>
            </a:extLst>
          </p:cNvPr>
          <p:cNvSpPr>
            <a:spLocks noGrp="1"/>
          </p:cNvSpPr>
          <p:nvPr>
            <p:ph sz="quarter" idx="1"/>
          </p:nvPr>
        </p:nvSpPr>
        <p:spPr>
          <a:xfrm>
            <a:off x="1981200" y="1600201"/>
            <a:ext cx="7467600" cy="4873625"/>
          </a:xfrm>
        </p:spPr>
        <p:txBody>
          <a:bodyPr/>
          <a:lstStyle/>
          <a:p>
            <a:r>
              <a:rPr lang="cs-CZ" altLang="cs-CZ" dirty="0">
                <a:ea typeface="ＭＳ Ｐゴシック" panose="020B0600070205080204" pitchFamily="34" charset="-128"/>
              </a:rPr>
              <a:t>Důležitější u muslimů a obyvatel Asie</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X</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U nás jiná tendence: škola přebírá roli rodiny ve výchově</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Jak moc zasahovat do výchovy dítěte?</a:t>
            </a:r>
          </a:p>
        </p:txBody>
      </p:sp>
    </p:spTree>
    <p:extLst>
      <p:ext uri="{BB962C8B-B14F-4D97-AF65-F5344CB8AC3E}">
        <p14:creationId xmlns:p14="http://schemas.microsoft.com/office/powerpoint/2010/main" val="3340789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D93397-4BC7-F14F-84EB-56FD20B4D904}"/>
              </a:ext>
            </a:extLst>
          </p:cNvPr>
          <p:cNvSpPr>
            <a:spLocks noGrp="1"/>
          </p:cNvSpPr>
          <p:nvPr>
            <p:ph type="title"/>
          </p:nvPr>
        </p:nvSpPr>
        <p:spPr/>
        <p:txBody>
          <a:bodyPr/>
          <a:lstStyle/>
          <a:p>
            <a:pPr>
              <a:defRPr/>
            </a:pPr>
            <a:r>
              <a:rPr lang="cs-CZ" dirty="0">
                <a:latin typeface="+mn-lt"/>
              </a:rPr>
              <a:t>www.czechkid.cz</a:t>
            </a:r>
          </a:p>
        </p:txBody>
      </p:sp>
      <p:sp>
        <p:nvSpPr>
          <p:cNvPr id="35842" name="Zástupný symbol pro obsah 2">
            <a:extLst>
              <a:ext uri="{FF2B5EF4-FFF2-40B4-BE49-F238E27FC236}">
                <a16:creationId xmlns:a16="http://schemas.microsoft.com/office/drawing/2014/main" id="{6460E976-6A2A-4D48-B311-BDD166BEA1CB}"/>
              </a:ext>
            </a:extLst>
          </p:cNvPr>
          <p:cNvSpPr>
            <a:spLocks noGrp="1"/>
          </p:cNvSpPr>
          <p:nvPr>
            <p:ph sz="quarter" idx="1"/>
          </p:nvPr>
        </p:nvSpPr>
        <p:spPr>
          <a:xfrm>
            <a:off x="1981200" y="1600201"/>
            <a:ext cx="7467600" cy="4873625"/>
          </a:xfrm>
        </p:spPr>
        <p:txBody>
          <a:bodyPr/>
          <a:lstStyle/>
          <a:p>
            <a:pPr algn="just"/>
            <a:r>
              <a:rPr lang="cs-CZ" altLang="cs-CZ" sz="1600" b="1" i="1" dirty="0">
                <a:ea typeface="ＭＳ Ｐゴシック" panose="020B0600070205080204" pitchFamily="34" charset="-128"/>
              </a:rPr>
              <a:t>Přednáška pedagogiky aneb o směrování pohledu</a:t>
            </a:r>
            <a:br>
              <a:rPr lang="cs-CZ" altLang="cs-CZ" sz="1600" i="1" dirty="0">
                <a:ea typeface="ＭＳ Ｐゴシック" panose="020B0600070205080204" pitchFamily="34" charset="-128"/>
              </a:rPr>
            </a:br>
            <a:r>
              <a:rPr lang="cs-CZ" altLang="cs-CZ" sz="1600" i="1" dirty="0">
                <a:ea typeface="ＭＳ Ｐゴシック" panose="020B0600070205080204" pitchFamily="34" charset="-128"/>
              </a:rPr>
              <a:t>Chodila jsem na přednášky pedagogiky. Jednou jsme měli přednášku o pedagogické komunikaci a pan docent říkal: Prosím vás, když mluvíte s někým, podívejte se do jeho očí. Tak jsem si říkala: No, to u nás vůbec neplatí, nebo platí úplně naopak. Mně také vyprávěla spolubydlící, že slyšela z rádia jednoho Korejce, který říkal, že u nich doma, když s někým mluví, prostě se nesmí dívat do jeho očí. Totiž v Asii se přímý pohled do očí druhého při komunikaci považuje za drzost, neslušnost a výraz odporu. Sama si neumím představit, jaký bych měla pocit, kdybych mluvila s nějakým žákem ve Vietnamu a on se mi přitom díval pořád do očí. Vietnamci se proto nedívají do očí druhého, ale někam jinam, např. dolů. Učitelé a pedagogičtí pracovníci, kteří pracují s vietnamskými dětmi, si toho určitě mohou všimnout u dětí samotných či u jejich rodičů. Děti často takový rozdíl vycítí a své chování poupraví. Rodiče často již ne. Byla jsem mnohokrát svědkem situace, kdy Češi mluvili a Vietnamci uhýbali svýma očima buď dolů či někam jinam. Češi to vnímali jako projev nerespektování, nepozornosti či neupřímnosti.</a:t>
            </a:r>
            <a:endParaRPr lang="cs-CZ" altLang="cs-CZ" sz="1600" dirty="0">
              <a:ea typeface="ＭＳ Ｐゴシック" panose="020B0600070205080204" pitchFamily="34" charset="-128"/>
            </a:endParaRPr>
          </a:p>
        </p:txBody>
      </p:sp>
    </p:spTree>
    <p:extLst>
      <p:ext uri="{BB962C8B-B14F-4D97-AF65-F5344CB8AC3E}">
        <p14:creationId xmlns:p14="http://schemas.microsoft.com/office/powerpoint/2010/main" val="3314135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848A69-EFF4-2340-985C-31F507CEC1A7}"/>
              </a:ext>
            </a:extLst>
          </p:cNvPr>
          <p:cNvSpPr>
            <a:spLocks noGrp="1"/>
          </p:cNvSpPr>
          <p:nvPr>
            <p:ph type="title"/>
          </p:nvPr>
        </p:nvSpPr>
        <p:spPr/>
        <p:txBody>
          <a:bodyPr/>
          <a:lstStyle/>
          <a:p>
            <a:pPr>
              <a:defRPr/>
            </a:pPr>
            <a:endParaRPr lang="cs-CZ"/>
          </a:p>
        </p:txBody>
      </p:sp>
      <p:sp>
        <p:nvSpPr>
          <p:cNvPr id="36866" name="Zástupný symbol pro obsah 2">
            <a:extLst>
              <a:ext uri="{FF2B5EF4-FFF2-40B4-BE49-F238E27FC236}">
                <a16:creationId xmlns:a16="http://schemas.microsoft.com/office/drawing/2014/main" id="{EC07F83B-0E29-134F-B55D-E89E3A763F4F}"/>
              </a:ext>
            </a:extLst>
          </p:cNvPr>
          <p:cNvSpPr>
            <a:spLocks noGrp="1"/>
          </p:cNvSpPr>
          <p:nvPr>
            <p:ph sz="quarter" idx="1"/>
          </p:nvPr>
        </p:nvSpPr>
        <p:spPr>
          <a:xfrm>
            <a:off x="1981200" y="1600201"/>
            <a:ext cx="7467600" cy="4873625"/>
          </a:xfrm>
        </p:spPr>
        <p:txBody>
          <a:bodyPr/>
          <a:lstStyle/>
          <a:p>
            <a:pPr algn="just"/>
            <a:r>
              <a:rPr lang="cs-CZ" altLang="cs-CZ" sz="1600" b="1" i="1" dirty="0">
                <a:ea typeface="ＭＳ Ｐゴシック" panose="020B0600070205080204" pitchFamily="34" charset="-128"/>
              </a:rPr>
              <a:t>Když se nezeptáš, jsi outsider</a:t>
            </a:r>
            <a:br>
              <a:rPr lang="cs-CZ" altLang="cs-CZ" sz="1600" i="1" dirty="0">
                <a:ea typeface="ＭＳ Ｐゴシック" panose="020B0600070205080204" pitchFamily="34" charset="-128"/>
              </a:rPr>
            </a:br>
            <a:r>
              <a:rPr lang="cs-CZ" altLang="cs-CZ" sz="1600" i="1" dirty="0">
                <a:ea typeface="ＭＳ Ｐゴシック" panose="020B0600070205080204" pitchFamily="34" charset="-128"/>
              </a:rPr>
              <a:t>Když jsem byla poprvé s Janem (mým nastávajícím manželem) v Holandsku s jeho známými v hospodě, zažila jsem večer, který mě vlastně dost zaskočil. Oni se mě hrozně rychle začali vyptávat na všechno možné – kolik mi je, kde jsem studovala, co dělám, jestli chceme mít děti, jestli jsem s mým nastávajícím šťastná. Tolik otázek mě trochu zaskočilo – pořád se ptali a o sobě toho mnoho neřekli.</a:t>
            </a:r>
            <a:br>
              <a:rPr lang="cs-CZ" altLang="cs-CZ" sz="1600" i="1" dirty="0">
                <a:ea typeface="ＭＳ Ｐゴシック" panose="020B0600070205080204" pitchFamily="34" charset="-128"/>
              </a:rPr>
            </a:br>
            <a:r>
              <a:rPr lang="cs-CZ" altLang="cs-CZ" sz="1600" i="1" dirty="0">
                <a:ea typeface="ＭＳ Ｐゴシック" panose="020B0600070205080204" pitchFamily="34" charset="-128"/>
              </a:rPr>
              <a:t>Když večer skončil, jeli jsme s Janem na kole domů a já jsem byla pořád trochu nejistá. Měla jsem pocit, že jsem měla ještě něco udělat, ale nevěděla jsem přesně, co to bylo. Konečně mi to vysvětlil. V Holandsku je zkrátka zvykem se hodně ptát, protože otázkami na tělo člověk vyjadřuje zásadní zájem o druhou osobu. Když se neptá, tak to naopak vypadá, že je mu ten druhý ukradený. </a:t>
            </a:r>
            <a:br>
              <a:rPr lang="cs-CZ" altLang="cs-CZ" sz="1600" i="1" dirty="0">
                <a:ea typeface="ＭＳ Ｐゴシック" panose="020B0600070205080204" pitchFamily="34" charset="-128"/>
              </a:rPr>
            </a:br>
            <a:r>
              <a:rPr lang="cs-CZ" altLang="cs-CZ" sz="1600" i="1" dirty="0">
                <a:ea typeface="ＭＳ Ｐゴシック" panose="020B0600070205080204" pitchFamily="34" charset="-128"/>
              </a:rPr>
              <a:t>No a já se samozřejmě neptala, protože mi přišlo hrozně trapné vyptávat se na tak intimní věci, jako je štěstí v partnerském vztahu. Doufám, že si to moji noví známí nebudou vykládat jako nezájem.</a:t>
            </a:r>
            <a:endParaRPr lang="cs-CZ" altLang="cs-CZ" sz="1600" dirty="0">
              <a:ea typeface="ＭＳ Ｐゴシック" panose="020B0600070205080204" pitchFamily="34" charset="-128"/>
            </a:endParaRPr>
          </a:p>
        </p:txBody>
      </p:sp>
    </p:spTree>
    <p:extLst>
      <p:ext uri="{BB962C8B-B14F-4D97-AF65-F5344CB8AC3E}">
        <p14:creationId xmlns:p14="http://schemas.microsoft.com/office/powerpoint/2010/main" val="1601119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647F56-A8A5-9D46-A17F-E91A621C23A5}"/>
              </a:ext>
            </a:extLst>
          </p:cNvPr>
          <p:cNvSpPr>
            <a:spLocks noGrp="1"/>
          </p:cNvSpPr>
          <p:nvPr>
            <p:ph type="title"/>
          </p:nvPr>
        </p:nvSpPr>
        <p:spPr/>
        <p:txBody>
          <a:bodyPr/>
          <a:lstStyle/>
          <a:p>
            <a:pPr>
              <a:defRPr/>
            </a:pPr>
            <a:endParaRPr lang="cs-CZ" dirty="0"/>
          </a:p>
        </p:txBody>
      </p:sp>
      <p:sp>
        <p:nvSpPr>
          <p:cNvPr id="37890" name="Zástupný symbol pro obsah 2">
            <a:extLst>
              <a:ext uri="{FF2B5EF4-FFF2-40B4-BE49-F238E27FC236}">
                <a16:creationId xmlns:a16="http://schemas.microsoft.com/office/drawing/2014/main" id="{DCC64663-09DF-6E42-AFB2-0D28F87D136E}"/>
              </a:ext>
            </a:extLst>
          </p:cNvPr>
          <p:cNvSpPr>
            <a:spLocks noGrp="1"/>
          </p:cNvSpPr>
          <p:nvPr>
            <p:ph sz="quarter" idx="1"/>
          </p:nvPr>
        </p:nvSpPr>
        <p:spPr>
          <a:xfrm>
            <a:off x="1981200" y="1600201"/>
            <a:ext cx="7467600" cy="4873625"/>
          </a:xfrm>
        </p:spPr>
        <p:txBody>
          <a:bodyPr/>
          <a:lstStyle/>
          <a:p>
            <a:pPr algn="just"/>
            <a:r>
              <a:rPr lang="cs-CZ" altLang="cs-CZ" sz="1800" b="1" i="1" dirty="0">
                <a:ea typeface="ＭＳ Ｐゴシック" panose="020B0600070205080204" pitchFamily="34" charset="-128"/>
              </a:rPr>
              <a:t>Paní učitelka a žák aneb o jazyku</a:t>
            </a:r>
            <a:br>
              <a:rPr lang="cs-CZ" altLang="cs-CZ" sz="1800" i="1" dirty="0">
                <a:ea typeface="ＭＳ Ｐゴシック" panose="020B0600070205080204" pitchFamily="34" charset="-128"/>
              </a:rPr>
            </a:br>
            <a:r>
              <a:rPr lang="cs-CZ" altLang="cs-CZ" sz="1800" i="1" dirty="0">
                <a:ea typeface="ＭＳ Ｐゴシック" panose="020B0600070205080204" pitchFamily="34" charset="-128"/>
              </a:rPr>
              <a:t>Jeden můj spolužák, </a:t>
            </a:r>
            <a:r>
              <a:rPr lang="cs-CZ" altLang="cs-CZ" sz="1800" i="1" dirty="0" err="1">
                <a:ea typeface="ＭＳ Ｐゴシック" panose="020B0600070205080204" pitchFamily="34" charset="-128"/>
              </a:rPr>
              <a:t>Jáno</a:t>
            </a:r>
            <a:r>
              <a:rPr lang="cs-CZ" altLang="cs-CZ" sz="1800" i="1" dirty="0">
                <a:ea typeface="ＭＳ Ｐゴシック" panose="020B0600070205080204" pitchFamily="34" charset="-128"/>
              </a:rPr>
              <a:t>, byl velmi špatný v českém jazyku. Pořád něco kazil, vynechával předložky, když říkal „chleba máslem, jdu tam babičkou</a:t>
            </a:r>
            <a:r>
              <a:rPr lang="cs-CZ" altLang="en-US" sz="1800" i="1" dirty="0">
                <a:ea typeface="ＭＳ Ｐゴシック" panose="020B0600070205080204" pitchFamily="34" charset="-128"/>
              </a:rPr>
              <a:t>“</a:t>
            </a:r>
            <a:r>
              <a:rPr lang="cs-CZ" altLang="cs-CZ" sz="1800" i="1" dirty="0">
                <a:ea typeface="ＭＳ Ｐゴシック" panose="020B0600070205080204" pitchFamily="34" charset="-128"/>
              </a:rPr>
              <a:t>, někdy je zase používal moc často, když říkal „bojím se jít s lesem</a:t>
            </a:r>
            <a:r>
              <a:rPr lang="cs-CZ" altLang="en-US" sz="1800" i="1" dirty="0">
                <a:ea typeface="ＭＳ Ｐゴシック" panose="020B0600070205080204" pitchFamily="34" charset="-128"/>
              </a:rPr>
              <a:t>“</a:t>
            </a:r>
            <a:r>
              <a:rPr lang="cs-CZ" altLang="cs-CZ" sz="1800" i="1" dirty="0">
                <a:ea typeface="ＭＳ Ｐゴシック" panose="020B0600070205080204" pitchFamily="34" charset="-128"/>
              </a:rPr>
              <a:t>. Nejvíce se paní učitelka naštvala, když pořád říkal, že „namaloval </a:t>
            </a:r>
            <a:r>
              <a:rPr lang="cs-CZ" altLang="cs-CZ" sz="1800" i="1" dirty="0" err="1">
                <a:ea typeface="ＭＳ Ｐゴシック" panose="020B0600070205080204" pitchFamily="34" charset="-128"/>
              </a:rPr>
              <a:t>takovýho</a:t>
            </a:r>
            <a:r>
              <a:rPr lang="cs-CZ" altLang="cs-CZ" sz="1800" i="1" dirty="0">
                <a:ea typeface="ＭＳ Ｐゴシック" panose="020B0600070205080204" pitchFamily="34" charset="-128"/>
              </a:rPr>
              <a:t> </a:t>
            </a:r>
            <a:r>
              <a:rPr lang="cs-CZ" altLang="cs-CZ" sz="1800" i="1" dirty="0" err="1">
                <a:ea typeface="ＭＳ Ｐゴシック" panose="020B0600070205080204" pitchFamily="34" charset="-128"/>
              </a:rPr>
              <a:t>hezkýho</a:t>
            </a:r>
            <a:r>
              <a:rPr lang="cs-CZ" altLang="cs-CZ" sz="1800" i="1" dirty="0">
                <a:ea typeface="ＭＳ Ｐゴシック" panose="020B0600070205080204" pitchFamily="34" charset="-128"/>
              </a:rPr>
              <a:t> kuře</a:t>
            </a:r>
            <a:r>
              <a:rPr lang="cs-CZ" altLang="en-US" sz="1800" i="1" dirty="0">
                <a:ea typeface="ＭＳ Ｐゴシック" panose="020B0600070205080204" pitchFamily="34" charset="-128"/>
              </a:rPr>
              <a:t>“</a:t>
            </a:r>
            <a:r>
              <a:rPr lang="cs-CZ" altLang="cs-CZ" sz="1800" i="1" dirty="0">
                <a:ea typeface="ＭＳ Ｐゴシック" panose="020B0600070205080204" pitchFamily="34" charset="-128"/>
              </a:rPr>
              <a:t>, nebo že „dal nakrmit </a:t>
            </a:r>
            <a:r>
              <a:rPr lang="cs-CZ" altLang="cs-CZ" sz="1800" i="1" dirty="0" err="1">
                <a:ea typeface="ＭＳ Ｐゴシック" panose="020B0600070205080204" pitchFamily="34" charset="-128"/>
              </a:rPr>
              <a:t>malýmu</a:t>
            </a:r>
            <a:r>
              <a:rPr lang="cs-CZ" altLang="cs-CZ" sz="1800" i="1" dirty="0">
                <a:ea typeface="ＭＳ Ｐゴシック" panose="020B0600070205080204" pitchFamily="34" charset="-128"/>
              </a:rPr>
              <a:t> </a:t>
            </a:r>
            <a:r>
              <a:rPr lang="cs-CZ" altLang="cs-CZ" sz="1800" i="1" dirty="0" err="1">
                <a:ea typeface="ＭＳ Ｐゴシック" panose="020B0600070205080204" pitchFamily="34" charset="-128"/>
              </a:rPr>
              <a:t>selátkovi</a:t>
            </a:r>
            <a:r>
              <a:rPr lang="cs-CZ" altLang="en-US" sz="1800" i="1" dirty="0">
                <a:ea typeface="ＭＳ Ｐゴシック" panose="020B0600070205080204" pitchFamily="34" charset="-128"/>
              </a:rPr>
              <a:t>“</a:t>
            </a:r>
            <a:r>
              <a:rPr lang="cs-CZ" altLang="cs-CZ" sz="1800" i="1" dirty="0">
                <a:ea typeface="ＭＳ Ｐゴシック" panose="020B0600070205080204" pitchFamily="34" charset="-128"/>
              </a:rPr>
              <a:t>. Paní učitelka si na něj postupem času zasedla, dávala mu pořád špatné známky, vlastně už na něj ani hezky nepromluvila. Tehdy jsem si myslel, že je hloupý, ale později jsem si přečetl, že v romštině není střední rod, že tam nejsou předložky „s</a:t>
            </a:r>
            <a:r>
              <a:rPr lang="cs-CZ" altLang="en-US" sz="1800" i="1" dirty="0">
                <a:ea typeface="ＭＳ Ｐゴシック" panose="020B0600070205080204" pitchFamily="34" charset="-128"/>
              </a:rPr>
              <a:t>“</a:t>
            </a:r>
            <a:r>
              <a:rPr lang="cs-CZ" altLang="cs-CZ" sz="1800" i="1" dirty="0">
                <a:ea typeface="ＭＳ Ｐゴシック" panose="020B0600070205080204" pitchFamily="34" charset="-128"/>
              </a:rPr>
              <a:t> a „se</a:t>
            </a:r>
            <a:r>
              <a:rPr lang="cs-CZ" altLang="en-US" sz="1800" i="1" dirty="0">
                <a:ea typeface="ＭＳ Ｐゴシック" panose="020B0600070205080204" pitchFamily="34" charset="-128"/>
              </a:rPr>
              <a:t>“</a:t>
            </a:r>
            <a:r>
              <a:rPr lang="cs-CZ" altLang="cs-CZ" sz="1800" i="1" dirty="0">
                <a:ea typeface="ＭＳ Ｐゴシック" panose="020B0600070205080204" pitchFamily="34" charset="-128"/>
              </a:rPr>
              <a:t>. Vždyť jsem byl hlupák, vždyť </a:t>
            </a:r>
            <a:r>
              <a:rPr lang="cs-CZ" altLang="cs-CZ" sz="1800" i="1" dirty="0" err="1">
                <a:ea typeface="ＭＳ Ｐゴシック" panose="020B0600070205080204" pitchFamily="34" charset="-128"/>
              </a:rPr>
              <a:t>Jánova</a:t>
            </a:r>
            <a:r>
              <a:rPr lang="cs-CZ" altLang="cs-CZ" sz="1800" i="1" dirty="0">
                <a:ea typeface="ＭＳ Ｐゴシック" panose="020B0600070205080204" pitchFamily="34" charset="-128"/>
              </a:rPr>
              <a:t> rodina přijela ze Slovenska a mluvila jen romsky. Vždyť on se česky začal pořádně učit až v první třídě!</a:t>
            </a:r>
            <a:endParaRPr lang="cs-CZ" altLang="cs-CZ" sz="1800" dirty="0">
              <a:ea typeface="ＭＳ Ｐゴシック" panose="020B0600070205080204" pitchFamily="34" charset="-128"/>
            </a:endParaRPr>
          </a:p>
        </p:txBody>
      </p:sp>
    </p:spTree>
    <p:extLst>
      <p:ext uri="{BB962C8B-B14F-4D97-AF65-F5344CB8AC3E}">
        <p14:creationId xmlns:p14="http://schemas.microsoft.com/office/powerpoint/2010/main" val="343215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solidFill>
                  <a:schemeClr val="tx2">
                    <a:lumMod val="75000"/>
                  </a:schemeClr>
                </a:solidFill>
                <a:latin typeface="+mn-lt"/>
                <a:cs typeface="Cambria"/>
              </a:rPr>
              <a:t>Morvayová</a:t>
            </a:r>
            <a:r>
              <a:rPr lang="en-US" dirty="0">
                <a:solidFill>
                  <a:schemeClr val="tx2">
                    <a:lumMod val="75000"/>
                  </a:schemeClr>
                </a:solidFill>
                <a:latin typeface="+mn-lt"/>
                <a:cs typeface="Cambria"/>
              </a:rPr>
              <a:t>, </a:t>
            </a:r>
            <a:r>
              <a:rPr lang="en-US" dirty="0" err="1">
                <a:solidFill>
                  <a:schemeClr val="tx2">
                    <a:lumMod val="75000"/>
                  </a:schemeClr>
                </a:solidFill>
                <a:latin typeface="+mn-lt"/>
                <a:cs typeface="Cambria"/>
              </a:rPr>
              <a:t>Moree</a:t>
            </a:r>
            <a:r>
              <a:rPr lang="en-US" dirty="0">
                <a:solidFill>
                  <a:schemeClr val="tx2">
                    <a:lumMod val="75000"/>
                  </a:schemeClr>
                </a:solidFill>
                <a:latin typeface="+mn-lt"/>
                <a:cs typeface="Cambria"/>
              </a:rPr>
              <a:t> (2009)</a:t>
            </a:r>
          </a:p>
        </p:txBody>
      </p:sp>
      <p:sp>
        <p:nvSpPr>
          <p:cNvPr id="3" name="Content Placeholder 2"/>
          <p:cNvSpPr>
            <a:spLocks noGrp="1"/>
          </p:cNvSpPr>
          <p:nvPr>
            <p:ph idx="1"/>
          </p:nvPr>
        </p:nvSpPr>
        <p:spPr>
          <a:xfrm>
            <a:off x="1981200" y="1600201"/>
            <a:ext cx="7467600" cy="4873625"/>
          </a:xfrm>
        </p:spPr>
        <p:txBody>
          <a:bodyPr>
            <a:normAutofit fontScale="92500" lnSpcReduction="10000"/>
          </a:bodyPr>
          <a:lstStyle/>
          <a:p>
            <a:pPr marL="0" indent="0" algn="just">
              <a:buNone/>
              <a:defRPr/>
            </a:pPr>
            <a:r>
              <a:rPr lang="cs-CZ" dirty="0">
                <a:cs typeface="Cambria"/>
              </a:rPr>
              <a:t>Kompetence pedagoga zde nemohou být omezeny na osvojení si souboru odborných dovedností a znalostí, ale zejména na zvládnutí procesu reflexe nabývání a určování linií </a:t>
            </a:r>
            <a:r>
              <a:rPr lang="cs-CZ" dirty="0">
                <a:solidFill>
                  <a:schemeClr val="accent1">
                    <a:lumMod val="60000"/>
                    <a:lumOff val="40000"/>
                  </a:schemeClr>
                </a:solidFill>
                <a:cs typeface="Cambria"/>
              </a:rPr>
              <a:t>životních praxí</a:t>
            </a:r>
            <a:r>
              <a:rPr lang="cs-CZ" dirty="0">
                <a:solidFill>
                  <a:srgbClr val="3668C4"/>
                </a:solidFill>
                <a:cs typeface="Cambria"/>
              </a:rPr>
              <a:t> </a:t>
            </a:r>
            <a:r>
              <a:rPr lang="cs-CZ" dirty="0">
                <a:cs typeface="Cambria"/>
              </a:rPr>
              <a:t>a </a:t>
            </a:r>
            <a:r>
              <a:rPr lang="cs-CZ" dirty="0">
                <a:solidFill>
                  <a:srgbClr val="FEB687"/>
                </a:solidFill>
                <a:cs typeface="Cambria"/>
              </a:rPr>
              <a:t>vzniku poznání</a:t>
            </a:r>
            <a:r>
              <a:rPr lang="cs-CZ" dirty="0">
                <a:cs typeface="Cambria"/>
              </a:rPr>
              <a:t>, a to nejen na straně „klienta“ – tj. dítěte a jeho rodiny, ale v první řadě na straně </a:t>
            </a:r>
            <a:r>
              <a:rPr lang="sk-SK" dirty="0">
                <a:cs typeface="Cambria"/>
              </a:rPr>
              <a:t>pedagoga samotného.</a:t>
            </a:r>
          </a:p>
          <a:p>
            <a:pPr marL="0" indent="0" algn="just">
              <a:buNone/>
              <a:defRPr/>
            </a:pPr>
            <a:endParaRPr lang="sk-SK" dirty="0">
              <a:cs typeface="Cambria"/>
            </a:endParaRPr>
          </a:p>
          <a:p>
            <a:pPr marL="0" indent="0" algn="just">
              <a:buNone/>
              <a:defRPr/>
            </a:pPr>
            <a:r>
              <a:rPr lang="en-US" dirty="0" err="1">
                <a:solidFill>
                  <a:srgbClr val="000000"/>
                </a:solidFill>
                <a:cs typeface="Cambria"/>
              </a:rPr>
              <a:t>Morvayová</a:t>
            </a:r>
            <a:r>
              <a:rPr lang="en-US" dirty="0">
                <a:solidFill>
                  <a:srgbClr val="000000"/>
                </a:solidFill>
                <a:cs typeface="Cambria"/>
              </a:rPr>
              <a:t>, P., </a:t>
            </a:r>
            <a:r>
              <a:rPr lang="en-US" dirty="0" err="1">
                <a:solidFill>
                  <a:srgbClr val="000000"/>
                </a:solidFill>
                <a:cs typeface="Cambria"/>
              </a:rPr>
              <a:t>Moree</a:t>
            </a:r>
            <a:r>
              <a:rPr lang="en-US" dirty="0">
                <a:solidFill>
                  <a:srgbClr val="000000"/>
                </a:solidFill>
                <a:cs typeface="Cambria"/>
              </a:rPr>
              <a:t>, D. (2009): </a:t>
            </a:r>
            <a:r>
              <a:rPr lang="en-US" i="1" dirty="0" err="1">
                <a:solidFill>
                  <a:srgbClr val="000000"/>
                </a:solidFill>
                <a:cs typeface="Cambria"/>
              </a:rPr>
              <a:t>Dvakrát</a:t>
            </a:r>
            <a:r>
              <a:rPr lang="en-US" i="1" dirty="0">
                <a:solidFill>
                  <a:srgbClr val="000000"/>
                </a:solidFill>
                <a:cs typeface="Cambria"/>
              </a:rPr>
              <a:t> </a:t>
            </a:r>
            <a:r>
              <a:rPr lang="en-US" i="1" dirty="0" err="1">
                <a:solidFill>
                  <a:srgbClr val="000000"/>
                </a:solidFill>
                <a:cs typeface="Cambria"/>
              </a:rPr>
              <a:t>měř</a:t>
            </a:r>
            <a:r>
              <a:rPr lang="en-US" i="1" dirty="0">
                <a:solidFill>
                  <a:srgbClr val="000000"/>
                </a:solidFill>
                <a:cs typeface="Cambria"/>
              </a:rPr>
              <a:t>, </a:t>
            </a:r>
            <a:r>
              <a:rPr lang="en-US" i="1" dirty="0" err="1">
                <a:solidFill>
                  <a:srgbClr val="000000"/>
                </a:solidFill>
                <a:cs typeface="Cambria"/>
              </a:rPr>
              <a:t>jednou</a:t>
            </a:r>
            <a:r>
              <a:rPr lang="en-US" i="1" dirty="0">
                <a:solidFill>
                  <a:srgbClr val="000000"/>
                </a:solidFill>
                <a:cs typeface="Cambria"/>
              </a:rPr>
              <a:t> </a:t>
            </a:r>
            <a:r>
              <a:rPr lang="en-US" i="1" dirty="0" err="1">
                <a:solidFill>
                  <a:srgbClr val="000000"/>
                </a:solidFill>
                <a:cs typeface="Cambria"/>
              </a:rPr>
              <a:t>řež</a:t>
            </a:r>
            <a:r>
              <a:rPr lang="en-US" i="1" dirty="0">
                <a:solidFill>
                  <a:srgbClr val="000000"/>
                </a:solidFill>
                <a:cs typeface="Cambria"/>
              </a:rPr>
              <a:t>! Od </a:t>
            </a:r>
            <a:r>
              <a:rPr lang="en-US" i="1" dirty="0" err="1">
                <a:solidFill>
                  <a:srgbClr val="000000"/>
                </a:solidFill>
                <a:cs typeface="Cambria"/>
              </a:rPr>
              <a:t>multikulturní</a:t>
            </a:r>
            <a:r>
              <a:rPr lang="en-US" i="1" dirty="0">
                <a:solidFill>
                  <a:srgbClr val="000000"/>
                </a:solidFill>
                <a:cs typeface="Cambria"/>
              </a:rPr>
              <a:t> </a:t>
            </a:r>
            <a:r>
              <a:rPr lang="en-US" i="1" dirty="0" err="1">
                <a:solidFill>
                  <a:srgbClr val="000000"/>
                </a:solidFill>
                <a:cs typeface="Cambria"/>
              </a:rPr>
              <a:t>výchovy</a:t>
            </a:r>
            <a:r>
              <a:rPr lang="en-US" i="1" dirty="0">
                <a:solidFill>
                  <a:srgbClr val="000000"/>
                </a:solidFill>
                <a:cs typeface="Cambria"/>
              </a:rPr>
              <a:t> </a:t>
            </a:r>
            <a:r>
              <a:rPr lang="en-US" i="1" dirty="0" err="1">
                <a:solidFill>
                  <a:srgbClr val="000000"/>
                </a:solidFill>
                <a:cs typeface="Cambria"/>
              </a:rPr>
              <a:t>ke</a:t>
            </a:r>
            <a:r>
              <a:rPr lang="en-US" i="1" dirty="0">
                <a:solidFill>
                  <a:srgbClr val="000000"/>
                </a:solidFill>
                <a:cs typeface="Cambria"/>
              </a:rPr>
              <a:t> </a:t>
            </a:r>
            <a:r>
              <a:rPr lang="en-US" i="1" dirty="0" err="1">
                <a:solidFill>
                  <a:srgbClr val="000000"/>
                </a:solidFill>
                <a:cs typeface="Cambria"/>
              </a:rPr>
              <a:t>vhledu</a:t>
            </a:r>
            <a:r>
              <a:rPr lang="en-US" dirty="0">
                <a:solidFill>
                  <a:srgbClr val="000000"/>
                </a:solidFill>
                <a:cs typeface="Cambria"/>
              </a:rPr>
              <a:t>. </a:t>
            </a:r>
            <a:r>
              <a:rPr lang="en-US" dirty="0" err="1">
                <a:solidFill>
                  <a:srgbClr val="000000"/>
                </a:solidFill>
                <a:cs typeface="Cambria"/>
              </a:rPr>
              <a:t>Člověk</a:t>
            </a:r>
            <a:r>
              <a:rPr lang="en-US" dirty="0">
                <a:solidFill>
                  <a:srgbClr val="000000"/>
                </a:solidFill>
                <a:cs typeface="Cambria"/>
              </a:rPr>
              <a:t> v </a:t>
            </a:r>
            <a:r>
              <a:rPr lang="en-US" dirty="0" err="1">
                <a:solidFill>
                  <a:srgbClr val="000000"/>
                </a:solidFill>
                <a:cs typeface="Cambria"/>
              </a:rPr>
              <a:t>tísni</a:t>
            </a:r>
            <a:r>
              <a:rPr lang="en-US" dirty="0">
                <a:solidFill>
                  <a:srgbClr val="000000"/>
                </a:solidFill>
                <a:cs typeface="Cambria"/>
              </a:rPr>
              <a:t>, </a:t>
            </a:r>
            <a:r>
              <a:rPr lang="en-US" dirty="0" err="1">
                <a:solidFill>
                  <a:srgbClr val="000000"/>
                </a:solidFill>
                <a:cs typeface="Cambria"/>
              </a:rPr>
              <a:t>Praha</a:t>
            </a:r>
            <a:r>
              <a:rPr lang="en-US" dirty="0">
                <a:solidFill>
                  <a:srgbClr val="000000"/>
                </a:solidFill>
                <a:cs typeface="Cambria"/>
              </a:rPr>
              <a:t>.</a:t>
            </a:r>
          </a:p>
          <a:p>
            <a:pPr marL="0" indent="0" algn="just">
              <a:buNone/>
              <a:defRPr/>
            </a:pPr>
            <a:endParaRPr lang="en-US" dirty="0">
              <a:cs typeface="Cambria"/>
            </a:endParaRPr>
          </a:p>
        </p:txBody>
      </p:sp>
    </p:spTree>
    <p:extLst>
      <p:ext uri="{BB962C8B-B14F-4D97-AF65-F5344CB8AC3E}">
        <p14:creationId xmlns:p14="http://schemas.microsoft.com/office/powerpoint/2010/main" val="331615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solidFill>
                  <a:schemeClr val="tx2">
                    <a:lumMod val="75000"/>
                  </a:schemeClr>
                </a:solidFill>
              </a:rPr>
              <a:t>Strategie</a:t>
            </a:r>
            <a:endParaRPr lang="en-US" dirty="0">
              <a:solidFill>
                <a:schemeClr val="tx2">
                  <a:lumMod val="75000"/>
                </a:schemeClr>
              </a:solidFill>
            </a:endParaRPr>
          </a:p>
        </p:txBody>
      </p:sp>
      <p:sp>
        <p:nvSpPr>
          <p:cNvPr id="3" name="Content Placeholder 2"/>
          <p:cNvSpPr>
            <a:spLocks noGrp="1"/>
          </p:cNvSpPr>
          <p:nvPr>
            <p:ph idx="1"/>
          </p:nvPr>
        </p:nvSpPr>
        <p:spPr>
          <a:xfrm>
            <a:off x="1981200" y="1600201"/>
            <a:ext cx="7467600" cy="4873625"/>
          </a:xfrm>
        </p:spPr>
        <p:txBody>
          <a:bodyPr>
            <a:normAutofit fontScale="70000" lnSpcReduction="20000"/>
          </a:bodyPr>
          <a:lstStyle/>
          <a:p>
            <a:pPr marL="0" indent="0" algn="just">
              <a:buNone/>
              <a:defRPr/>
            </a:pPr>
            <a:r>
              <a:rPr lang="cs-CZ" dirty="0">
                <a:cs typeface="Cambria"/>
              </a:rPr>
              <a:t>V oblasti adekvátní kompenzace potřeb je nutné:</a:t>
            </a:r>
          </a:p>
          <a:p>
            <a:pPr marL="0" indent="0" algn="just">
              <a:buNone/>
              <a:defRPr/>
            </a:pPr>
            <a:endParaRPr lang="cs-CZ" dirty="0">
              <a:cs typeface="Cambria"/>
            </a:endParaRPr>
          </a:p>
          <a:p>
            <a:pPr marL="0" indent="0" algn="just">
              <a:buNone/>
              <a:defRPr/>
            </a:pPr>
            <a:r>
              <a:rPr lang="cs-CZ" dirty="0">
                <a:solidFill>
                  <a:srgbClr val="FEB687"/>
                </a:solidFill>
                <a:cs typeface="Cambria"/>
              </a:rPr>
              <a:t>Reflektovat</a:t>
            </a:r>
            <a:r>
              <a:rPr lang="cs-CZ" dirty="0">
                <a:solidFill>
                  <a:schemeClr val="accent2">
                    <a:lumMod val="75000"/>
                  </a:schemeClr>
                </a:solidFill>
                <a:cs typeface="Cambria"/>
              </a:rPr>
              <a:t> </a:t>
            </a:r>
            <a:r>
              <a:rPr lang="cs-CZ" dirty="0">
                <a:cs typeface="Cambria"/>
              </a:rPr>
              <a:t>vlastní pocity, postoje a přesvědčení, které jsou součástí</a:t>
            </a:r>
          </a:p>
          <a:p>
            <a:pPr marL="0" indent="0" algn="just">
              <a:buNone/>
              <a:defRPr/>
            </a:pPr>
            <a:r>
              <a:rPr lang="sk-SK" dirty="0">
                <a:cs typeface="Cambria"/>
              </a:rPr>
              <a:t>konfliktu praxe a poznání</a:t>
            </a:r>
          </a:p>
          <a:p>
            <a:pPr marL="0" indent="0" algn="just">
              <a:buNone/>
              <a:defRPr/>
            </a:pPr>
            <a:endParaRPr lang="sk-SK" dirty="0">
              <a:cs typeface="Cambria"/>
            </a:endParaRPr>
          </a:p>
          <a:p>
            <a:pPr marL="0" indent="0" algn="just">
              <a:buNone/>
              <a:defRPr/>
            </a:pPr>
            <a:r>
              <a:rPr lang="cs-CZ" dirty="0">
                <a:solidFill>
                  <a:srgbClr val="FEB687"/>
                </a:solidFill>
                <a:cs typeface="Cambria"/>
              </a:rPr>
              <a:t>Vidět a analyzovat </a:t>
            </a:r>
            <a:r>
              <a:rPr lang="cs-CZ" dirty="0">
                <a:cs typeface="Cambria"/>
              </a:rPr>
              <a:t>ovlivnění dosavadní socializace a enkulturace a být</a:t>
            </a:r>
          </a:p>
          <a:p>
            <a:pPr marL="0" indent="0" algn="just">
              <a:buNone/>
              <a:defRPr/>
            </a:pPr>
            <a:r>
              <a:rPr lang="cs-CZ" dirty="0">
                <a:cs typeface="Cambria"/>
              </a:rPr>
              <a:t>schopen identifikovat zdroje, ze kterých konflikt praxe (a relačních pocitů) </a:t>
            </a:r>
            <a:r>
              <a:rPr lang="pl-PL" dirty="0">
                <a:cs typeface="Cambria"/>
              </a:rPr>
              <a:t>pochází</a:t>
            </a:r>
          </a:p>
          <a:p>
            <a:pPr marL="0" indent="0" algn="just">
              <a:buNone/>
              <a:defRPr/>
            </a:pPr>
            <a:endParaRPr lang="pl-PL" dirty="0">
              <a:cs typeface="Cambria"/>
            </a:endParaRPr>
          </a:p>
          <a:p>
            <a:pPr marL="0" indent="0" algn="just">
              <a:buNone/>
              <a:defRPr/>
            </a:pPr>
            <a:r>
              <a:rPr lang="cs-CZ" dirty="0">
                <a:solidFill>
                  <a:srgbClr val="FEB687"/>
                </a:solidFill>
                <a:cs typeface="Cambria"/>
              </a:rPr>
              <a:t>Porozumět</a:t>
            </a:r>
            <a:r>
              <a:rPr lang="cs-CZ" dirty="0">
                <a:cs typeface="Cambria"/>
              </a:rPr>
              <a:t> psycho-socio-kulturní zátěži, kterou pedagog sám nevyhnutelně </a:t>
            </a:r>
            <a:r>
              <a:rPr lang="sk-SK" dirty="0">
                <a:cs typeface="Cambria"/>
              </a:rPr>
              <a:t>vnáší do pedagogické praxe a interakce</a:t>
            </a:r>
            <a:endParaRPr lang="en-US" dirty="0">
              <a:cs typeface="Cambria"/>
            </a:endParaRPr>
          </a:p>
        </p:txBody>
      </p:sp>
    </p:spTree>
    <p:extLst>
      <p:ext uri="{BB962C8B-B14F-4D97-AF65-F5344CB8AC3E}">
        <p14:creationId xmlns:p14="http://schemas.microsoft.com/office/powerpoint/2010/main" val="2916623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7375E"/>
                </a:solidFill>
              </a:rPr>
              <a:t>Susanne </a:t>
            </a:r>
            <a:r>
              <a:rPr lang="en-US" dirty="0" err="1">
                <a:solidFill>
                  <a:srgbClr val="17375E"/>
                </a:solidFill>
              </a:rPr>
              <a:t>Wiesinger</a:t>
            </a:r>
            <a:r>
              <a:rPr lang="en-US" dirty="0">
                <a:solidFill>
                  <a:srgbClr val="17375E"/>
                </a:solidFill>
              </a:rPr>
              <a:t> (2018)</a:t>
            </a:r>
          </a:p>
        </p:txBody>
      </p:sp>
      <p:pic>
        <p:nvPicPr>
          <p:cNvPr id="4" name="Content Placeholder 3" descr="Snímek obrazovky 2018-12-10 v 12.44.31.png"/>
          <p:cNvPicPr>
            <a:picLocks noGrp="1" noChangeAspect="1"/>
          </p:cNvPicPr>
          <p:nvPr>
            <p:ph idx="1"/>
          </p:nvPr>
        </p:nvPicPr>
        <p:blipFill>
          <a:blip r:embed="rId2">
            <a:extLst>
              <a:ext uri="{28A0092B-C50C-407E-A947-70E740481C1C}">
                <a14:useLocalDpi xmlns:a14="http://schemas.microsoft.com/office/drawing/2010/main" val="0"/>
              </a:ext>
            </a:extLst>
          </a:blip>
          <a:srcRect l="-83464" r="-83464"/>
          <a:stretch>
            <a:fillRect/>
          </a:stretch>
        </p:blipFill>
        <p:spPr>
          <a:xfrm>
            <a:off x="2195262" y="1600201"/>
            <a:ext cx="8229600" cy="4525963"/>
          </a:xfrm>
        </p:spPr>
      </p:pic>
    </p:spTree>
    <p:extLst>
      <p:ext uri="{BB962C8B-B14F-4D97-AF65-F5344CB8AC3E}">
        <p14:creationId xmlns:p14="http://schemas.microsoft.com/office/powerpoint/2010/main" val="420657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solidFill>
                  <a:srgbClr val="17375E"/>
                </a:solidFill>
              </a:rPr>
              <a:t>Interkulturní</a:t>
            </a:r>
            <a:r>
              <a:rPr lang="en-US" sz="3200" dirty="0">
                <a:solidFill>
                  <a:srgbClr val="17375E"/>
                </a:solidFill>
              </a:rPr>
              <a:t> </a:t>
            </a:r>
            <a:r>
              <a:rPr lang="en-US" sz="3200" dirty="0" err="1">
                <a:solidFill>
                  <a:srgbClr val="17375E"/>
                </a:solidFill>
              </a:rPr>
              <a:t>psychologie</a:t>
            </a:r>
            <a:r>
              <a:rPr lang="en-US" sz="3200" dirty="0">
                <a:solidFill>
                  <a:srgbClr val="17375E"/>
                </a:solidFill>
              </a:rPr>
              <a:t> – </a:t>
            </a:r>
            <a:r>
              <a:rPr lang="en-US" sz="3200" dirty="0" err="1">
                <a:solidFill>
                  <a:srgbClr val="17375E"/>
                </a:solidFill>
              </a:rPr>
              <a:t>interkulturní</a:t>
            </a:r>
            <a:r>
              <a:rPr lang="en-US" sz="3200" dirty="0">
                <a:solidFill>
                  <a:srgbClr val="17375E"/>
                </a:solidFill>
              </a:rPr>
              <a:t> </a:t>
            </a:r>
            <a:r>
              <a:rPr lang="en-US" sz="3200" dirty="0" err="1">
                <a:solidFill>
                  <a:srgbClr val="17375E"/>
                </a:solidFill>
              </a:rPr>
              <a:t>specifika</a:t>
            </a:r>
            <a:r>
              <a:rPr lang="en-US" sz="3200" dirty="0">
                <a:solidFill>
                  <a:srgbClr val="17375E"/>
                </a:solidFill>
              </a:rPr>
              <a:t> </a:t>
            </a:r>
            <a:r>
              <a:rPr lang="en-US" sz="3200" dirty="0" err="1">
                <a:solidFill>
                  <a:srgbClr val="17375E"/>
                </a:solidFill>
              </a:rPr>
              <a:t>myšlení</a:t>
            </a:r>
            <a:r>
              <a:rPr lang="en-US" sz="3200" dirty="0">
                <a:solidFill>
                  <a:srgbClr val="17375E"/>
                </a:solidFill>
              </a:rPr>
              <a:t> a </a:t>
            </a:r>
            <a:r>
              <a:rPr lang="en-US" sz="3200" dirty="0" err="1">
                <a:solidFill>
                  <a:srgbClr val="17375E"/>
                </a:solidFill>
              </a:rPr>
              <a:t>inteligence</a:t>
            </a:r>
            <a:endParaRPr lang="en-US" sz="3200" dirty="0">
              <a:solidFill>
                <a:srgbClr val="17375E"/>
              </a:solidFill>
            </a:endParaRPr>
          </a:p>
        </p:txBody>
      </p:sp>
      <p:sp>
        <p:nvSpPr>
          <p:cNvPr id="3" name="Content Placeholder 2"/>
          <p:cNvSpPr>
            <a:spLocks noGrp="1"/>
          </p:cNvSpPr>
          <p:nvPr>
            <p:ph idx="1"/>
          </p:nvPr>
        </p:nvSpPr>
        <p:spPr/>
        <p:txBody>
          <a:bodyPr>
            <a:normAutofit fontScale="77500" lnSpcReduction="20000"/>
          </a:bodyPr>
          <a:lstStyle/>
          <a:p>
            <a:r>
              <a:rPr lang="en-US" dirty="0" err="1"/>
              <a:t>Příklady</a:t>
            </a:r>
            <a:r>
              <a:rPr lang="en-US" dirty="0"/>
              <a:t> </a:t>
            </a:r>
            <a:r>
              <a:rPr lang="en-US" dirty="0" err="1"/>
              <a:t>inteligentního</a:t>
            </a:r>
            <a:r>
              <a:rPr lang="en-US" dirty="0"/>
              <a:t> </a:t>
            </a:r>
            <a:r>
              <a:rPr lang="en-US" dirty="0" err="1"/>
              <a:t>chování</a:t>
            </a:r>
            <a:r>
              <a:rPr lang="en-US" dirty="0"/>
              <a:t> </a:t>
            </a:r>
            <a:r>
              <a:rPr lang="en-US" dirty="0" err="1"/>
              <a:t>neměřitelného</a:t>
            </a:r>
            <a:r>
              <a:rPr lang="en-US" dirty="0"/>
              <a:t> </a:t>
            </a:r>
            <a:r>
              <a:rPr lang="en-US" dirty="0" err="1"/>
              <a:t>západními</a:t>
            </a:r>
            <a:r>
              <a:rPr lang="en-US" dirty="0"/>
              <a:t> testy </a:t>
            </a:r>
            <a:r>
              <a:rPr lang="en-US" dirty="0" err="1"/>
              <a:t>inteligence</a:t>
            </a:r>
            <a:r>
              <a:rPr lang="en-US" dirty="0"/>
              <a:t> (</a:t>
            </a:r>
            <a:r>
              <a:rPr lang="en-US" dirty="0" err="1"/>
              <a:t>Čeněk</a:t>
            </a:r>
            <a:r>
              <a:rPr lang="en-US" dirty="0"/>
              <a:t> et al., 2016, str. 164-165)</a:t>
            </a:r>
          </a:p>
          <a:p>
            <a:endParaRPr lang="en-US" dirty="0"/>
          </a:p>
          <a:p>
            <a:pPr marL="0" indent="0">
              <a:buNone/>
            </a:pPr>
            <a:r>
              <a:rPr lang="en-US" i="1" dirty="0" err="1"/>
              <a:t>moucha-slepice-vrabec</a:t>
            </a:r>
            <a:endParaRPr lang="en-US" i="1" dirty="0"/>
          </a:p>
          <a:p>
            <a:pPr marL="0" indent="0">
              <a:buNone/>
            </a:pPr>
            <a:r>
              <a:rPr lang="en-US" dirty="0" err="1"/>
              <a:t>kmen</a:t>
            </a:r>
            <a:r>
              <a:rPr lang="en-US" dirty="0"/>
              <a:t> </a:t>
            </a:r>
            <a:r>
              <a:rPr lang="en-US" dirty="0" err="1"/>
              <a:t>Kpelle</a:t>
            </a:r>
            <a:r>
              <a:rPr lang="en-US" dirty="0"/>
              <a:t>, </a:t>
            </a:r>
            <a:r>
              <a:rPr lang="en-US" dirty="0" err="1"/>
              <a:t>Nigérie</a:t>
            </a:r>
            <a:r>
              <a:rPr lang="en-US" dirty="0"/>
              <a:t> vs. my</a:t>
            </a:r>
          </a:p>
          <a:p>
            <a:pPr marL="0" indent="0">
              <a:buNone/>
            </a:pPr>
            <a:endParaRPr lang="en-US" dirty="0"/>
          </a:p>
          <a:p>
            <a:pPr marL="0" indent="0">
              <a:buNone/>
            </a:pPr>
            <a:r>
              <a:rPr lang="en-US" i="1" dirty="0" err="1"/>
              <a:t>matematika</a:t>
            </a:r>
            <a:endParaRPr lang="en-US" i="1" dirty="0"/>
          </a:p>
          <a:p>
            <a:pPr marL="0" indent="0">
              <a:buNone/>
            </a:pPr>
            <a:r>
              <a:rPr lang="en-US" dirty="0" err="1"/>
              <a:t>děti</a:t>
            </a:r>
            <a:r>
              <a:rPr lang="en-US" dirty="0"/>
              <a:t> </a:t>
            </a:r>
            <a:r>
              <a:rPr lang="en-US" dirty="0" err="1"/>
              <a:t>ulice</a:t>
            </a:r>
            <a:r>
              <a:rPr lang="en-US" dirty="0"/>
              <a:t>, </a:t>
            </a:r>
            <a:r>
              <a:rPr lang="en-US" dirty="0" err="1"/>
              <a:t>Brazílie</a:t>
            </a:r>
            <a:endParaRPr lang="en-US" dirty="0"/>
          </a:p>
          <a:p>
            <a:pPr marL="0" indent="0">
              <a:buNone/>
            </a:pPr>
            <a:endParaRPr lang="en-US" dirty="0"/>
          </a:p>
          <a:p>
            <a:pPr marL="0" indent="0">
              <a:buNone/>
            </a:pPr>
            <a:r>
              <a:rPr lang="en-US" i="1" dirty="0" err="1"/>
              <a:t>paraziti</a:t>
            </a:r>
            <a:endParaRPr lang="en-US" i="1" dirty="0"/>
          </a:p>
          <a:p>
            <a:pPr marL="0" indent="0">
              <a:buNone/>
            </a:pPr>
            <a:r>
              <a:rPr lang="en-US" dirty="0" err="1"/>
              <a:t>Vesnice</a:t>
            </a:r>
            <a:r>
              <a:rPr lang="en-US" dirty="0"/>
              <a:t> </a:t>
            </a:r>
            <a:r>
              <a:rPr lang="en-US" dirty="0" err="1"/>
              <a:t>Usenge</a:t>
            </a:r>
            <a:r>
              <a:rPr lang="en-US" dirty="0"/>
              <a:t>, </a:t>
            </a:r>
            <a:r>
              <a:rPr lang="en-US" dirty="0" err="1"/>
              <a:t>Keňa</a:t>
            </a:r>
            <a:endParaRPr lang="en-US" dirty="0"/>
          </a:p>
        </p:txBody>
      </p:sp>
    </p:spTree>
    <p:extLst>
      <p:ext uri="{BB962C8B-B14F-4D97-AF65-F5344CB8AC3E}">
        <p14:creationId xmlns:p14="http://schemas.microsoft.com/office/powerpoint/2010/main" val="847846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7375E"/>
                </a:solidFill>
              </a:rPr>
              <a:t>Hlavní</a:t>
            </a:r>
            <a:r>
              <a:rPr lang="en-US" dirty="0">
                <a:solidFill>
                  <a:srgbClr val="17375E"/>
                </a:solidFill>
              </a:rPr>
              <a:t> </a:t>
            </a:r>
            <a:r>
              <a:rPr lang="en-US" dirty="0" err="1">
                <a:solidFill>
                  <a:srgbClr val="17375E"/>
                </a:solidFill>
              </a:rPr>
              <a:t>dojmy</a:t>
            </a:r>
            <a:endParaRPr lang="en-US" dirty="0">
              <a:solidFill>
                <a:srgbClr val="17375E"/>
              </a:solidFill>
            </a:endParaRPr>
          </a:p>
        </p:txBody>
      </p:sp>
      <p:sp>
        <p:nvSpPr>
          <p:cNvPr id="3" name="Content Placeholder 2"/>
          <p:cNvSpPr>
            <a:spLocks noGrp="1"/>
          </p:cNvSpPr>
          <p:nvPr>
            <p:ph idx="1"/>
          </p:nvPr>
        </p:nvSpPr>
        <p:spPr/>
        <p:txBody>
          <a:bodyPr>
            <a:normAutofit fontScale="77500" lnSpcReduction="20000"/>
          </a:bodyPr>
          <a:lstStyle/>
          <a:p>
            <a:r>
              <a:rPr lang="en-US" dirty="0" err="1"/>
              <a:t>Učitelé</a:t>
            </a:r>
            <a:r>
              <a:rPr lang="en-US" dirty="0"/>
              <a:t> </a:t>
            </a:r>
            <a:r>
              <a:rPr lang="en-US" dirty="0" err="1"/>
              <a:t>jsou</a:t>
            </a:r>
            <a:r>
              <a:rPr lang="en-US" dirty="0"/>
              <a:t> pod </a:t>
            </a:r>
            <a:r>
              <a:rPr lang="en-US" dirty="0" err="1"/>
              <a:t>velkým</a:t>
            </a:r>
            <a:r>
              <a:rPr lang="en-US" dirty="0"/>
              <a:t> </a:t>
            </a:r>
            <a:r>
              <a:rPr lang="en-US" dirty="0" err="1"/>
              <a:t>tlakem</a:t>
            </a:r>
            <a:endParaRPr lang="en-US" dirty="0"/>
          </a:p>
          <a:p>
            <a:r>
              <a:rPr lang="en-US" dirty="0" err="1"/>
              <a:t>Další</a:t>
            </a:r>
            <a:r>
              <a:rPr lang="en-US" dirty="0"/>
              <a:t> </a:t>
            </a:r>
            <a:r>
              <a:rPr lang="en-US" dirty="0" err="1"/>
              <a:t>kvalifikace</a:t>
            </a:r>
            <a:r>
              <a:rPr lang="en-US" dirty="0"/>
              <a:t>, </a:t>
            </a:r>
            <a:r>
              <a:rPr lang="en-US" dirty="0" err="1"/>
              <a:t>semináře</a:t>
            </a:r>
            <a:r>
              <a:rPr lang="en-US" dirty="0"/>
              <a:t>, </a:t>
            </a:r>
            <a:r>
              <a:rPr lang="en-US" dirty="0" err="1"/>
              <a:t>školení</a:t>
            </a:r>
            <a:r>
              <a:rPr lang="en-US" dirty="0"/>
              <a:t> </a:t>
            </a:r>
            <a:r>
              <a:rPr lang="en-US" dirty="0" err="1"/>
              <a:t>apod</a:t>
            </a:r>
            <a:r>
              <a:rPr lang="en-US" dirty="0"/>
              <a:t>. </a:t>
            </a:r>
            <a:r>
              <a:rPr lang="en-US" dirty="0" err="1"/>
              <a:t>příliš</a:t>
            </a:r>
            <a:r>
              <a:rPr lang="en-US" dirty="0"/>
              <a:t> </a:t>
            </a:r>
            <a:r>
              <a:rPr lang="en-US" dirty="0" err="1"/>
              <a:t>nepomáhají</a:t>
            </a:r>
            <a:r>
              <a:rPr lang="en-US" dirty="0"/>
              <a:t> a </a:t>
            </a:r>
            <a:r>
              <a:rPr lang="en-US" dirty="0" err="1"/>
              <a:t>nevedou</a:t>
            </a:r>
            <a:r>
              <a:rPr lang="en-US" dirty="0"/>
              <a:t> je </a:t>
            </a:r>
            <a:r>
              <a:rPr lang="en-US" dirty="0" err="1"/>
              <a:t>dostatečně</a:t>
            </a:r>
            <a:r>
              <a:rPr lang="en-US" dirty="0"/>
              <a:t> </a:t>
            </a:r>
            <a:r>
              <a:rPr lang="en-US" dirty="0" err="1"/>
              <a:t>kvalifikovaní</a:t>
            </a:r>
            <a:r>
              <a:rPr lang="en-US" dirty="0"/>
              <a:t> </a:t>
            </a:r>
            <a:r>
              <a:rPr lang="en-US" dirty="0" err="1"/>
              <a:t>lektoři</a:t>
            </a:r>
            <a:endParaRPr lang="en-US" dirty="0"/>
          </a:p>
          <a:p>
            <a:r>
              <a:rPr lang="en-US" dirty="0" err="1"/>
              <a:t>Velkým</a:t>
            </a:r>
            <a:r>
              <a:rPr lang="en-US" dirty="0"/>
              <a:t> </a:t>
            </a:r>
            <a:r>
              <a:rPr lang="en-US" dirty="0" err="1"/>
              <a:t>problémem</a:t>
            </a:r>
            <a:r>
              <a:rPr lang="en-US" dirty="0"/>
              <a:t> je </a:t>
            </a:r>
            <a:r>
              <a:rPr lang="en-US" dirty="0" err="1"/>
              <a:t>nedostatečná</a:t>
            </a:r>
            <a:r>
              <a:rPr lang="en-US" dirty="0"/>
              <a:t> </a:t>
            </a:r>
            <a:r>
              <a:rPr lang="en-US" dirty="0" err="1"/>
              <a:t>znalost</a:t>
            </a:r>
            <a:r>
              <a:rPr lang="en-US" dirty="0"/>
              <a:t> </a:t>
            </a:r>
            <a:r>
              <a:rPr lang="en-US" dirty="0" err="1"/>
              <a:t>němčiny</a:t>
            </a:r>
            <a:endParaRPr lang="en-US" dirty="0"/>
          </a:p>
          <a:p>
            <a:r>
              <a:rPr lang="en-US" dirty="0" err="1"/>
              <a:t>Řešením</a:t>
            </a:r>
            <a:r>
              <a:rPr lang="en-US" dirty="0"/>
              <a:t> je:</a:t>
            </a:r>
          </a:p>
          <a:p>
            <a:pPr marL="0" indent="0">
              <a:buNone/>
            </a:pPr>
            <a:r>
              <a:rPr lang="en-US" dirty="0"/>
              <a:t>a) </a:t>
            </a:r>
            <a:r>
              <a:rPr lang="en-US" dirty="0" err="1"/>
              <a:t>zavedení</a:t>
            </a:r>
            <a:r>
              <a:rPr lang="en-US" dirty="0"/>
              <a:t> </a:t>
            </a:r>
            <a:r>
              <a:rPr lang="en-US" dirty="0" err="1"/>
              <a:t>povinného</a:t>
            </a:r>
            <a:r>
              <a:rPr lang="en-US" dirty="0"/>
              <a:t> </a:t>
            </a:r>
            <a:r>
              <a:rPr lang="en-US" dirty="0" err="1"/>
              <a:t>předmětu</a:t>
            </a:r>
            <a:r>
              <a:rPr lang="en-US" dirty="0"/>
              <a:t> </a:t>
            </a:r>
            <a:r>
              <a:rPr lang="en-US" dirty="0" err="1"/>
              <a:t>etika</a:t>
            </a:r>
            <a:r>
              <a:rPr lang="en-US" dirty="0"/>
              <a:t> (</a:t>
            </a:r>
            <a:r>
              <a:rPr lang="en-US" dirty="0" err="1"/>
              <a:t>Ethikunterricht</a:t>
            </a:r>
            <a:r>
              <a:rPr lang="en-US" dirty="0"/>
              <a:t>)</a:t>
            </a:r>
          </a:p>
          <a:p>
            <a:pPr marL="0" indent="0">
              <a:buNone/>
            </a:pPr>
            <a:r>
              <a:rPr lang="en-US" dirty="0"/>
              <a:t>b) </a:t>
            </a:r>
            <a:r>
              <a:rPr lang="en-US" dirty="0" err="1"/>
              <a:t>důraz</a:t>
            </a:r>
            <a:r>
              <a:rPr lang="en-US" dirty="0"/>
              <a:t> </a:t>
            </a:r>
            <a:r>
              <a:rPr lang="en-US" dirty="0" err="1"/>
              <a:t>na</a:t>
            </a:r>
            <a:r>
              <a:rPr lang="en-US" dirty="0"/>
              <a:t> </a:t>
            </a:r>
            <a:r>
              <a:rPr lang="en-US" dirty="0" err="1"/>
              <a:t>výhody</a:t>
            </a:r>
            <a:r>
              <a:rPr lang="en-US" dirty="0"/>
              <a:t> </a:t>
            </a:r>
            <a:r>
              <a:rPr lang="en-US" dirty="0" err="1"/>
              <a:t>života</a:t>
            </a:r>
            <a:r>
              <a:rPr lang="en-US" dirty="0"/>
              <a:t> v “</a:t>
            </a:r>
            <a:r>
              <a:rPr lang="en-US" dirty="0" err="1"/>
              <a:t>západním</a:t>
            </a:r>
            <a:r>
              <a:rPr lang="en-US" dirty="0"/>
              <a:t> </a:t>
            </a:r>
            <a:r>
              <a:rPr lang="en-US" dirty="0" err="1"/>
              <a:t>stylu</a:t>
            </a:r>
            <a:r>
              <a:rPr lang="en-US" dirty="0"/>
              <a:t>” a </a:t>
            </a:r>
            <a:r>
              <a:rPr lang="en-US" dirty="0" err="1"/>
              <a:t>nezbytně</a:t>
            </a:r>
            <a:r>
              <a:rPr lang="en-US" dirty="0"/>
              <a:t> </a:t>
            </a:r>
            <a:r>
              <a:rPr lang="en-US" dirty="0" err="1"/>
              <a:t>nutné</a:t>
            </a:r>
            <a:r>
              <a:rPr lang="en-US" dirty="0"/>
              <a:t> “</a:t>
            </a:r>
            <a:r>
              <a:rPr lang="en-US" dirty="0" err="1"/>
              <a:t>promíchání</a:t>
            </a:r>
            <a:r>
              <a:rPr lang="en-US" dirty="0"/>
              <a:t>” </a:t>
            </a:r>
            <a:r>
              <a:rPr lang="en-US" dirty="0" err="1"/>
              <a:t>ve</a:t>
            </a:r>
            <a:r>
              <a:rPr lang="en-US" dirty="0"/>
              <a:t> </a:t>
            </a:r>
            <a:r>
              <a:rPr lang="en-US" dirty="0" err="1"/>
              <a:t>školách</a:t>
            </a:r>
            <a:r>
              <a:rPr lang="en-US" dirty="0"/>
              <a:t> (str. 167, </a:t>
            </a:r>
            <a:r>
              <a:rPr lang="en-US" dirty="0" err="1"/>
              <a:t>překlad</a:t>
            </a:r>
            <a:r>
              <a:rPr lang="en-US" dirty="0"/>
              <a:t> L.D.) </a:t>
            </a:r>
          </a:p>
          <a:p>
            <a:pPr marL="0" indent="0">
              <a:buNone/>
            </a:pPr>
            <a:endParaRPr lang="en-US" dirty="0"/>
          </a:p>
          <a:p>
            <a:r>
              <a:rPr lang="en-US" dirty="0" err="1"/>
              <a:t>Reflexe</a:t>
            </a:r>
            <a:r>
              <a:rPr lang="en-US" dirty="0"/>
              <a:t> v </a:t>
            </a:r>
            <a:r>
              <a:rPr lang="en-US" dirty="0" err="1"/>
              <a:t>českých</a:t>
            </a:r>
            <a:r>
              <a:rPr lang="en-US" dirty="0"/>
              <a:t> </a:t>
            </a:r>
            <a:r>
              <a:rPr lang="en-US" dirty="0" err="1"/>
              <a:t>médiích</a:t>
            </a:r>
            <a:r>
              <a:rPr lang="en-US" dirty="0"/>
              <a:t>: </a:t>
            </a:r>
            <a:r>
              <a:rPr lang="cs-CZ" dirty="0"/>
              <a:t>https://zpravy.idnes.cz/rakousko-skolstvi-islam-knihy-ucitelka-f0g-/zahranicni.aspx?c=A180912_184428_zahranicni_luka</a:t>
            </a:r>
            <a:endParaRPr lang="en-US" dirty="0"/>
          </a:p>
          <a:p>
            <a:endParaRPr lang="en-US" dirty="0"/>
          </a:p>
        </p:txBody>
      </p:sp>
    </p:spTree>
    <p:extLst>
      <p:ext uri="{BB962C8B-B14F-4D97-AF65-F5344CB8AC3E}">
        <p14:creationId xmlns:p14="http://schemas.microsoft.com/office/powerpoint/2010/main" val="3733335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7375E"/>
                </a:solidFill>
              </a:rPr>
              <a:t>Migrace</a:t>
            </a:r>
            <a:r>
              <a:rPr lang="en-US" dirty="0">
                <a:solidFill>
                  <a:srgbClr val="17375E"/>
                </a:solidFill>
              </a:rPr>
              <a:t> a </a:t>
            </a:r>
            <a:r>
              <a:rPr lang="en-US" dirty="0" err="1">
                <a:solidFill>
                  <a:srgbClr val="17375E"/>
                </a:solidFill>
              </a:rPr>
              <a:t>náboženství</a:t>
            </a:r>
            <a:endParaRPr lang="en-US" dirty="0">
              <a:solidFill>
                <a:srgbClr val="17375E"/>
              </a:solidFill>
            </a:endParaRPr>
          </a:p>
        </p:txBody>
      </p:sp>
      <p:pic>
        <p:nvPicPr>
          <p:cNvPr id="4" name="Content Placeholder 3" descr="Kulturkampf statistika.jpg"/>
          <p:cNvPicPr>
            <a:picLocks noGrp="1" noChangeAspect="1"/>
          </p:cNvPicPr>
          <p:nvPr>
            <p:ph idx="1"/>
          </p:nvPr>
        </p:nvPicPr>
        <p:blipFill>
          <a:blip r:embed="rId2">
            <a:extLst>
              <a:ext uri="{28A0092B-C50C-407E-A947-70E740481C1C}">
                <a14:useLocalDpi xmlns:a14="http://schemas.microsoft.com/office/drawing/2010/main" val="0"/>
              </a:ext>
            </a:extLst>
          </a:blip>
          <a:srcRect l="-15924" r="-15924"/>
          <a:stretch>
            <a:fillRect/>
          </a:stretch>
        </p:blipFill>
        <p:spPr/>
      </p:pic>
    </p:spTree>
    <p:extLst>
      <p:ext uri="{BB962C8B-B14F-4D97-AF65-F5344CB8AC3E}">
        <p14:creationId xmlns:p14="http://schemas.microsoft.com/office/powerpoint/2010/main" val="2487129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7375E"/>
                </a:solidFill>
              </a:rPr>
              <a:t>Jazykové</a:t>
            </a:r>
            <a:r>
              <a:rPr lang="en-US" dirty="0">
                <a:solidFill>
                  <a:srgbClr val="17375E"/>
                </a:solidFill>
              </a:rPr>
              <a:t> </a:t>
            </a:r>
            <a:r>
              <a:rPr lang="en-US" dirty="0" err="1">
                <a:solidFill>
                  <a:srgbClr val="17375E"/>
                </a:solidFill>
              </a:rPr>
              <a:t>složení</a:t>
            </a:r>
            <a:endParaRPr lang="en-US" dirty="0">
              <a:solidFill>
                <a:srgbClr val="17375E"/>
              </a:solidFill>
            </a:endParaRPr>
          </a:p>
        </p:txBody>
      </p:sp>
      <p:pic>
        <p:nvPicPr>
          <p:cNvPr id="4" name="Content Placeholder 3" descr="Kulturkampf statistika jazyky.jpg"/>
          <p:cNvPicPr>
            <a:picLocks noGrp="1" noChangeAspect="1"/>
          </p:cNvPicPr>
          <p:nvPr>
            <p:ph idx="1"/>
          </p:nvPr>
        </p:nvPicPr>
        <p:blipFill>
          <a:blip r:embed="rId2">
            <a:extLst>
              <a:ext uri="{28A0092B-C50C-407E-A947-70E740481C1C}">
                <a14:useLocalDpi xmlns:a14="http://schemas.microsoft.com/office/drawing/2010/main" val="0"/>
              </a:ext>
            </a:extLst>
          </a:blip>
          <a:srcRect l="-16030" r="-16030"/>
          <a:stretch>
            <a:fillRect/>
          </a:stretch>
        </p:blipFill>
        <p:spPr/>
      </p:pic>
    </p:spTree>
    <p:extLst>
      <p:ext uri="{BB962C8B-B14F-4D97-AF65-F5344CB8AC3E}">
        <p14:creationId xmlns:p14="http://schemas.microsoft.com/office/powerpoint/2010/main" val="333422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17375E"/>
                </a:solidFill>
              </a:rPr>
              <a:t>Buchtel</a:t>
            </a:r>
            <a:r>
              <a:rPr lang="en-US" dirty="0">
                <a:solidFill>
                  <a:srgbClr val="17375E"/>
                </a:solidFill>
              </a:rPr>
              <a:t>, </a:t>
            </a:r>
            <a:r>
              <a:rPr lang="en-US" dirty="0" err="1">
                <a:solidFill>
                  <a:srgbClr val="17375E"/>
                </a:solidFill>
              </a:rPr>
              <a:t>Norenzayan</a:t>
            </a:r>
            <a:r>
              <a:rPr lang="en-US" dirty="0">
                <a:solidFill>
                  <a:srgbClr val="17375E"/>
                </a:solidFill>
              </a:rPr>
              <a:t> (2008) in </a:t>
            </a:r>
            <a:r>
              <a:rPr lang="en-US" dirty="0" err="1">
                <a:solidFill>
                  <a:srgbClr val="17375E"/>
                </a:solidFill>
              </a:rPr>
              <a:t>Čeněk</a:t>
            </a:r>
            <a:r>
              <a:rPr lang="en-US" dirty="0">
                <a:solidFill>
                  <a:srgbClr val="17375E"/>
                </a:solidFill>
              </a:rPr>
              <a:t> et al. (2016, str. 174) </a:t>
            </a:r>
          </a:p>
        </p:txBody>
      </p:sp>
      <p:pic>
        <p:nvPicPr>
          <p:cNvPr id="4" name="Content Placeholder 3" descr="Kravicka.jpg"/>
          <p:cNvPicPr>
            <a:picLocks noGrp="1" noChangeAspect="1"/>
          </p:cNvPicPr>
          <p:nvPr>
            <p:ph idx="1"/>
          </p:nvPr>
        </p:nvPicPr>
        <p:blipFill>
          <a:blip r:embed="rId2">
            <a:extLst>
              <a:ext uri="{28A0092B-C50C-407E-A947-70E740481C1C}">
                <a14:useLocalDpi xmlns:a14="http://schemas.microsoft.com/office/drawing/2010/main" val="0"/>
              </a:ext>
            </a:extLst>
          </a:blip>
          <a:srcRect t="-4628" b="-4628"/>
          <a:stretch>
            <a:fillRect/>
          </a:stretch>
        </p:blipFill>
        <p:spPr/>
      </p:pic>
    </p:spTree>
    <p:extLst>
      <p:ext uri="{BB962C8B-B14F-4D97-AF65-F5344CB8AC3E}">
        <p14:creationId xmlns:p14="http://schemas.microsoft.com/office/powerpoint/2010/main" val="202453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17375E"/>
                </a:solidFill>
              </a:rPr>
              <a:t>Norenzayan</a:t>
            </a:r>
            <a:r>
              <a:rPr lang="en-US" dirty="0">
                <a:solidFill>
                  <a:srgbClr val="17375E"/>
                </a:solidFill>
              </a:rPr>
              <a:t> (2002) in </a:t>
            </a:r>
            <a:r>
              <a:rPr lang="en-US" dirty="0" err="1">
                <a:solidFill>
                  <a:srgbClr val="17375E"/>
                </a:solidFill>
              </a:rPr>
              <a:t>Čeněk</a:t>
            </a:r>
            <a:r>
              <a:rPr lang="en-US" dirty="0">
                <a:solidFill>
                  <a:srgbClr val="17375E"/>
                </a:solidFill>
              </a:rPr>
              <a:t> et al. (2016, str. 174) </a:t>
            </a:r>
          </a:p>
        </p:txBody>
      </p:sp>
      <p:pic>
        <p:nvPicPr>
          <p:cNvPr id="4" name="Content Placeholder 3" descr="Kyticky.jpg"/>
          <p:cNvPicPr>
            <a:picLocks noGrp="1" noChangeAspect="1"/>
          </p:cNvPicPr>
          <p:nvPr>
            <p:ph idx="1"/>
          </p:nvPr>
        </p:nvPicPr>
        <p:blipFill>
          <a:blip r:embed="rId2">
            <a:extLst>
              <a:ext uri="{28A0092B-C50C-407E-A947-70E740481C1C}">
                <a14:useLocalDpi xmlns:a14="http://schemas.microsoft.com/office/drawing/2010/main" val="0"/>
              </a:ext>
            </a:extLst>
          </a:blip>
          <a:srcRect l="5214" r="5214"/>
          <a:stretch>
            <a:fillRect/>
          </a:stretch>
        </p:blipFill>
        <p:spPr/>
      </p:pic>
    </p:spTree>
    <p:extLst>
      <p:ext uri="{BB962C8B-B14F-4D97-AF65-F5344CB8AC3E}">
        <p14:creationId xmlns:p14="http://schemas.microsoft.com/office/powerpoint/2010/main" val="388569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1">
            <a:extLst>
              <a:ext uri="{FF2B5EF4-FFF2-40B4-BE49-F238E27FC236}">
                <a16:creationId xmlns:a16="http://schemas.microsoft.com/office/drawing/2014/main" id="{757A7538-8A55-404E-A0B5-4EE24CE0C058}"/>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ETNODIFERENCUJÍCÍ ZNAKY </a:t>
            </a:r>
            <a:br>
              <a:rPr lang="cs-CZ" altLang="cs-CZ" cap="none" dirty="0">
                <a:latin typeface="+mn-lt"/>
                <a:ea typeface="ＭＳ Ｐゴシック" panose="020B0600070205080204" pitchFamily="34" charset="-128"/>
              </a:rPr>
            </a:br>
            <a:r>
              <a:rPr lang="cs-CZ" altLang="cs-CZ" cap="none" dirty="0">
                <a:latin typeface="+mn-lt"/>
                <a:ea typeface="ＭＳ Ｐゴシック" panose="020B0600070205080204" pitchFamily="34" charset="-128"/>
              </a:rPr>
              <a:t>(PRŮCHA, 2001)</a:t>
            </a:r>
          </a:p>
        </p:txBody>
      </p:sp>
      <p:sp>
        <p:nvSpPr>
          <p:cNvPr id="16386" name="Zástupný symbol pro obsah 2">
            <a:extLst>
              <a:ext uri="{FF2B5EF4-FFF2-40B4-BE49-F238E27FC236}">
                <a16:creationId xmlns:a16="http://schemas.microsoft.com/office/drawing/2014/main" id="{5DE3356E-E3A5-1341-B0D0-8506629F80F4}"/>
              </a:ext>
            </a:extLst>
          </p:cNvPr>
          <p:cNvSpPr>
            <a:spLocks noGrp="1"/>
          </p:cNvSpPr>
          <p:nvPr>
            <p:ph sz="quarter" idx="1"/>
          </p:nvPr>
        </p:nvSpPr>
        <p:spPr>
          <a:xfrm>
            <a:off x="1981200" y="1600201"/>
            <a:ext cx="7467600" cy="4873625"/>
          </a:xfrm>
        </p:spPr>
        <p:txBody>
          <a:bodyPr/>
          <a:lstStyle/>
          <a:p>
            <a:pPr marL="0" indent="0">
              <a:buNone/>
            </a:pPr>
            <a:endParaRPr lang="cs-CZ" altLang="cs-CZ" dirty="0">
              <a:ea typeface="ＭＳ Ｐゴシック" panose="020B0600070205080204" pitchFamily="34" charset="-128"/>
            </a:endParaRPr>
          </a:p>
          <a:p>
            <a:pPr marL="0" indent="0">
              <a:buNone/>
            </a:pPr>
            <a:r>
              <a:rPr lang="cs-CZ" altLang="cs-CZ" dirty="0">
                <a:ea typeface="ＭＳ Ｐゴシック" panose="020B0600070205080204" pitchFamily="34" charset="-128"/>
              </a:rPr>
              <a:t>Styly rodinné výchovy</a:t>
            </a:r>
          </a:p>
          <a:p>
            <a:pPr marL="0" indent="0">
              <a:buNone/>
            </a:pPr>
            <a:endParaRPr lang="cs-CZ" altLang="cs-CZ" dirty="0">
              <a:ea typeface="ＭＳ Ｐゴシック" panose="020B0600070205080204" pitchFamily="34" charset="-128"/>
            </a:endParaRPr>
          </a:p>
          <a:p>
            <a:r>
              <a:rPr lang="cs-CZ" altLang="cs-CZ" dirty="0">
                <a:ea typeface="ＭＳ Ｐゴシック" panose="020B0600070205080204" pitchFamily="34" charset="-128"/>
              </a:rPr>
              <a:t>Rozdíly ve školní edukaci</a:t>
            </a:r>
          </a:p>
          <a:p>
            <a:r>
              <a:rPr lang="cs-CZ" altLang="cs-CZ" dirty="0">
                <a:ea typeface="ＭＳ Ｐゴシック" panose="020B0600070205080204" pitchFamily="34" charset="-128"/>
              </a:rPr>
              <a:t>Rozdíly v komunikaci</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RŮZNÉ KULTURNÍ VZORCE</a:t>
            </a:r>
          </a:p>
        </p:txBody>
      </p:sp>
    </p:spTree>
    <p:extLst>
      <p:ext uri="{BB962C8B-B14F-4D97-AF65-F5344CB8AC3E}">
        <p14:creationId xmlns:p14="http://schemas.microsoft.com/office/powerpoint/2010/main" val="136065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a:extLst>
              <a:ext uri="{FF2B5EF4-FFF2-40B4-BE49-F238E27FC236}">
                <a16:creationId xmlns:a16="http://schemas.microsoft.com/office/drawing/2014/main" id="{534309E1-83B8-154D-890C-86F9914F538A}"/>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VÝCHOVA V PŘEDŠKOLNÍM VĚKU</a:t>
            </a:r>
          </a:p>
        </p:txBody>
      </p:sp>
      <p:sp>
        <p:nvSpPr>
          <p:cNvPr id="17410" name="Zástupný symbol pro obsah 2">
            <a:extLst>
              <a:ext uri="{FF2B5EF4-FFF2-40B4-BE49-F238E27FC236}">
                <a16:creationId xmlns:a16="http://schemas.microsoft.com/office/drawing/2014/main" id="{F74D847C-283A-ED42-B63B-8B5C9504B4BC}"/>
              </a:ext>
            </a:extLst>
          </p:cNvPr>
          <p:cNvSpPr>
            <a:spLocks noGrp="1"/>
          </p:cNvSpPr>
          <p:nvPr>
            <p:ph sz="quarter" idx="1"/>
          </p:nvPr>
        </p:nvSpPr>
        <p:spPr>
          <a:xfrm>
            <a:off x="1981200" y="1600201"/>
            <a:ext cx="7467600" cy="4873625"/>
          </a:xfrm>
        </p:spPr>
        <p:txBody>
          <a:bodyPr/>
          <a:lstStyle/>
          <a:p>
            <a:r>
              <a:rPr lang="cs-CZ" altLang="cs-CZ" dirty="0">
                <a:ea typeface="ＭＳ Ｐゴシック" panose="020B0600070205080204" pitchFamily="34" charset="-128"/>
              </a:rPr>
              <a:t>Očekávání a požadavky (rodiče </a:t>
            </a:r>
            <a:r>
              <a:rPr lang="cs-CZ" altLang="cs-CZ" dirty="0" err="1">
                <a:ea typeface="ＭＳ Ｐゴシック" panose="020B0600070205080204" pitchFamily="34" charset="-128"/>
              </a:rPr>
              <a:t>x</a:t>
            </a:r>
            <a:r>
              <a:rPr lang="cs-CZ" altLang="cs-CZ" dirty="0">
                <a:ea typeface="ＭＳ Ｐゴシック" panose="020B0600070205080204" pitchFamily="34" charset="-128"/>
              </a:rPr>
              <a:t> škola)</a:t>
            </a:r>
          </a:p>
          <a:p>
            <a:r>
              <a:rPr lang="cs-CZ" altLang="cs-CZ" dirty="0">
                <a:ea typeface="ＭＳ Ｐゴシック" panose="020B0600070205080204" pitchFamily="34" charset="-128"/>
              </a:rPr>
              <a:t>Míra odpovědnosti za výchovu dětí (rodiče </a:t>
            </a:r>
            <a:r>
              <a:rPr lang="cs-CZ" altLang="cs-CZ" dirty="0" err="1">
                <a:ea typeface="ＭＳ Ｐゴシック" panose="020B0600070205080204" pitchFamily="34" charset="-128"/>
              </a:rPr>
              <a:t>x</a:t>
            </a:r>
            <a:r>
              <a:rPr lang="cs-CZ" altLang="cs-CZ" dirty="0">
                <a:ea typeface="ＭＳ Ｐゴシック" panose="020B0600070205080204" pitchFamily="34" charset="-128"/>
              </a:rPr>
              <a:t> škola)</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Rodiče – základní dovednosti kognitivního charakteru (jméno, adresa, písmena, čísla…) a základní komunikační dovednosti (výslovnost, naslouchání, popis zkušeností apod.)</a:t>
            </a:r>
          </a:p>
        </p:txBody>
      </p:sp>
    </p:spTree>
    <p:extLst>
      <p:ext uri="{BB962C8B-B14F-4D97-AF65-F5344CB8AC3E}">
        <p14:creationId xmlns:p14="http://schemas.microsoft.com/office/powerpoint/2010/main" val="69224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3097-161D-2C4D-AC19-815C1D54D66D}"/>
              </a:ext>
            </a:extLst>
          </p:cNvPr>
          <p:cNvSpPr>
            <a:spLocks noGrp="1"/>
          </p:cNvSpPr>
          <p:nvPr>
            <p:ph type="title"/>
          </p:nvPr>
        </p:nvSpPr>
        <p:spPr/>
        <p:txBody>
          <a:bodyPr/>
          <a:lstStyle/>
          <a:p>
            <a:pPr>
              <a:defRPr/>
            </a:pPr>
            <a:endParaRPr lang="en-US" dirty="0"/>
          </a:p>
        </p:txBody>
      </p:sp>
      <p:pic>
        <p:nvPicPr>
          <p:cNvPr id="18434" name="Content Placeholder 3" descr="Snímek obrazovky 2017-12-04 v 16.09.22.png">
            <a:extLst>
              <a:ext uri="{FF2B5EF4-FFF2-40B4-BE49-F238E27FC236}">
                <a16:creationId xmlns:a16="http://schemas.microsoft.com/office/drawing/2014/main" id="{35EFF15D-E0F0-AE4E-AD62-65C4C87E3CB2}"/>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rcRect t="-28426" b="-28426"/>
          <a:stretch>
            <a:fillRect/>
          </a:stretch>
        </p:blipFill>
        <p:spPr>
          <a:xfrm>
            <a:off x="1981200" y="1600201"/>
            <a:ext cx="7467600" cy="4873625"/>
          </a:xfrm>
        </p:spPr>
      </p:pic>
    </p:spTree>
    <p:extLst>
      <p:ext uri="{BB962C8B-B14F-4D97-AF65-F5344CB8AC3E}">
        <p14:creationId xmlns:p14="http://schemas.microsoft.com/office/powerpoint/2010/main" val="311906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dpis 1">
            <a:extLst>
              <a:ext uri="{FF2B5EF4-FFF2-40B4-BE49-F238E27FC236}">
                <a16:creationId xmlns:a16="http://schemas.microsoft.com/office/drawing/2014/main" id="{32F1F838-B9CC-0145-93CC-3AC0A3957F15}"/>
              </a:ext>
            </a:extLst>
          </p:cNvPr>
          <p:cNvSpPr>
            <a:spLocks noGrp="1"/>
          </p:cNvSpPr>
          <p:nvPr>
            <p:ph type="title"/>
          </p:nvPr>
        </p:nvSpPr>
        <p:spPr bwMode="auto"/>
        <p:txBody>
          <a:bodyPr/>
          <a:lstStyle/>
          <a:p>
            <a:r>
              <a:rPr lang="cs-CZ" altLang="cs-CZ" cap="none" dirty="0">
                <a:latin typeface="+mn-lt"/>
                <a:ea typeface="ＭＳ Ｐゴシック" panose="020B0600070205080204" pitchFamily="34" charset="-128"/>
              </a:rPr>
              <a:t>ISPA (1994) IN PRŮCHA (2001, STR. 169)</a:t>
            </a:r>
          </a:p>
        </p:txBody>
      </p:sp>
      <p:sp>
        <p:nvSpPr>
          <p:cNvPr id="20482" name="Zástupný symbol pro obsah 2">
            <a:extLst>
              <a:ext uri="{FF2B5EF4-FFF2-40B4-BE49-F238E27FC236}">
                <a16:creationId xmlns:a16="http://schemas.microsoft.com/office/drawing/2014/main" id="{C9B6F884-9802-FD48-81B7-3292396A3F18}"/>
              </a:ext>
            </a:extLst>
          </p:cNvPr>
          <p:cNvSpPr>
            <a:spLocks noGrp="1"/>
          </p:cNvSpPr>
          <p:nvPr>
            <p:ph sz="quarter" idx="1"/>
          </p:nvPr>
        </p:nvSpPr>
        <p:spPr>
          <a:xfrm>
            <a:off x="1981200" y="1600201"/>
            <a:ext cx="7467600" cy="4873625"/>
          </a:xfrm>
        </p:spPr>
        <p:txBody>
          <a:bodyPr>
            <a:normAutofit fontScale="92500" lnSpcReduction="10000"/>
          </a:bodyPr>
          <a:lstStyle/>
          <a:p>
            <a:r>
              <a:rPr lang="cs-CZ" altLang="cs-CZ" dirty="0">
                <a:ea typeface="ＭＳ Ｐゴシック" panose="020B0600070205080204" pitchFamily="34" charset="-128"/>
              </a:rPr>
              <a:t>Komparace výchovných </a:t>
            </a:r>
            <a:r>
              <a:rPr lang="cs-CZ" altLang="cs-CZ" dirty="0" err="1">
                <a:ea typeface="ＭＳ Ｐゴシック" panose="020B0600070205080204" pitchFamily="34" charset="-128"/>
              </a:rPr>
              <a:t>ideí</a:t>
            </a:r>
            <a:r>
              <a:rPr lang="cs-CZ" altLang="cs-CZ" dirty="0">
                <a:ea typeface="ＭＳ Ｐゴシック" panose="020B0600070205080204" pitchFamily="34" charset="-128"/>
              </a:rPr>
              <a:t> a praxe ruských a amerických matek a učitelek MŠ</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 Vychovávají děti k poslušnosti, zachovávání norem konformity, tradiční orientace výchovy, důraz na vztahy s vrstevníky</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 Považují za důležitou výchovu k individuálnímu rozvoji dětí, k posilování jejich zvídavosti, k jejich nezávislému chování</a:t>
            </a:r>
          </a:p>
          <a:p>
            <a:endParaRPr lang="cs-CZ" altLang="cs-CZ" dirty="0">
              <a:ea typeface="ＭＳ Ｐゴシック" panose="020B0600070205080204" pitchFamily="34" charset="-128"/>
            </a:endParaRPr>
          </a:p>
          <a:p>
            <a:r>
              <a:rPr lang="cs-CZ" altLang="cs-CZ" dirty="0">
                <a:ea typeface="ＭＳ Ｐゴシック" panose="020B0600070205080204" pitchFamily="34" charset="-128"/>
              </a:rPr>
              <a:t>Kolektivismus vs. individualismus</a:t>
            </a:r>
          </a:p>
        </p:txBody>
      </p:sp>
    </p:spTree>
    <p:extLst>
      <p:ext uri="{BB962C8B-B14F-4D97-AF65-F5344CB8AC3E}">
        <p14:creationId xmlns:p14="http://schemas.microsoft.com/office/powerpoint/2010/main" val="294352739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976</Words>
  <Application>Microsoft Office PowerPoint</Application>
  <PresentationFormat>Širokoúhlá obrazovka</PresentationFormat>
  <Paragraphs>168</Paragraphs>
  <Slides>32</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32</vt:i4>
      </vt:variant>
    </vt:vector>
  </HeadingPairs>
  <TitlesOfParts>
    <vt:vector size="39" baseType="lpstr">
      <vt:lpstr>ＭＳ Ｐゴシック</vt:lpstr>
      <vt:lpstr>Arial</vt:lpstr>
      <vt:lpstr>Calibri</vt:lpstr>
      <vt:lpstr>Calibri Light</vt:lpstr>
      <vt:lpstr>Cambria</vt:lpstr>
      <vt:lpstr>Wingdings</vt:lpstr>
      <vt:lpstr>Motiv Office</vt:lpstr>
      <vt:lpstr>Úvod do výuky češtiny jako druhého/cizího jazyka</vt:lpstr>
      <vt:lpstr>Terminologie</vt:lpstr>
      <vt:lpstr>Interkulturní psychologie – interkulturní specifika myšlení a inteligence</vt:lpstr>
      <vt:lpstr>Buchtel, Norenzayan (2008) in Čeněk et al. (2016, str. 174) </vt:lpstr>
      <vt:lpstr>Norenzayan (2002) in Čeněk et al. (2016, str. 174) </vt:lpstr>
      <vt:lpstr>ETNODIFERENCUJÍCÍ ZNAKY  (PRŮCHA, 2001)</vt:lpstr>
      <vt:lpstr>VÝCHOVA V PŘEDŠKOLNÍM VĚKU</vt:lpstr>
      <vt:lpstr>Prezentace aplikace PowerPoint</vt:lpstr>
      <vt:lpstr>ISPA (1994) IN PRŮCHA (2001, STR. 169)</vt:lpstr>
      <vt:lpstr>ANGAŽOVANOST RODIČŮ A UČITELŮ</vt:lpstr>
      <vt:lpstr>RODINNÉ VZORCE / KULTURNĚ PÁROVÉ HODNOTY</vt:lpstr>
      <vt:lpstr>Prezentace aplikace PowerPoint</vt:lpstr>
      <vt:lpstr>INTERKULTURNÍ ROZDÍLY VE ŠKOLNÍ EDUKACI</vt:lpstr>
      <vt:lpstr>STIGLER, PARRY (1990) IN PRŮCHA (2001, STR. 173)</vt:lpstr>
      <vt:lpstr>Prezentace aplikace PowerPoint</vt:lpstr>
      <vt:lpstr>EDUKAČNÍ KLIMA (FRASER, 1986) IN PRŮCHA (2001) STR. 174</vt:lpstr>
      <vt:lpstr>INTERKULTURNÍ ROZDÍLY V KOMUNIKACI</vt:lpstr>
      <vt:lpstr>Prezentace aplikace PowerPoint</vt:lpstr>
      <vt:lpstr>Kubíčková (2009)</vt:lpstr>
      <vt:lpstr>Radostný et al. (2011)</vt:lpstr>
      <vt:lpstr>Slovo (02/15)</vt:lpstr>
      <vt:lpstr>Punčochář, Bernátková (2011)</vt:lpstr>
      <vt:lpstr>Rodina</vt:lpstr>
      <vt:lpstr>www.czechkid.cz</vt:lpstr>
      <vt:lpstr>Prezentace aplikace PowerPoint</vt:lpstr>
      <vt:lpstr>Prezentace aplikace PowerPoint</vt:lpstr>
      <vt:lpstr>Morvayová, Moree (2009)</vt:lpstr>
      <vt:lpstr>Strategie</vt:lpstr>
      <vt:lpstr>Susanne Wiesinger (2018)</vt:lpstr>
      <vt:lpstr>Hlavní dojmy</vt:lpstr>
      <vt:lpstr>Migrace a náboženství</vt:lpstr>
      <vt:lpstr>Jazykové složení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výuky češtiny jako druhého/cizího jazyka</dc:title>
  <dc:creator>Microsoft Office User</dc:creator>
  <cp:lastModifiedBy>Linda Doleží</cp:lastModifiedBy>
  <cp:revision>3</cp:revision>
  <dcterms:created xsi:type="dcterms:W3CDTF">2019-12-01T12:07:06Z</dcterms:created>
  <dcterms:modified xsi:type="dcterms:W3CDTF">2019-12-03T10:03:28Z</dcterms:modified>
</cp:coreProperties>
</file>