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1" r:id="rId4"/>
    <p:sldId id="286" r:id="rId5"/>
    <p:sldId id="292" r:id="rId6"/>
    <p:sldId id="285" r:id="rId7"/>
    <p:sldId id="264" r:id="rId8"/>
    <p:sldId id="265" r:id="rId9"/>
    <p:sldId id="266" r:id="rId10"/>
    <p:sldId id="263" r:id="rId11"/>
    <p:sldId id="289" r:id="rId12"/>
    <p:sldId id="290" r:id="rId13"/>
    <p:sldId id="287" r:id="rId14"/>
    <p:sldId id="288" r:id="rId15"/>
    <p:sldId id="259" r:id="rId16"/>
    <p:sldId id="257" r:id="rId17"/>
    <p:sldId id="258" r:id="rId18"/>
    <p:sldId id="291" r:id="rId19"/>
    <p:sldId id="267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8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3186AE-765F-40D7-B8D3-9A6126D421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A5EC127-1BAD-4549-B7F8-5C0D0EA5BD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51C8F4-D5EC-447E-9870-8E64D6FAF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ABA1C-36F8-4702-9F88-472BB0C70379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2821CD-4A8F-45A9-A747-88202D981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C13CA5-2074-44FA-A2AF-F7733C47C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EA4C-5BED-41EB-8FB6-139DEF756A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0840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3F7A1E-BBCD-434D-9B20-736847A12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0F274F6-130D-46B3-93FC-043BD7B25A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68B863-E832-4CEC-AC0F-4720EE0CC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ABA1C-36F8-4702-9F88-472BB0C70379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D18AF8-7440-45EB-8BED-FD9CCC3E4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C4875D-FDA5-4888-AE94-6AC913345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EA4C-5BED-41EB-8FB6-139DEF756A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507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91892EA-13A7-484E-A9BB-46E7C9D437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E61118-628F-45B1-8AB0-A9B99ACDEB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19797A-AF76-4495-8879-20CF49B2A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ABA1C-36F8-4702-9F88-472BB0C70379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CB2529-0AA2-47DC-89F1-A10D78CA7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FC9DF0-1F3F-41AE-894C-73661CB47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EA4C-5BED-41EB-8FB6-139DEF756A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743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5F9C9F-F2BA-4B47-B6EA-575DFE95F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8CFD30-72EB-464D-92B3-621239389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1A9A53-1E2D-4DC2-B214-098B9EB77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ABA1C-36F8-4702-9F88-472BB0C70379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D97242-4C05-4892-BDA0-A86D39D1E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26926A-EC23-4F9F-8D6A-07F261F33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EA4C-5BED-41EB-8FB6-139DEF756A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82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0624E2-5E90-4F79-8571-0DE596923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AA581A1-7DC7-4A3E-AEDB-442BF3185A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05CC69-8C2D-4B44-9D1F-86BB2FAE1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ABA1C-36F8-4702-9F88-472BB0C70379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7DF22D-BE64-4DBC-A5CC-7C387CA2D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556AA3-3D71-4D5C-9A5F-FAC87E122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EA4C-5BED-41EB-8FB6-139DEF756A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127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0B1539-DA5C-41C6-A205-8C5895F53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65D8EA-4B3C-4FD2-8DA9-F12254567C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C2B5659-5C78-4C27-B01E-87C6ACC9A5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9892CA9-6CE8-4390-93BD-AE96C3546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ABA1C-36F8-4702-9F88-472BB0C70379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5638440-9605-4862-BD59-2F8C2D538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A7F4E58-6F1E-43DF-9B91-86A91EFE9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EA4C-5BED-41EB-8FB6-139DEF756A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78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83EE82-FEA3-41BB-BBC0-10BD579AA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025D1DF-1195-46B7-82D1-3C6FD3417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1E12765-B724-489C-A866-FFF7AA0883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5C1985A-21D4-4FDF-89DC-56D0088D7A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DFEB947-8F18-44D3-9B6D-0BAD3E5AA2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328D5ED-498E-42F3-8FD6-59B3C018A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ABA1C-36F8-4702-9F88-472BB0C70379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DB7D306-B0CB-428D-8603-A13C327B2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7C69F9F-2919-4AB0-9EBA-19045A9E2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EA4C-5BED-41EB-8FB6-139DEF756A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032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AFB513-9999-4ADF-B787-CD34DA52F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0517DA1-C2A5-42B0-9AEE-92FBDC362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ABA1C-36F8-4702-9F88-472BB0C70379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EB2BF67-8868-41F8-AD76-4EB8F59F3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37664BF-DB57-41EA-AF20-07FD06DA6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EA4C-5BED-41EB-8FB6-139DEF756A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755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E6D2C39-914F-40C3-B4F1-0FC4B5BA2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ABA1C-36F8-4702-9F88-472BB0C70379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7B93720-7C33-48B1-94A5-C9C728EE9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671D36F-6A08-4EE1-A823-F56675EF9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EA4C-5BED-41EB-8FB6-139DEF756A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378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F0267C-A5A3-4988-A786-1F68F832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64BDB6-5C48-4760-A59F-8791CE4C5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F227862-4B85-4C4B-8C03-B6F91D9ADF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0F8AA57-2C5C-4685-8A61-DD263E50D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ABA1C-36F8-4702-9F88-472BB0C70379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A6FF968-46E5-4333-B19E-21A9C16EE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D624A31-9B5D-43D8-8010-5F6DB299F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EA4C-5BED-41EB-8FB6-139DEF756A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06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FEB702-9A04-426F-901D-2EE032354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5630EE7-E4DF-456A-B83A-5FF6BD4709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24D6B97-7D58-40CE-A60B-2D0FE72E4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E549293-9414-40D7-9187-42DD93484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ABA1C-36F8-4702-9F88-472BB0C70379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28E84A7-0899-4750-ADBE-4645D1B94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B1DFCBA-DFBD-4D35-BADD-B44CE714E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EA4C-5BED-41EB-8FB6-139DEF756A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61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B1D9C1A-0FA3-451E-90C8-91CBED56D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B2C2A8B-8211-4596-83D4-BA78059501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3DDACC-E932-436A-B449-58553D653C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ABA1C-36F8-4702-9F88-472BB0C70379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C5724E-324A-436F-9078-FFFC24A86B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DA2F6BA-E2CD-4FAB-BA09-28FD9BF95C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2EA4C-5BED-41EB-8FB6-139DEF756A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280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shhHFWwukM" TargetMode="External"/><Relationship Id="rId2" Type="http://schemas.openxmlformats.org/officeDocument/2006/relationships/hyperlink" Target="https://www.youtube.com/watch?v=T3s3pHk5rX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arianty.cz/metodicke-listy/93-multikulturni-scrable" TargetMode="External"/><Relationship Id="rId2" Type="http://schemas.openxmlformats.org/officeDocument/2006/relationships/hyperlink" Target="https://www.varianty.cz/publikace/54-interkulturni-vzdelavan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12F686-F6BA-4FD9-A305-910E47F90B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Úvod do výuky češtiny jako druhého/cizího jazyka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7CB4D0F-5909-4602-80F3-72CCB220A9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Linda Doleží</a:t>
            </a:r>
          </a:p>
          <a:p>
            <a:r>
              <a:rPr lang="cs-CZ" dirty="0"/>
              <a:t>Přednáška 9</a:t>
            </a:r>
          </a:p>
        </p:txBody>
      </p:sp>
    </p:spTree>
    <p:extLst>
      <p:ext uri="{BB962C8B-B14F-4D97-AF65-F5344CB8AC3E}">
        <p14:creationId xmlns:p14="http://schemas.microsoft.com/office/powerpoint/2010/main" val="2556487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07A6BD-0BEE-4E53-AF85-A89B5D163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Provázení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8CE049-DF88-47E5-B1E0-590E1D58D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Tandem</a:t>
            </a:r>
          </a:p>
          <a:p>
            <a:r>
              <a:rPr lang="cs-CZ" dirty="0"/>
              <a:t>Autonomní učení</a:t>
            </a:r>
          </a:p>
        </p:txBody>
      </p:sp>
    </p:spTree>
    <p:extLst>
      <p:ext uri="{BB962C8B-B14F-4D97-AF65-F5344CB8AC3E}">
        <p14:creationId xmlns:p14="http://schemas.microsoft.com/office/powerpoint/2010/main" val="1198665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29CA34-A0D1-D34E-A168-A43E87F7D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ÚČJ FF MU Brno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033722-DE47-6948-B6E7-E30F8E9DB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Studijní program Český jazyk a literatura</a:t>
            </a:r>
          </a:p>
          <a:p>
            <a:r>
              <a:rPr lang="cs-CZ" dirty="0"/>
              <a:t>Navazující magisterské studium – specializace Čeština jako cizí jazyk</a:t>
            </a:r>
          </a:p>
        </p:txBody>
      </p:sp>
    </p:spTree>
    <p:extLst>
      <p:ext uri="{BB962C8B-B14F-4D97-AF65-F5344CB8AC3E}">
        <p14:creationId xmlns:p14="http://schemas.microsoft.com/office/powerpoint/2010/main" val="382060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BC5D1D-EBB4-6D41-9564-1FC5EA384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Katedra českého jazyka a literatury</a:t>
            </a:r>
            <a:br>
              <a:rPr lang="cs-CZ" dirty="0"/>
            </a:br>
            <a:r>
              <a:rPr lang="cs-CZ" dirty="0" err="1"/>
              <a:t>PedF</a:t>
            </a:r>
            <a:r>
              <a:rPr lang="cs-CZ" dirty="0"/>
              <a:t> MU Brno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DDD7C5D-38DA-324B-80EB-FE970F06E5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0984" y="2196662"/>
            <a:ext cx="8964266" cy="3366732"/>
          </a:xfrm>
        </p:spPr>
      </p:pic>
    </p:spTree>
    <p:extLst>
      <p:ext uri="{BB962C8B-B14F-4D97-AF65-F5344CB8AC3E}">
        <p14:creationId xmlns:p14="http://schemas.microsoft.com/office/powerpoint/2010/main" val="3791481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298EA8-2082-E444-93A9-504AD0677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 českého jazyka a teorie komunikace </a:t>
            </a:r>
            <a:br>
              <a:rPr lang="cs-CZ" dirty="0"/>
            </a:br>
            <a:r>
              <a:rPr lang="cs-CZ" dirty="0"/>
              <a:t>FF UK Praha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D33B23-68D8-F24A-B70C-2D2C818CF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Navazující magisterské studium – Učitelství češtiny jako cizího jazyka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6EE72BF-9F9E-574B-B5B2-08F9431653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950" y="2692400"/>
            <a:ext cx="9690100" cy="14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144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6BC39-2057-424E-B75C-D0F1801C2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UJOP UK Praha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785ABAA7-E0AC-944D-8D78-FB65561213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382044"/>
            <a:ext cx="9448800" cy="3238500"/>
          </a:xfrm>
        </p:spPr>
      </p:pic>
    </p:spTree>
    <p:extLst>
      <p:ext uri="{BB962C8B-B14F-4D97-AF65-F5344CB8AC3E}">
        <p14:creationId xmlns:p14="http://schemas.microsoft.com/office/powerpoint/2010/main" val="644983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5406CE-656E-477B-BEBA-452B1A094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A05CA0-41AE-4F20-8C43-242DEF047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993" y="2141537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1000" dirty="0"/>
              <a:t>https://www.kurzycestinyprocizince.cz/cs/pro-ucitele-a-lektory.html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F5ECF4D-9337-4BD7-9932-9A8802A308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4681" y="1579563"/>
            <a:ext cx="6149119" cy="4227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5693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2D4FD2-DFA0-4A5A-A2CB-AB54902B3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Akcent </a:t>
            </a:r>
            <a:r>
              <a:rPr lang="cs-CZ" dirty="0" err="1"/>
              <a:t>College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943CD7-93BA-4562-AB08-DE85A2E1C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1000" dirty="0"/>
              <a:t>https://www.akcentcollege.cz/cs/clanek/detail/CZC_CJ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DE0DB18-3859-4456-865A-45700DA004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5919" y="1271494"/>
            <a:ext cx="7307881" cy="3329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7028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631E59-25FD-430E-8B57-17E4AA21F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071E9C-0995-48F8-9224-20FB8BDF5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1000" dirty="0"/>
              <a:t>https://www.meta-ops.cz/seminare/uvod-do-vyuky-cestiny-jako-cizihodruheho-jazyka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D073327-CE7A-48F1-AB39-831B4E9B22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463" y="681037"/>
            <a:ext cx="8009575" cy="4309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6312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B3F201-99F6-3B47-922C-405649786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DE1275-AC88-0B4F-8D38-A173AB739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NIDV</a:t>
            </a:r>
          </a:p>
          <a:p>
            <a:r>
              <a:rPr lang="cs-CZ" dirty="0"/>
              <a:t>AUČCJ</a:t>
            </a:r>
          </a:p>
        </p:txBody>
      </p:sp>
    </p:spTree>
    <p:extLst>
      <p:ext uri="{BB962C8B-B14F-4D97-AF65-F5344CB8AC3E}">
        <p14:creationId xmlns:p14="http://schemas.microsoft.com/office/powerpoint/2010/main" val="8567117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00AED6-FF69-3D45-A6D9-BFEC6348C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91A89A-F88C-F541-BED4-74802109E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Sugestopedie</a:t>
            </a:r>
            <a:endParaRPr lang="cs-CZ" dirty="0"/>
          </a:p>
          <a:p>
            <a:pPr marL="0" indent="0">
              <a:buNone/>
            </a:pPr>
            <a:r>
              <a:rPr lang="cs-CZ" dirty="0">
                <a:hlinkClick r:id="rId2"/>
              </a:rPr>
              <a:t>https://www.youtube.com/watch?v=T3s3pHk5rX8</a:t>
            </a:r>
            <a:endParaRPr lang="cs-CZ" dirty="0"/>
          </a:p>
          <a:p>
            <a:endParaRPr lang="cs-CZ" dirty="0"/>
          </a:p>
          <a:p>
            <a:r>
              <a:rPr lang="cs-CZ" dirty="0"/>
              <a:t>Tichá metoda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https://www.youtube.com/watch?v=sshhHFWwukM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Richards</a:t>
            </a:r>
            <a:r>
              <a:rPr lang="cs-CZ" dirty="0"/>
              <a:t>, J. C., </a:t>
            </a:r>
            <a:r>
              <a:rPr lang="cs-CZ" dirty="0" err="1"/>
              <a:t>Rodgers</a:t>
            </a:r>
            <a:r>
              <a:rPr lang="cs-CZ" dirty="0"/>
              <a:t>, T. S. (2014): </a:t>
            </a:r>
            <a:r>
              <a:rPr lang="cs-CZ" i="1" dirty="0" err="1"/>
              <a:t>Approaches</a:t>
            </a:r>
            <a:r>
              <a:rPr lang="cs-CZ" i="1" dirty="0"/>
              <a:t> and </a:t>
            </a:r>
            <a:r>
              <a:rPr lang="cs-CZ" i="1" dirty="0" err="1"/>
              <a:t>Methods</a:t>
            </a:r>
            <a:r>
              <a:rPr lang="cs-CZ" i="1" dirty="0"/>
              <a:t> in </a:t>
            </a:r>
            <a:r>
              <a:rPr lang="cs-CZ" i="1" dirty="0" err="1"/>
              <a:t>Language</a:t>
            </a:r>
            <a:r>
              <a:rPr lang="cs-CZ" i="1" dirty="0"/>
              <a:t> </a:t>
            </a:r>
            <a:r>
              <a:rPr lang="cs-CZ" i="1" dirty="0" err="1"/>
              <a:t>Teaching</a:t>
            </a:r>
            <a:r>
              <a:rPr lang="cs-CZ" dirty="0"/>
              <a:t>. CUP, Cambridge.</a:t>
            </a:r>
          </a:p>
        </p:txBody>
      </p:sp>
    </p:spTree>
    <p:extLst>
      <p:ext uri="{BB962C8B-B14F-4D97-AF65-F5344CB8AC3E}">
        <p14:creationId xmlns:p14="http://schemas.microsoft.com/office/powerpoint/2010/main" val="3432132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Etiketa</a:t>
            </a:r>
            <a:r>
              <a:rPr lang="en-US" dirty="0"/>
              <a:t> </a:t>
            </a:r>
            <a:r>
              <a:rPr lang="en-US" dirty="0" err="1"/>
              <a:t>interkulturní</a:t>
            </a:r>
            <a:r>
              <a:rPr lang="en-US" dirty="0"/>
              <a:t> </a:t>
            </a:r>
            <a:r>
              <a:rPr lang="en-US" dirty="0" err="1"/>
              <a:t>komunikace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7467600" cy="4873625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dirty="0">
                <a:cs typeface="Cambria"/>
              </a:rPr>
              <a:t>Pravidlo 1: vyhýbej se automatickým interpretacím, předpokladům a soudům</a:t>
            </a:r>
          </a:p>
          <a:p>
            <a:pPr marL="0" indent="0">
              <a:buNone/>
              <a:defRPr/>
            </a:pPr>
            <a:r>
              <a:rPr lang="cs-CZ" dirty="0">
                <a:cs typeface="Cambria"/>
              </a:rPr>
              <a:t>Pravidlo 2: vystup ze svého referenčního rámce</a:t>
            </a:r>
          </a:p>
          <a:p>
            <a:pPr marL="0" indent="0">
              <a:buNone/>
              <a:defRPr/>
            </a:pPr>
            <a:r>
              <a:rPr lang="cs-CZ" dirty="0">
                <a:cs typeface="Cambria"/>
              </a:rPr>
              <a:t>Pravidlo 3: buď připravený vysvětlovat zřejmé</a:t>
            </a:r>
          </a:p>
          <a:p>
            <a:pPr marL="0" indent="0">
              <a:buNone/>
              <a:defRPr/>
            </a:pPr>
            <a:r>
              <a:rPr lang="cs-CZ" dirty="0">
                <a:cs typeface="Cambria"/>
              </a:rPr>
              <a:t>Pravidlo 4: poslouchej a dávej otázky</a:t>
            </a:r>
          </a:p>
          <a:p>
            <a:pPr marL="0" indent="0">
              <a:buNone/>
              <a:defRPr/>
            </a:pPr>
            <a:r>
              <a:rPr lang="cs-CZ" dirty="0">
                <a:cs typeface="Cambria"/>
              </a:rPr>
              <a:t>Pravidlo 5: využívej dovednost kritického myšlení</a:t>
            </a:r>
          </a:p>
          <a:p>
            <a:pPr marL="0" indent="0">
              <a:buNone/>
              <a:defRPr/>
            </a:pPr>
            <a:r>
              <a:rPr lang="cs-CZ" dirty="0">
                <a:cs typeface="Cambria"/>
              </a:rPr>
              <a:t>Pravidlo 6: vyměňuj si hodnotové postoje a diskutuj o nich</a:t>
            </a:r>
          </a:p>
          <a:p>
            <a:pPr marL="0" indent="0">
              <a:buNone/>
              <a:defRPr/>
            </a:pPr>
            <a:r>
              <a:rPr lang="cs-CZ" dirty="0">
                <a:cs typeface="Cambria"/>
              </a:rPr>
              <a:t>Pravidlo 7: zaměř se na řešení, ne na problémy</a:t>
            </a:r>
          </a:p>
          <a:p>
            <a:pPr>
              <a:defRPr/>
            </a:pPr>
            <a:endParaRPr lang="en-US" dirty="0"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222569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Nadpis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cs-CZ" cap="none" dirty="0">
                <a:latin typeface="+mn-lt"/>
                <a:cs typeface="Cambria" charset="0"/>
              </a:rPr>
              <a:t>Materiály</a:t>
            </a:r>
          </a:p>
        </p:txBody>
      </p:sp>
      <p:sp>
        <p:nvSpPr>
          <p:cNvPr id="3686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>
            <a:normAutofit fontScale="92500"/>
          </a:bodyPr>
          <a:lstStyle/>
          <a:p>
            <a:r>
              <a:rPr lang="cs-CZ" dirty="0">
                <a:cs typeface="Cambria" charset="0"/>
              </a:rPr>
              <a:t>Morální dilemata učitelů</a:t>
            </a:r>
          </a:p>
          <a:p>
            <a:endParaRPr lang="cs-CZ" dirty="0">
              <a:cs typeface="Cambria" charset="0"/>
            </a:endParaRPr>
          </a:p>
          <a:p>
            <a:r>
              <a:rPr lang="cs-CZ" dirty="0">
                <a:cs typeface="Cambria" charset="0"/>
                <a:hlinkClick r:id="rId2"/>
              </a:rPr>
              <a:t>https://www.varianty.cz/publikace/54-interkulturni-vzdelavani</a:t>
            </a:r>
            <a:endParaRPr lang="cs-CZ" dirty="0">
              <a:cs typeface="Cambria" charset="0"/>
            </a:endParaRPr>
          </a:p>
          <a:p>
            <a:endParaRPr lang="cs-CZ" dirty="0">
              <a:cs typeface="Cambria" charset="0"/>
            </a:endParaRPr>
          </a:p>
          <a:p>
            <a:r>
              <a:rPr lang="cs-CZ" dirty="0">
                <a:cs typeface="Cambria" charset="0"/>
                <a:hlinkClick r:id="rId3"/>
              </a:rPr>
              <a:t>https://www.varianty.cz/metodicke-listy/93-multikulturni-scrable</a:t>
            </a:r>
            <a:endParaRPr lang="cs-CZ" dirty="0">
              <a:cs typeface="Cambria" charset="0"/>
            </a:endParaRPr>
          </a:p>
          <a:p>
            <a:endParaRPr lang="cs-CZ" dirty="0">
              <a:cs typeface="Cambria" charset="0"/>
            </a:endParaRPr>
          </a:p>
          <a:p>
            <a:r>
              <a:rPr lang="cs-CZ" dirty="0">
                <a:cs typeface="Cambria" charset="0"/>
              </a:rPr>
              <a:t>https://www.varianty.cz/download/docs/118_nez-zac-neme-s-multikulturni-vy-chovou-od-skupinovy-ch-konceptu-k-osobnostni-mu-pr-i-stupu.pdf</a:t>
            </a:r>
          </a:p>
        </p:txBody>
      </p:sp>
    </p:spTree>
    <p:extLst>
      <p:ext uri="{BB962C8B-B14F-4D97-AF65-F5344CB8AC3E}">
        <p14:creationId xmlns:p14="http://schemas.microsoft.com/office/powerpoint/2010/main" val="3674559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Dvakrát</a:t>
            </a:r>
            <a:r>
              <a:rPr lang="en-US" dirty="0"/>
              <a:t> </a:t>
            </a:r>
            <a:r>
              <a:rPr lang="en-US" dirty="0" err="1"/>
              <a:t>měř</a:t>
            </a:r>
            <a:r>
              <a:rPr lang="en-US" dirty="0"/>
              <a:t>, </a:t>
            </a:r>
            <a:r>
              <a:rPr lang="en-US" dirty="0" err="1"/>
              <a:t>jednou</a:t>
            </a:r>
            <a:r>
              <a:rPr lang="en-US" dirty="0"/>
              <a:t> </a:t>
            </a:r>
            <a:r>
              <a:rPr lang="en-US" dirty="0" err="1"/>
              <a:t>řež</a:t>
            </a:r>
            <a:r>
              <a:rPr lang="en-US" dirty="0"/>
              <a:t>!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3" descr="Snímek obrazovky 2017-05-18 v 4.19.1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600" y="1631950"/>
            <a:ext cx="5842000" cy="379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022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86A0DE-493E-0A48-BB05-D771888F7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 změnou je učitel!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C2C892-E76A-7B4A-8C8C-FA1B9FB3B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 </a:t>
            </a:r>
          </a:p>
          <a:p>
            <a:r>
              <a:rPr lang="cs-CZ" dirty="0"/>
              <a:t>https://</a:t>
            </a:r>
            <a:r>
              <a:rPr lang="cs-CZ" dirty="0" err="1"/>
              <a:t>www.varianty.cz</a:t>
            </a:r>
            <a:r>
              <a:rPr lang="cs-CZ" dirty="0"/>
              <a:t>/</a:t>
            </a:r>
            <a:r>
              <a:rPr lang="cs-CZ" dirty="0" err="1"/>
              <a:t>download</a:t>
            </a:r>
            <a:r>
              <a:rPr lang="cs-CZ" dirty="0"/>
              <a:t>/</a:t>
            </a:r>
            <a:r>
              <a:rPr lang="cs-CZ" dirty="0" err="1"/>
              <a:t>docs</a:t>
            </a:r>
            <a:r>
              <a:rPr lang="cs-CZ" dirty="0"/>
              <a:t>/99_dvakra-t-me-r-jednou-r-ez-od-multikulturni-vy-chovy-ke-vhledu.pdf</a:t>
            </a:r>
          </a:p>
          <a:p>
            <a:r>
              <a:rPr lang="cs-CZ" dirty="0"/>
              <a:t>Příručka vychází z tzv. </a:t>
            </a:r>
            <a:r>
              <a:rPr lang="cs-CZ" dirty="0" err="1"/>
              <a:t>transkulturního</a:t>
            </a:r>
            <a:r>
              <a:rPr lang="cs-CZ" dirty="0"/>
              <a:t> přístupu, který je založen nikoliv na skupinovém, ale osobnostním přístupu v multikulturní výchově. V pedagogické praxi to znamená rovnocenné usměrnění pozornosti ke všem účastníkům jako k </a:t>
            </a:r>
            <a:r>
              <a:rPr lang="cs-CZ" b="1" u="sng" dirty="0"/>
              <a:t>jedinečným osobnostem s vlastní plnohodnotnou historií</a:t>
            </a:r>
            <a:r>
              <a:rPr lang="cs-CZ" dirty="0"/>
              <a:t>. Namísto popisu a vymezování jednotlivých sociokulturních skupin tento přístup začíná přemýšlením o příčinách a hranicích odlišností každého z nás, tedy především reflexí.</a:t>
            </a:r>
          </a:p>
          <a:p>
            <a:r>
              <a:rPr lang="cs-CZ" dirty="0"/>
              <a:t>Publikace </a:t>
            </a:r>
            <a:r>
              <a:rPr lang="cs-CZ" i="1" dirty="0" err="1"/>
              <a:t>Dvakrát</a:t>
            </a:r>
            <a:r>
              <a:rPr lang="cs-CZ" i="1" dirty="0"/>
              <a:t> </a:t>
            </a:r>
            <a:r>
              <a:rPr lang="cs-CZ" i="1" dirty="0" err="1"/>
              <a:t>měr</a:t>
            </a:r>
            <a:r>
              <a:rPr lang="cs-CZ" i="1" dirty="0"/>
              <a:t>̌, jednou </a:t>
            </a:r>
            <a:r>
              <a:rPr lang="cs-CZ" i="1" dirty="0" err="1"/>
              <a:t>řez</a:t>
            </a:r>
            <a:r>
              <a:rPr lang="cs-CZ" i="1" dirty="0"/>
              <a:t>̌ – od </a:t>
            </a:r>
            <a:r>
              <a:rPr lang="cs-CZ" i="1" dirty="0" err="1"/>
              <a:t>multikulturni</a:t>
            </a:r>
            <a:r>
              <a:rPr lang="cs-CZ" i="1" dirty="0"/>
              <a:t>́ </a:t>
            </a:r>
            <a:r>
              <a:rPr lang="cs-CZ" i="1" dirty="0" err="1"/>
              <a:t>výchovy</a:t>
            </a:r>
            <a:r>
              <a:rPr lang="cs-CZ" i="1" dirty="0"/>
              <a:t> ke vhledu </a:t>
            </a:r>
            <a:r>
              <a:rPr lang="cs-CZ" dirty="0"/>
              <a:t>jako celek </a:t>
            </a:r>
            <a:r>
              <a:rPr lang="cs-CZ" dirty="0" err="1"/>
              <a:t>představuje</a:t>
            </a:r>
            <a:r>
              <a:rPr lang="cs-CZ" dirty="0"/>
              <a:t> </a:t>
            </a:r>
            <a:r>
              <a:rPr lang="cs-CZ" dirty="0" err="1"/>
              <a:t>možnosti</a:t>
            </a:r>
            <a:r>
              <a:rPr lang="cs-CZ" dirty="0"/>
              <a:t>, jak lze </a:t>
            </a:r>
            <a:r>
              <a:rPr lang="cs-CZ" dirty="0" err="1"/>
              <a:t>či</a:t>
            </a:r>
            <a:r>
              <a:rPr lang="cs-CZ" dirty="0"/>
              <a:t> naopak nelze dosahovat </a:t>
            </a:r>
            <a:r>
              <a:rPr lang="cs-CZ" dirty="0" err="1"/>
              <a:t>poznáni</a:t>
            </a:r>
            <a:r>
              <a:rPr lang="cs-CZ" dirty="0"/>
              <a:t>́ v oblasti </a:t>
            </a:r>
            <a:r>
              <a:rPr lang="cs-CZ" dirty="0" err="1"/>
              <a:t>problému</a:t>
            </a:r>
            <a:r>
              <a:rPr lang="cs-CZ" dirty="0"/>
              <a:t>̊ </a:t>
            </a:r>
            <a:r>
              <a:rPr lang="cs-CZ" dirty="0" err="1"/>
              <a:t>souvisejících</a:t>
            </a:r>
            <a:r>
              <a:rPr lang="cs-CZ" dirty="0"/>
              <a:t> s lidskou </a:t>
            </a:r>
            <a:r>
              <a:rPr lang="cs-CZ" dirty="0" err="1"/>
              <a:t>odlišnosti</a:t>
            </a:r>
            <a:r>
              <a:rPr lang="cs-CZ" dirty="0"/>
              <a:t>́. </a:t>
            </a:r>
          </a:p>
        </p:txBody>
      </p:sp>
    </p:spTree>
    <p:extLst>
      <p:ext uri="{BB962C8B-B14F-4D97-AF65-F5344CB8AC3E}">
        <p14:creationId xmlns:p14="http://schemas.microsoft.com/office/powerpoint/2010/main" val="2987456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Fantastický</a:t>
            </a:r>
            <a:r>
              <a:rPr lang="en-US" dirty="0"/>
              <a:t> </a:t>
            </a:r>
            <a:r>
              <a:rPr lang="en-US" dirty="0" err="1"/>
              <a:t>učitel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7467600" cy="487362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  <a:defRPr/>
            </a:pPr>
            <a:r>
              <a:rPr lang="cs-CZ" dirty="0">
                <a:cs typeface="Cambria"/>
              </a:rPr>
              <a:t>„Učitelé už nemohou být vnímáni jakou pouzí „předavači“ předmětu. Musí fungovat jako průvodci a pomocníci v procesu seberozvoje a úspěšné interakce“ (Neuner, 2012, str. 43)</a:t>
            </a:r>
          </a:p>
          <a:p>
            <a:pPr marL="0" indent="0" algn="just">
              <a:buNone/>
              <a:defRPr/>
            </a:pPr>
            <a:endParaRPr lang="cs-CZ" dirty="0">
              <a:cs typeface="Cambria"/>
            </a:endParaRPr>
          </a:p>
          <a:p>
            <a:pPr marL="0" indent="0" algn="just">
              <a:buNone/>
              <a:defRPr/>
            </a:pPr>
            <a:r>
              <a:rPr lang="cs-CZ" dirty="0">
                <a:cs typeface="Cambria"/>
              </a:rPr>
              <a:t>Grant, Sleeter (2007): 17 stavebních kamenů pro vynikající výuku rozdílných studentů</a:t>
            </a:r>
          </a:p>
          <a:p>
            <a:pPr marL="0" indent="0" algn="just">
              <a:buNone/>
              <a:defRPr/>
            </a:pPr>
            <a:endParaRPr lang="cs-CZ" dirty="0">
              <a:cs typeface="Cambria"/>
            </a:endParaRPr>
          </a:p>
          <a:p>
            <a:pPr marL="0" indent="0" algn="just">
              <a:buNone/>
              <a:defRPr/>
            </a:pPr>
            <a:r>
              <a:rPr lang="cs-CZ" dirty="0">
                <a:solidFill>
                  <a:srgbClr val="FEB687"/>
                </a:solidFill>
                <a:cs typeface="Cambria"/>
              </a:rPr>
              <a:t>Stavební kámen 1: kritické zkoumání sebe sama</a:t>
            </a:r>
          </a:p>
          <a:p>
            <a:pPr marL="0" indent="0" algn="just">
              <a:buNone/>
              <a:defRPr/>
            </a:pPr>
            <a:r>
              <a:rPr lang="cs-CZ" dirty="0">
                <a:cs typeface="Cambria"/>
              </a:rPr>
              <a:t>Stavební kámen 2: rozvoj filozofie dobrého multikulturního vzdělávání</a:t>
            </a:r>
          </a:p>
          <a:p>
            <a:pPr marL="0" indent="0" algn="just">
              <a:buNone/>
              <a:defRPr/>
            </a:pPr>
            <a:endParaRPr lang="cs-CZ" dirty="0">
              <a:cs typeface="Cambria"/>
            </a:endParaRPr>
          </a:p>
          <a:p>
            <a:pPr marL="0" indent="0" algn="just">
              <a:buNone/>
              <a:defRPr/>
            </a:pPr>
            <a:r>
              <a:rPr lang="cs-CZ" dirty="0">
                <a:cs typeface="Cambria"/>
              </a:rPr>
              <a:t>Banks, McGee Banks (2010): učitelé by měli být vybaveni strategiemi založenými na důkazech (evidence-based) vedoucích ke kulturní </a:t>
            </a:r>
            <a:r>
              <a:rPr lang="cs-CZ" dirty="0">
                <a:solidFill>
                  <a:srgbClr val="FEB687"/>
                </a:solidFill>
                <a:cs typeface="Cambria"/>
              </a:rPr>
              <a:t>vstřícnosti/vnímavosti </a:t>
            </a:r>
            <a:r>
              <a:rPr lang="cs-CZ" dirty="0">
                <a:cs typeface="Cambria"/>
              </a:rPr>
              <a:t>(culturally responsive) (str. 353)</a:t>
            </a:r>
          </a:p>
          <a:p>
            <a:pPr marL="0" indent="0" algn="just">
              <a:buNone/>
              <a:defRPr/>
            </a:pPr>
            <a:endParaRPr lang="cs-CZ" dirty="0">
              <a:cs typeface="Cambria"/>
            </a:endParaRPr>
          </a:p>
          <a:p>
            <a:pPr marL="0" indent="0" algn="just">
              <a:buNone/>
              <a:defRPr/>
            </a:pPr>
            <a:endParaRPr lang="en-US" dirty="0"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76350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E5A1CA-503D-9F4D-8C5E-9E0D577ED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Richards</a:t>
            </a:r>
            <a:r>
              <a:rPr lang="cs-CZ" dirty="0"/>
              <a:t>, </a:t>
            </a:r>
            <a:r>
              <a:rPr lang="cs-CZ" dirty="0" err="1"/>
              <a:t>Rodgers</a:t>
            </a:r>
            <a:r>
              <a:rPr lang="cs-CZ" dirty="0"/>
              <a:t> (2014)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5B9F1B-1215-264F-9DE4-300B15BB8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Gramaticko-překladová metoda</a:t>
            </a:r>
          </a:p>
          <a:p>
            <a:r>
              <a:rPr lang="cs-CZ" dirty="0"/>
              <a:t>Ústní přístup</a:t>
            </a:r>
          </a:p>
          <a:p>
            <a:r>
              <a:rPr lang="cs-CZ" dirty="0"/>
              <a:t>Situační jazyková výuka</a:t>
            </a:r>
          </a:p>
          <a:p>
            <a:r>
              <a:rPr lang="cs-CZ" dirty="0" err="1"/>
              <a:t>Audiolingvální</a:t>
            </a:r>
            <a:r>
              <a:rPr lang="cs-CZ" dirty="0"/>
              <a:t> metoda</a:t>
            </a:r>
          </a:p>
          <a:p>
            <a:endParaRPr lang="cs-CZ" dirty="0"/>
          </a:p>
          <a:p>
            <a:r>
              <a:rPr lang="cs-CZ" dirty="0"/>
              <a:t>Komunikační jazyková výuka</a:t>
            </a:r>
          </a:p>
          <a:p>
            <a:r>
              <a:rPr lang="cs-CZ" dirty="0"/>
              <a:t>Výuka na základě obsahu /</a:t>
            </a:r>
            <a:r>
              <a:rPr lang="cs-CZ" dirty="0" err="1"/>
              <a:t>Content-Based</a:t>
            </a:r>
            <a:r>
              <a:rPr lang="cs-CZ" dirty="0"/>
              <a:t> </a:t>
            </a:r>
            <a:r>
              <a:rPr lang="cs-CZ" dirty="0" err="1"/>
              <a:t>Instruction</a:t>
            </a:r>
            <a:r>
              <a:rPr lang="cs-CZ" dirty="0"/>
              <a:t>/</a:t>
            </a:r>
          </a:p>
          <a:p>
            <a:r>
              <a:rPr lang="cs-CZ" dirty="0"/>
              <a:t>Integrovaná výuka jazyka a obsahu /</a:t>
            </a:r>
            <a:r>
              <a:rPr lang="cs-CZ" dirty="0" err="1"/>
              <a:t>Content</a:t>
            </a:r>
            <a:r>
              <a:rPr lang="cs-CZ" dirty="0"/>
              <a:t> and </a:t>
            </a:r>
            <a:r>
              <a:rPr lang="cs-CZ" dirty="0" err="1"/>
              <a:t>Language</a:t>
            </a:r>
            <a:r>
              <a:rPr lang="cs-CZ" dirty="0"/>
              <a:t> </a:t>
            </a:r>
            <a:r>
              <a:rPr lang="cs-CZ" dirty="0" err="1"/>
              <a:t>Integrated</a:t>
            </a:r>
            <a:r>
              <a:rPr lang="cs-CZ" dirty="0"/>
              <a:t> </a:t>
            </a:r>
            <a:r>
              <a:rPr lang="cs-CZ" dirty="0" err="1"/>
              <a:t>Learning</a:t>
            </a:r>
            <a:r>
              <a:rPr lang="cs-CZ" dirty="0"/>
              <a:t>/</a:t>
            </a:r>
          </a:p>
          <a:p>
            <a:r>
              <a:rPr lang="cs-CZ" dirty="0"/>
              <a:t>Výuka jazyka na základě úkolu /</a:t>
            </a:r>
            <a:r>
              <a:rPr lang="cs-CZ" dirty="0" err="1"/>
              <a:t>Task-based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 </a:t>
            </a:r>
            <a:r>
              <a:rPr lang="cs-CZ" dirty="0" err="1"/>
              <a:t>Teaching</a:t>
            </a:r>
            <a:r>
              <a:rPr lang="cs-CZ" dirty="0"/>
              <a:t>)</a:t>
            </a:r>
          </a:p>
          <a:p>
            <a:r>
              <a:rPr lang="cs-CZ" dirty="0"/>
              <a:t>Výuka na základě textu /Text-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Instruction</a:t>
            </a:r>
            <a:r>
              <a:rPr lang="cs-CZ" dirty="0"/>
              <a:t>/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6657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F17531-F173-E34C-B4AA-CE8864BD5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6519DD-61CA-DA4A-82E1-1E525762C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Celý jazyk /</a:t>
            </a:r>
            <a:r>
              <a:rPr lang="cs-CZ" dirty="0" err="1"/>
              <a:t>Whole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/</a:t>
            </a:r>
          </a:p>
          <a:p>
            <a:r>
              <a:rPr lang="cs-CZ" dirty="0"/>
              <a:t>Vícečetné inteligence /</a:t>
            </a:r>
            <a:r>
              <a:rPr lang="cs-CZ" dirty="0" err="1"/>
              <a:t>Multiple</a:t>
            </a:r>
            <a:r>
              <a:rPr lang="cs-CZ" dirty="0"/>
              <a:t> </a:t>
            </a:r>
            <a:r>
              <a:rPr lang="cs-CZ" dirty="0" err="1"/>
              <a:t>Intelligencies</a:t>
            </a:r>
            <a:r>
              <a:rPr lang="cs-CZ" dirty="0"/>
              <a:t>/</a:t>
            </a:r>
          </a:p>
          <a:p>
            <a:endParaRPr lang="cs-CZ" dirty="0"/>
          </a:p>
          <a:p>
            <a:r>
              <a:rPr lang="cs-CZ" dirty="0"/>
              <a:t>Jazykové učení se na základě spolupráce /</a:t>
            </a:r>
            <a:r>
              <a:rPr lang="cs-CZ" dirty="0" err="1"/>
              <a:t>Cooperative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 </a:t>
            </a:r>
            <a:r>
              <a:rPr lang="cs-CZ" dirty="0" err="1"/>
              <a:t>Learning</a:t>
            </a:r>
            <a:r>
              <a:rPr lang="cs-CZ" dirty="0"/>
              <a:t>/</a:t>
            </a:r>
          </a:p>
          <a:p>
            <a:endParaRPr lang="cs-CZ" dirty="0"/>
          </a:p>
          <a:p>
            <a:r>
              <a:rPr lang="cs-CZ" dirty="0"/>
              <a:t>Lexikální přístup /</a:t>
            </a:r>
            <a:r>
              <a:rPr lang="cs-CZ" dirty="0" err="1"/>
              <a:t>Lexical</a:t>
            </a:r>
            <a:r>
              <a:rPr lang="cs-CZ" dirty="0"/>
              <a:t> </a:t>
            </a:r>
            <a:r>
              <a:rPr lang="cs-CZ" dirty="0" err="1"/>
              <a:t>Approach</a:t>
            </a:r>
            <a:r>
              <a:rPr lang="cs-CZ" dirty="0"/>
              <a:t>/</a:t>
            </a:r>
          </a:p>
          <a:p>
            <a:endParaRPr lang="cs-CZ" dirty="0"/>
          </a:p>
          <a:p>
            <a:r>
              <a:rPr lang="cs-CZ" dirty="0"/>
              <a:t>Výuka jazyka zaměřená na kompetence, standardy, SERRJ</a:t>
            </a:r>
          </a:p>
        </p:txBody>
      </p:sp>
    </p:spTree>
    <p:extLst>
      <p:ext uri="{BB962C8B-B14F-4D97-AF65-F5344CB8AC3E}">
        <p14:creationId xmlns:p14="http://schemas.microsoft.com/office/powerpoint/2010/main" val="3824264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D4E863-E422-3140-BA09-35343109C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68E00B-B198-A04B-9092-0C7E10AD8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Přirozený přístup</a:t>
            </a:r>
          </a:p>
          <a:p>
            <a:r>
              <a:rPr lang="cs-CZ" dirty="0"/>
              <a:t>Totální fyzická reakce (TPR)</a:t>
            </a:r>
          </a:p>
          <a:p>
            <a:r>
              <a:rPr lang="cs-CZ" dirty="0"/>
              <a:t>Tichá metoda</a:t>
            </a:r>
          </a:p>
          <a:p>
            <a:r>
              <a:rPr lang="cs-CZ" dirty="0"/>
              <a:t>Jazyková výuka v rámci komunity</a:t>
            </a:r>
          </a:p>
          <a:p>
            <a:r>
              <a:rPr lang="cs-CZ" dirty="0" err="1"/>
              <a:t>Sugestopedie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14987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412</Words>
  <Application>Microsoft Office PowerPoint</Application>
  <PresentationFormat>Širokoúhlá obrazovka</PresentationFormat>
  <Paragraphs>106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Cambria</vt:lpstr>
      <vt:lpstr>Motiv Office</vt:lpstr>
      <vt:lpstr>Úvod do výuky češtiny jako druhého/cizího jazyka</vt:lpstr>
      <vt:lpstr>Etiketa interkulturní komunikace</vt:lpstr>
      <vt:lpstr>Materiály</vt:lpstr>
      <vt:lpstr>Dvakrát měř, jednou řež! </vt:lpstr>
      <vt:lpstr>Za změnou je učitel!</vt:lpstr>
      <vt:lpstr>Fantastický učitel</vt:lpstr>
      <vt:lpstr>Richards, Rodgers (2014)</vt:lpstr>
      <vt:lpstr>Prezentace aplikace PowerPoint</vt:lpstr>
      <vt:lpstr>Prezentace aplikace PowerPoint</vt:lpstr>
      <vt:lpstr>Provázení</vt:lpstr>
      <vt:lpstr>ÚČJ FF MU Brno</vt:lpstr>
      <vt:lpstr>Katedra českého jazyka a literatury PedF MU Brno</vt:lpstr>
      <vt:lpstr>Ústav českého jazyka a teorie komunikace  FF UK Praha</vt:lpstr>
      <vt:lpstr>UJOP UK Praha</vt:lpstr>
      <vt:lpstr>CIC</vt:lpstr>
      <vt:lpstr>Akcent College</vt:lpstr>
      <vt:lpstr>META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výuky češtiny jako druhého/cizího jazyka</dc:title>
  <dc:creator>Linda Doleží</dc:creator>
  <cp:lastModifiedBy>Linda Doleží</cp:lastModifiedBy>
  <cp:revision>16</cp:revision>
  <dcterms:created xsi:type="dcterms:W3CDTF">2019-12-03T10:08:06Z</dcterms:created>
  <dcterms:modified xsi:type="dcterms:W3CDTF">2019-12-09T12:43:54Z</dcterms:modified>
</cp:coreProperties>
</file>