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9" r:id="rId5"/>
    <p:sldId id="278" r:id="rId6"/>
    <p:sldId id="277" r:id="rId7"/>
    <p:sldId id="271" r:id="rId8"/>
    <p:sldId id="261" r:id="rId9"/>
    <p:sldId id="279" r:id="rId10"/>
    <p:sldId id="260" r:id="rId11"/>
    <p:sldId id="275" r:id="rId12"/>
    <p:sldId id="267" r:id="rId13"/>
    <p:sldId id="280" r:id="rId14"/>
    <p:sldId id="281" r:id="rId15"/>
    <p:sldId id="269" r:id="rId16"/>
    <p:sldId id="270" r:id="rId17"/>
    <p:sldId id="283" r:id="rId18"/>
    <p:sldId id="274" r:id="rId19"/>
    <p:sldId id="263" r:id="rId20"/>
    <p:sldId id="282" r:id="rId21"/>
    <p:sldId id="265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D856-6408-417F-85BA-4D39D7394EF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C72-CA54-4CF9-A4C2-8BE67753ED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44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D856-6408-417F-85BA-4D39D7394EF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C72-CA54-4CF9-A4C2-8BE67753ED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96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D856-6408-417F-85BA-4D39D7394EF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C72-CA54-4CF9-A4C2-8BE67753ED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05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D856-6408-417F-85BA-4D39D7394EF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C72-CA54-4CF9-A4C2-8BE67753ED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2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D856-6408-417F-85BA-4D39D7394EF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C72-CA54-4CF9-A4C2-8BE67753ED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51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D856-6408-417F-85BA-4D39D7394EF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C72-CA54-4CF9-A4C2-8BE67753ED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08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D856-6408-417F-85BA-4D39D7394EF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C72-CA54-4CF9-A4C2-8BE67753ED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26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D856-6408-417F-85BA-4D39D7394EF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C72-CA54-4CF9-A4C2-8BE67753ED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03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D856-6408-417F-85BA-4D39D7394EF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C72-CA54-4CF9-A4C2-8BE67753ED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61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D856-6408-417F-85BA-4D39D7394EF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C72-CA54-4CF9-A4C2-8BE67753ED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86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D856-6408-417F-85BA-4D39D7394EF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C72-CA54-4CF9-A4C2-8BE67753ED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81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D856-6408-417F-85BA-4D39D7394EF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69C72-CA54-4CF9-A4C2-8BE67753ED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80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Bible a Talmud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0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Vznik Tóry podle Julia </a:t>
            </a:r>
            <a:r>
              <a:rPr lang="cs-CZ" dirty="0" err="1" smtClean="0"/>
              <a:t>Welhausena</a:t>
            </a:r>
            <a:r>
              <a:rPr lang="cs-CZ" dirty="0" smtClean="0"/>
              <a:t> (1844 –1918)  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572001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283968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Tóry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Dokumenty JE sloučeny v Judsku v 8. st. př. n. l. Poprvé se o Tóře píše </a:t>
            </a:r>
            <a:r>
              <a:rPr lang="cs-CZ" dirty="0"/>
              <a:t>jako </a:t>
            </a:r>
            <a:r>
              <a:rPr lang="cs-CZ" dirty="0" smtClean="0"/>
              <a:t>způsobu života v Deuteronomiu, </a:t>
            </a:r>
            <a:r>
              <a:rPr lang="cs-CZ" dirty="0"/>
              <a:t>původně </a:t>
            </a:r>
            <a:r>
              <a:rPr lang="cs-CZ" dirty="0" smtClean="0"/>
              <a:t>koncipovaném v </a:t>
            </a:r>
            <a:r>
              <a:rPr lang="cs-CZ" dirty="0"/>
              <a:t>pozdním 7. st. př. n. l. </a:t>
            </a:r>
            <a:r>
              <a:rPr lang="cs-CZ" dirty="0" smtClean="0"/>
              <a:t>a </a:t>
            </a:r>
            <a:r>
              <a:rPr lang="cs-CZ" dirty="0"/>
              <a:t>dokončené během babylonského </a:t>
            </a:r>
            <a:r>
              <a:rPr lang="cs-CZ" dirty="0" smtClean="0"/>
              <a:t>exilu v </a:t>
            </a:r>
            <a:r>
              <a:rPr lang="cs-CZ" dirty="0"/>
              <a:t>6. st. př. n. l</a:t>
            </a:r>
            <a:r>
              <a:rPr lang="cs-CZ" dirty="0" smtClean="0"/>
              <a:t>., </a:t>
            </a:r>
            <a:r>
              <a:rPr lang="cs-CZ" dirty="0"/>
              <a:t>kdy byla </a:t>
            </a:r>
            <a:r>
              <a:rPr lang="cs-CZ" dirty="0" smtClean="0"/>
              <a:t>skombinována </a:t>
            </a:r>
            <a:r>
              <a:rPr lang="cs-CZ" dirty="0"/>
              <a:t>s jiným tradičním materiálem, </a:t>
            </a:r>
            <a:r>
              <a:rPr lang="cs-CZ" dirty="0" smtClean="0"/>
              <a:t>Kněžským dokumentem P. </a:t>
            </a:r>
            <a:r>
              <a:rPr lang="cs-CZ" dirty="0"/>
              <a:t>V perském období </a:t>
            </a:r>
            <a:r>
              <a:rPr lang="cs-CZ" dirty="0" smtClean="0"/>
              <a:t>6. – 4</a:t>
            </a:r>
            <a:r>
              <a:rPr lang="cs-CZ" dirty="0"/>
              <a:t>. st. př. n. l. </a:t>
            </a:r>
            <a:r>
              <a:rPr lang="cs-CZ" dirty="0" smtClean="0"/>
              <a:t>dosáhla oficiálního </a:t>
            </a:r>
            <a:r>
              <a:rPr lang="cs-CZ" dirty="0"/>
              <a:t>statutu </a:t>
            </a:r>
            <a:r>
              <a:rPr lang="cs-CZ" dirty="0" smtClean="0"/>
              <a:t>zákona provincie </a:t>
            </a:r>
            <a:r>
              <a:rPr lang="cs-CZ" dirty="0" err="1" smtClean="0"/>
              <a:t>Jehúd</a:t>
            </a:r>
            <a:r>
              <a:rPr lang="cs-CZ" dirty="0" smtClean="0"/>
              <a:t>. V exilu zároveň s Tórou vznikla </a:t>
            </a:r>
            <a:r>
              <a:rPr lang="cs-CZ" dirty="0" err="1" smtClean="0"/>
              <a:t>deuteronomistická</a:t>
            </a:r>
            <a:r>
              <a:rPr lang="cs-CZ" dirty="0" smtClean="0"/>
              <a:t> historie.</a:t>
            </a:r>
            <a:endParaRPr lang="cs-CZ" dirty="0" smtClean="0"/>
          </a:p>
          <a:p>
            <a:r>
              <a:rPr lang="cs-CZ" dirty="0"/>
              <a:t>Nejstaršími částmi Tóry je poezie: Mojžíšova píseň - </a:t>
            </a:r>
            <a:r>
              <a:rPr lang="cs-CZ" dirty="0" err="1"/>
              <a:t>Dt</a:t>
            </a:r>
            <a:r>
              <a:rPr lang="cs-CZ" dirty="0"/>
              <a:t>. 32; 1–32; </a:t>
            </a:r>
            <a:r>
              <a:rPr lang="cs-CZ" dirty="0" smtClean="0"/>
              <a:t>Píseň </a:t>
            </a:r>
            <a:r>
              <a:rPr lang="cs-CZ" dirty="0"/>
              <a:t>moře - </a:t>
            </a:r>
            <a:r>
              <a:rPr lang="cs-CZ" dirty="0" smtClean="0"/>
              <a:t>Ex </a:t>
            </a:r>
            <a:r>
              <a:rPr lang="cs-CZ" dirty="0"/>
              <a:t>15; </a:t>
            </a:r>
            <a:r>
              <a:rPr lang="cs-CZ" dirty="0" smtClean="0"/>
              <a:t>1–18. Ukázka </a:t>
            </a:r>
            <a:r>
              <a:rPr lang="cs-CZ" dirty="0"/>
              <a:t>vrstev </a:t>
            </a:r>
            <a:r>
              <a:rPr lang="cs-CZ" dirty="0" smtClean="0"/>
              <a:t>Tóře – př. </a:t>
            </a:r>
            <a:r>
              <a:rPr lang="cs-CZ" dirty="0"/>
              <a:t>svátek Pesach. Ex 12:25-27, </a:t>
            </a:r>
            <a:r>
              <a:rPr lang="cs-CZ" dirty="0" err="1" smtClean="0"/>
              <a:t>Dt</a:t>
            </a:r>
            <a:r>
              <a:rPr lang="cs-CZ" dirty="0" smtClean="0"/>
              <a:t> 16:1-8</a:t>
            </a:r>
          </a:p>
        </p:txBody>
      </p:sp>
    </p:spTree>
    <p:extLst>
      <p:ext uri="{BB962C8B-B14F-4D97-AF65-F5344CB8AC3E}">
        <p14:creationId xmlns:p14="http://schemas.microsoft.com/office/powerpoint/2010/main" val="8311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Sefer</a:t>
            </a:r>
            <a:r>
              <a:rPr lang="cs-CZ" dirty="0" smtClean="0"/>
              <a:t> </a:t>
            </a:r>
            <a:r>
              <a:rPr lang="cs-CZ" dirty="0" err="1" smtClean="0"/>
              <a:t>Torah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572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556792"/>
            <a:ext cx="4211958" cy="248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2" y="4221088"/>
            <a:ext cx="4211958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2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osa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3500 – </a:t>
            </a:r>
            <a:r>
              <a:rPr lang="cs-CZ" dirty="0"/>
              <a:t>1200 př. n. l</a:t>
            </a:r>
            <a:r>
              <a:rPr lang="cs-CZ" dirty="0" smtClean="0"/>
              <a:t>. doba bronzová. Izraelská země byla  osídlena množstvím </a:t>
            </a:r>
            <a:r>
              <a:rPr lang="cs-CZ" dirty="0"/>
              <a:t>malých národů zvaných </a:t>
            </a:r>
            <a:r>
              <a:rPr lang="cs-CZ" dirty="0" err="1"/>
              <a:t>Kanaánci</a:t>
            </a:r>
            <a:r>
              <a:rPr lang="cs-CZ" dirty="0"/>
              <a:t>. </a:t>
            </a:r>
            <a:r>
              <a:rPr lang="cs-CZ" dirty="0" err="1"/>
              <a:t>Kanaánci</a:t>
            </a:r>
            <a:r>
              <a:rPr lang="cs-CZ" dirty="0"/>
              <a:t> žili většinu tohoto období pod egyptskou </a:t>
            </a:r>
            <a:r>
              <a:rPr lang="cs-CZ" dirty="0" smtClean="0"/>
              <a:t>nadvládou. Konec doby bronzové přinesla ekologická katastrofa.</a:t>
            </a:r>
          </a:p>
          <a:p>
            <a:r>
              <a:rPr lang="cs-CZ" dirty="0"/>
              <a:t>1200 </a:t>
            </a:r>
            <a:r>
              <a:rPr lang="cs-CZ" dirty="0" smtClean="0"/>
              <a:t>– doba </a:t>
            </a:r>
            <a:r>
              <a:rPr lang="cs-CZ" dirty="0" smtClean="0"/>
              <a:t>železná. </a:t>
            </a:r>
            <a:r>
              <a:rPr lang="cs-CZ" dirty="0" err="1" smtClean="0"/>
              <a:t>Kanaánci</a:t>
            </a:r>
            <a:r>
              <a:rPr lang="cs-CZ" dirty="0" smtClean="0"/>
              <a:t>  se </a:t>
            </a:r>
            <a:r>
              <a:rPr lang="cs-CZ" dirty="0" err="1" smtClean="0"/>
              <a:t>tranformují</a:t>
            </a:r>
            <a:r>
              <a:rPr lang="cs-CZ" dirty="0" smtClean="0"/>
              <a:t> a založí  severní Izrael a Judsko, kde vládne Davidova dynastie. Hebrejci jsou </a:t>
            </a:r>
            <a:r>
              <a:rPr lang="cs-CZ" dirty="0" err="1" smtClean="0"/>
              <a:t>kanaán</a:t>
            </a:r>
            <a:r>
              <a:rPr lang="cs-CZ" dirty="0" smtClean="0"/>
              <a:t>. </a:t>
            </a:r>
            <a:r>
              <a:rPr lang="cs-CZ" dirty="0"/>
              <a:t>p</a:t>
            </a:r>
            <a:r>
              <a:rPr lang="cs-CZ" dirty="0" smtClean="0"/>
              <a:t>astevci,  kteří přestali kočovat a usadili se.</a:t>
            </a:r>
          </a:p>
          <a:p>
            <a:r>
              <a:rPr lang="cs-CZ" dirty="0" smtClean="0"/>
              <a:t>722 zničení severního Izraele. Asyřané udělali z Izraele svou provincii, z Judska vazalské království.</a:t>
            </a:r>
          </a:p>
          <a:p>
            <a:r>
              <a:rPr lang="cs-CZ" dirty="0" smtClean="0"/>
              <a:t>609 </a:t>
            </a:r>
            <a:r>
              <a:rPr lang="cs-CZ" dirty="0"/>
              <a:t>př. n. l. </a:t>
            </a:r>
            <a:r>
              <a:rPr lang="cs-CZ" dirty="0" smtClean="0"/>
              <a:t>bitva </a:t>
            </a:r>
            <a:r>
              <a:rPr lang="cs-CZ" dirty="0"/>
              <a:t>u </a:t>
            </a:r>
            <a:r>
              <a:rPr lang="cs-CZ" dirty="0" err="1" smtClean="0"/>
              <a:t>Megida</a:t>
            </a:r>
            <a:r>
              <a:rPr lang="cs-CZ" dirty="0" smtClean="0"/>
              <a:t> mezi </a:t>
            </a:r>
            <a:r>
              <a:rPr lang="cs-CZ" dirty="0" err="1" smtClean="0"/>
              <a:t>Jóšijášem</a:t>
            </a:r>
            <a:r>
              <a:rPr lang="cs-CZ" dirty="0" smtClean="0"/>
              <a:t> a  faraónem </a:t>
            </a:r>
            <a:r>
              <a:rPr lang="cs-CZ" dirty="0" err="1"/>
              <a:t>Nekem</a:t>
            </a:r>
            <a:r>
              <a:rPr lang="cs-CZ" dirty="0"/>
              <a:t> </a:t>
            </a:r>
            <a:r>
              <a:rPr lang="cs-CZ" dirty="0" smtClean="0"/>
              <a:t>II</a:t>
            </a:r>
            <a:r>
              <a:rPr lang="cs-CZ" dirty="0"/>
              <a:t>. </a:t>
            </a:r>
            <a:r>
              <a:rPr lang="cs-CZ" dirty="0" err="1" smtClean="0"/>
              <a:t>Jóšijáš</a:t>
            </a:r>
            <a:r>
              <a:rPr lang="cs-CZ" dirty="0" smtClean="0"/>
              <a:t> padl. </a:t>
            </a:r>
            <a:endParaRPr lang="cs-CZ" dirty="0"/>
          </a:p>
          <a:p>
            <a:r>
              <a:rPr lang="cs-CZ" dirty="0" smtClean="0"/>
              <a:t>605 Bitva </a:t>
            </a:r>
            <a:r>
              <a:rPr lang="cs-CZ" dirty="0"/>
              <a:t>u </a:t>
            </a:r>
            <a:r>
              <a:rPr lang="cs-CZ" dirty="0" err="1"/>
              <a:t>Karchemiše</a:t>
            </a:r>
            <a:r>
              <a:rPr lang="cs-CZ" dirty="0"/>
              <a:t> </a:t>
            </a:r>
            <a:r>
              <a:rPr lang="cs-CZ" dirty="0" smtClean="0"/>
              <a:t>– konečná porážka </a:t>
            </a:r>
            <a:r>
              <a:rPr lang="cs-CZ" dirty="0"/>
              <a:t>spojených asyrsko-egyptských </a:t>
            </a:r>
            <a:r>
              <a:rPr lang="cs-CZ" dirty="0" smtClean="0"/>
              <a:t>vojsk Babyloňany.</a:t>
            </a:r>
          </a:p>
          <a:p>
            <a:r>
              <a:rPr lang="cs-CZ" dirty="0" smtClean="0"/>
              <a:t>539 Perský král </a:t>
            </a:r>
            <a:r>
              <a:rPr lang="cs-CZ" dirty="0" err="1" smtClean="0"/>
              <a:t>Kýros</a:t>
            </a:r>
            <a:r>
              <a:rPr lang="cs-CZ" dirty="0" smtClean="0"/>
              <a:t> II Veliký dobyl Babylon.</a:t>
            </a:r>
          </a:p>
          <a:p>
            <a:r>
              <a:rPr lang="cs-CZ" dirty="0" smtClean="0"/>
              <a:t>587 – 538 Babylonské zajetí. Judsko babylonskou provincií. </a:t>
            </a:r>
            <a:r>
              <a:rPr lang="cs-CZ" dirty="0" err="1" smtClean="0"/>
              <a:t>Kýros</a:t>
            </a:r>
            <a:r>
              <a:rPr lang="cs-CZ" dirty="0" smtClean="0"/>
              <a:t> Veliký povolil návrat </a:t>
            </a:r>
            <a:r>
              <a:rPr lang="cs-CZ" dirty="0" err="1" smtClean="0"/>
              <a:t>Judejců</a:t>
            </a:r>
            <a:r>
              <a:rPr lang="cs-CZ" dirty="0" smtClean="0"/>
              <a:t> do Judska, Judsko perskou provincií. Vznik Tóry, </a:t>
            </a:r>
            <a:r>
              <a:rPr lang="cs-CZ" dirty="0" err="1" smtClean="0"/>
              <a:t>deuteronomistické</a:t>
            </a:r>
            <a:r>
              <a:rPr lang="cs-CZ" dirty="0" smtClean="0"/>
              <a:t> historie a monoteismu, stavba chrámu. Původní náboženství Izraele a Judska bylo </a:t>
            </a:r>
            <a:r>
              <a:rPr lang="cs-CZ" dirty="0" err="1" smtClean="0"/>
              <a:t>henotheistické</a:t>
            </a:r>
            <a:r>
              <a:rPr lang="cs-CZ" dirty="0" smtClean="0"/>
              <a:t>.</a:t>
            </a:r>
          </a:p>
          <a:p>
            <a:r>
              <a:rPr lang="cs-CZ" dirty="0" smtClean="0"/>
              <a:t>332 Jeruzalém dobyl Alexandr Veliký. Po něm Ptolemaiovci ovládli Palestinu.</a:t>
            </a:r>
          </a:p>
          <a:p>
            <a:r>
              <a:rPr lang="cs-CZ" dirty="0" smtClean="0"/>
              <a:t>198 </a:t>
            </a:r>
            <a:r>
              <a:rPr lang="cs-CZ" dirty="0" err="1"/>
              <a:t>Seleukovec</a:t>
            </a:r>
            <a:r>
              <a:rPr lang="cs-CZ" dirty="0"/>
              <a:t>  </a:t>
            </a:r>
            <a:r>
              <a:rPr lang="cs-CZ" dirty="0" err="1" smtClean="0"/>
              <a:t>Antiochos</a:t>
            </a:r>
            <a:r>
              <a:rPr lang="cs-CZ" dirty="0" smtClean="0"/>
              <a:t> III. porazil Ptolemaia V. a zabral Palestinu.</a:t>
            </a:r>
          </a:p>
          <a:p>
            <a:r>
              <a:rPr lang="cs-CZ" dirty="0" smtClean="0"/>
              <a:t>175 </a:t>
            </a:r>
            <a:r>
              <a:rPr lang="cs-CZ" dirty="0"/>
              <a:t>– </a:t>
            </a:r>
            <a:r>
              <a:rPr lang="cs-CZ" dirty="0" smtClean="0"/>
              <a:t>163 </a:t>
            </a:r>
            <a:r>
              <a:rPr lang="cs-CZ" dirty="0" err="1" smtClean="0"/>
              <a:t>Antiochos</a:t>
            </a:r>
            <a:r>
              <a:rPr lang="cs-CZ" dirty="0" smtClean="0"/>
              <a:t> </a:t>
            </a:r>
            <a:r>
              <a:rPr lang="cs-CZ" dirty="0"/>
              <a:t>IV </a:t>
            </a:r>
            <a:r>
              <a:rPr lang="cs-CZ" dirty="0" err="1" smtClean="0"/>
              <a:t>Epifanés</a:t>
            </a:r>
            <a:r>
              <a:rPr lang="cs-CZ" dirty="0"/>
              <a:t>. 167 </a:t>
            </a:r>
            <a:r>
              <a:rPr lang="cs-CZ" dirty="0" smtClean="0"/>
              <a:t>vydává </a:t>
            </a:r>
            <a:r>
              <a:rPr lang="cs-CZ" dirty="0"/>
              <a:t>nařízení o zrušení židovského náboženství. Povstání Makabejských </a:t>
            </a:r>
            <a:r>
              <a:rPr lang="cs-CZ" dirty="0" smtClean="0"/>
              <a:t>167–161.</a:t>
            </a:r>
            <a:r>
              <a:rPr lang="pl-PL" dirty="0"/>
              <a:t> </a:t>
            </a:r>
            <a:r>
              <a:rPr lang="pl-PL" dirty="0" smtClean="0"/>
              <a:t>Roku </a:t>
            </a:r>
            <a:r>
              <a:rPr lang="pl-PL" dirty="0"/>
              <a:t>164 př. n. l</a:t>
            </a:r>
            <a:r>
              <a:rPr lang="pl-PL" dirty="0" smtClean="0"/>
              <a:t>. </a:t>
            </a:r>
            <a:r>
              <a:rPr lang="pl-PL" dirty="0"/>
              <a:t>v</a:t>
            </a:r>
            <a:r>
              <a:rPr lang="pl-PL" dirty="0" smtClean="0"/>
              <a:t>ysvěcen Chrám.</a:t>
            </a:r>
            <a:endParaRPr lang="cs-CZ" dirty="0" smtClean="0"/>
          </a:p>
          <a:p>
            <a:r>
              <a:rPr lang="cs-CZ" dirty="0" smtClean="0"/>
              <a:t>142 – 37 </a:t>
            </a:r>
            <a:r>
              <a:rPr lang="cs-CZ" dirty="0" err="1" smtClean="0"/>
              <a:t>Hasmonejská</a:t>
            </a:r>
            <a:r>
              <a:rPr lang="cs-CZ" dirty="0" smtClean="0"/>
              <a:t> </a:t>
            </a:r>
            <a:r>
              <a:rPr lang="cs-CZ" dirty="0"/>
              <a:t>dynastie. </a:t>
            </a:r>
            <a:r>
              <a:rPr lang="cs-CZ" dirty="0" smtClean="0"/>
              <a:t>Nezávislé království </a:t>
            </a:r>
            <a:r>
              <a:rPr lang="cs-CZ" dirty="0"/>
              <a:t>129 </a:t>
            </a:r>
            <a:r>
              <a:rPr lang="cs-CZ" dirty="0" smtClean="0"/>
              <a:t>– 63.</a:t>
            </a:r>
          </a:p>
          <a:p>
            <a:r>
              <a:rPr lang="pl-PL" dirty="0" smtClean="0"/>
              <a:t>63 Pompeius Veliký vstupuje </a:t>
            </a:r>
            <a:r>
              <a:rPr lang="pl-PL" dirty="0"/>
              <a:t>do Jeruzaléma. Judea se stává římskou provincií, </a:t>
            </a:r>
            <a:r>
              <a:rPr lang="pl-PL" dirty="0" smtClean="0"/>
              <a:t>ztráta  nezávislosti. </a:t>
            </a:r>
          </a:p>
          <a:p>
            <a:r>
              <a:rPr lang="en-US" dirty="0" smtClean="0"/>
              <a:t>37</a:t>
            </a:r>
            <a:r>
              <a:rPr lang="cs-CZ" dirty="0"/>
              <a:t> – </a:t>
            </a:r>
            <a:r>
              <a:rPr lang="en-US" dirty="0" smtClean="0"/>
              <a:t>4 </a:t>
            </a:r>
            <a:r>
              <a:rPr lang="cs-CZ" dirty="0" smtClean="0"/>
              <a:t>Král </a:t>
            </a:r>
            <a:r>
              <a:rPr lang="en-US" dirty="0" err="1" smtClean="0"/>
              <a:t>Herodes</a:t>
            </a:r>
            <a:r>
              <a:rPr lang="en-US" dirty="0" smtClean="0"/>
              <a:t> </a:t>
            </a:r>
            <a:r>
              <a:rPr lang="cs-CZ" dirty="0" smtClean="0"/>
              <a:t>Veliký</a:t>
            </a:r>
            <a:r>
              <a:rPr lang="en-US" dirty="0" smtClean="0"/>
              <a:t>, </a:t>
            </a:r>
            <a:r>
              <a:rPr lang="en-US" dirty="0" err="1" smtClean="0"/>
              <a:t>Idume</a:t>
            </a:r>
            <a:r>
              <a:rPr lang="cs-CZ" dirty="0" err="1" smtClean="0"/>
              <a:t>jec</a:t>
            </a:r>
            <a:r>
              <a:rPr lang="en-US" dirty="0" smtClean="0"/>
              <a:t>, </a:t>
            </a:r>
            <a:r>
              <a:rPr lang="en-US" dirty="0" err="1" smtClean="0"/>
              <a:t>vlád</a:t>
            </a:r>
            <a:r>
              <a:rPr lang="cs-CZ" dirty="0" smtClean="0"/>
              <a:t>l</a:t>
            </a:r>
            <a:r>
              <a:rPr lang="en-US" dirty="0" smtClean="0"/>
              <a:t> Jude</a:t>
            </a:r>
            <a:r>
              <a:rPr lang="cs-CZ" dirty="0" smtClean="0"/>
              <a:t>ji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Galile</a:t>
            </a:r>
            <a:r>
              <a:rPr lang="cs-CZ" dirty="0" smtClean="0"/>
              <a:t>ji jako vazal.</a:t>
            </a:r>
            <a:endParaRPr lang="cs-CZ" dirty="0"/>
          </a:p>
          <a:p>
            <a:r>
              <a:rPr lang="cs-CZ" dirty="0" smtClean="0"/>
              <a:t>6 </a:t>
            </a:r>
            <a:r>
              <a:rPr lang="cs-CZ" dirty="0" err="1" smtClean="0"/>
              <a:t>nl</a:t>
            </a:r>
            <a:r>
              <a:rPr lang="cs-CZ" dirty="0" smtClean="0"/>
              <a:t>. Augustus z Judeje udělal římskou </a:t>
            </a:r>
            <a:r>
              <a:rPr lang="cs-CZ" dirty="0"/>
              <a:t>provincii, kterou </a:t>
            </a:r>
            <a:r>
              <a:rPr lang="cs-CZ" dirty="0" smtClean="0"/>
              <a:t>ovládali </a:t>
            </a:r>
            <a:r>
              <a:rPr lang="cs-CZ" dirty="0"/>
              <a:t>římští prokurátoři</a:t>
            </a:r>
            <a:r>
              <a:rPr lang="cs-CZ" dirty="0" smtClean="0"/>
              <a:t>.</a:t>
            </a:r>
          </a:p>
          <a:p>
            <a:r>
              <a:rPr lang="cs-CZ" dirty="0"/>
              <a:t>66 </a:t>
            </a:r>
            <a:r>
              <a:rPr lang="cs-CZ" dirty="0" smtClean="0"/>
              <a:t>– 70 první </a:t>
            </a:r>
            <a:r>
              <a:rPr lang="cs-CZ" dirty="0"/>
              <a:t>židovsko-římská válka – </a:t>
            </a:r>
            <a:r>
              <a:rPr lang="cs-CZ" dirty="0" smtClean="0"/>
              <a:t>zničen Chrám, proto význam získává Tóra </a:t>
            </a:r>
            <a:r>
              <a:rPr lang="cs-CZ" dirty="0"/>
              <a:t>a Talmud.</a:t>
            </a:r>
            <a:endParaRPr lang="cs-CZ" dirty="0" smtClean="0"/>
          </a:p>
          <a:p>
            <a:r>
              <a:rPr lang="cs-CZ" dirty="0" smtClean="0"/>
              <a:t>132 – 135 </a:t>
            </a:r>
            <a:r>
              <a:rPr lang="cs-CZ" dirty="0"/>
              <a:t>třetí židovsko-římská válka </a:t>
            </a:r>
            <a:r>
              <a:rPr lang="cs-CZ" dirty="0" smtClean="0"/>
              <a:t>– Hadrián zakázal </a:t>
            </a:r>
            <a:r>
              <a:rPr lang="cs-CZ" dirty="0"/>
              <a:t>Židům </a:t>
            </a:r>
            <a:r>
              <a:rPr lang="cs-CZ" dirty="0" smtClean="0"/>
              <a:t>obřízku</a:t>
            </a:r>
            <a:r>
              <a:rPr lang="cs-CZ" dirty="0"/>
              <a:t>, </a:t>
            </a:r>
            <a:r>
              <a:rPr lang="cs-CZ" dirty="0" smtClean="0"/>
              <a:t>provincie </a:t>
            </a:r>
            <a:r>
              <a:rPr lang="cs-CZ" dirty="0" err="1" smtClean="0"/>
              <a:t>Syria</a:t>
            </a:r>
            <a:r>
              <a:rPr lang="cs-CZ" dirty="0" smtClean="0"/>
              <a:t> </a:t>
            </a:r>
            <a:r>
              <a:rPr lang="cs-CZ" dirty="0" err="1" smtClean="0"/>
              <a:t>Palaestina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7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Mapky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4248472" cy="49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cs-CZ" dirty="0"/>
              <a:t>Obraz </a:t>
            </a:r>
            <a:r>
              <a:rPr lang="cs-CZ" dirty="0" smtClean="0"/>
              <a:t>člověka v </a:t>
            </a:r>
            <a:r>
              <a:rPr lang="cs-CZ" dirty="0"/>
              <a:t>judaismu</a:t>
            </a:r>
            <a:br>
              <a:rPr lang="cs-CZ" dirty="0"/>
            </a:br>
            <a:r>
              <a:rPr lang="cs-CZ" dirty="0"/>
              <a:t>Výklad k </a:t>
            </a:r>
            <a:r>
              <a:rPr lang="cs-CZ" dirty="0" err="1"/>
              <a:t>sidře</a:t>
            </a:r>
            <a:r>
              <a:rPr lang="cs-CZ" dirty="0"/>
              <a:t> </a:t>
            </a:r>
            <a:r>
              <a:rPr lang="cs-CZ" dirty="0" err="1"/>
              <a:t>Berešit</a:t>
            </a:r>
            <a:r>
              <a:rPr lang="cs-CZ" dirty="0"/>
              <a:t> (</a:t>
            </a:r>
            <a:r>
              <a:rPr lang="cs-CZ" dirty="0" smtClean="0"/>
              <a:t>Genesis </a:t>
            </a:r>
            <a:r>
              <a:rPr lang="cs-CZ" dirty="0"/>
              <a:t>1,1 – 6,8)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6776" y="1268760"/>
            <a:ext cx="9144000" cy="5589240"/>
          </a:xfrm>
        </p:spPr>
        <p:txBody>
          <a:bodyPr>
            <a:normAutofit fontScale="47500" lnSpcReduction="20000"/>
          </a:bodyPr>
          <a:lstStyle/>
          <a:p>
            <a:r>
              <a:rPr lang="cs-CZ" sz="4200" dirty="0" smtClean="0"/>
              <a:t>„Člověk </a:t>
            </a:r>
            <a:r>
              <a:rPr lang="cs-CZ" sz="4200" dirty="0"/>
              <a:t>je ze své přirozenosti náchylný k špatnému a jedinou nadějí pro civilizaci a její trvání je imperativ výchovy od raného </a:t>
            </a:r>
            <a:r>
              <a:rPr lang="cs-CZ" sz="4200" dirty="0" smtClean="0"/>
              <a:t>mládí - </a:t>
            </a:r>
            <a:r>
              <a:rPr lang="cs-CZ" sz="4200" dirty="0"/>
              <a:t>rozvíjení pozitivních vlastností lidské </a:t>
            </a:r>
            <a:r>
              <a:rPr lang="cs-CZ" sz="4200" dirty="0" smtClean="0"/>
              <a:t>povahy. Člověk - </a:t>
            </a:r>
            <a:r>
              <a:rPr lang="cs-CZ" sz="4200" dirty="0"/>
              <a:t>pokud jde o jeho charakterové rysy a chování- začíná prakticky z minusového </a:t>
            </a:r>
            <a:r>
              <a:rPr lang="cs-CZ" sz="4200" dirty="0" smtClean="0"/>
              <a:t>bodu. Vyvstane </a:t>
            </a:r>
            <a:r>
              <a:rPr lang="cs-CZ" sz="4200" dirty="0"/>
              <a:t>tím jasněji nutnost sebezdokonalování. </a:t>
            </a:r>
            <a:r>
              <a:rPr lang="cs-CZ" sz="4200" dirty="0" smtClean="0"/>
              <a:t>Sklon </a:t>
            </a:r>
            <a:r>
              <a:rPr lang="cs-CZ" sz="4200" dirty="0"/>
              <a:t>k zlému je v nás kdesi hluboko stále </a:t>
            </a:r>
            <a:r>
              <a:rPr lang="cs-CZ" sz="4200" dirty="0" smtClean="0"/>
              <a:t>přítomen.“ </a:t>
            </a:r>
          </a:p>
          <a:p>
            <a:r>
              <a:rPr lang="cs-CZ" sz="4200" dirty="0" smtClean="0"/>
              <a:t>„Byli </a:t>
            </a:r>
            <a:r>
              <a:rPr lang="cs-CZ" sz="4200" dirty="0"/>
              <a:t>jsme stvořeni tak, abychom mohli být </a:t>
            </a:r>
            <a:r>
              <a:rPr lang="cs-CZ" sz="4200" dirty="0" smtClean="0"/>
              <a:t>vykoupeni - </a:t>
            </a:r>
            <a:r>
              <a:rPr lang="cs-CZ" sz="4200" dirty="0"/>
              <a:t>nebo přesněji, byli jsme stvořeni, abychom mohli dosáhnout vykoupení. To znamená, že všichni potřebujeme být vykoupeni, bez ohledu na to, kdy žijeme a co děláme v životě. Nikdo jiný nás </a:t>
            </a:r>
            <a:r>
              <a:rPr lang="cs-CZ" sz="4200" dirty="0" smtClean="0"/>
              <a:t>nevykoupí - </a:t>
            </a:r>
            <a:r>
              <a:rPr lang="cs-CZ" sz="4200" dirty="0"/>
              <a:t>je jen na nás, abychom dosáhli vykoupení</a:t>
            </a:r>
            <a:r>
              <a:rPr lang="cs-CZ" sz="4200" dirty="0" smtClean="0"/>
              <a:t>.“</a:t>
            </a:r>
          </a:p>
          <a:p>
            <a:r>
              <a:rPr lang="cs-CZ" sz="4200" dirty="0" smtClean="0"/>
              <a:t>„V určitém bodu dějin bude židovský národ dostatečně trpět anebo získá dostatečně zásluh, aby byl vysvobozen a vrátil se do </a:t>
            </a:r>
            <a:r>
              <a:rPr lang="cs-CZ" sz="4200" dirty="0" err="1" smtClean="0"/>
              <a:t>Erec</a:t>
            </a:r>
            <a:r>
              <a:rPr lang="cs-CZ" sz="4200" dirty="0" smtClean="0"/>
              <a:t> </a:t>
            </a:r>
            <a:r>
              <a:rPr lang="cs-CZ" sz="4200" dirty="0" err="1" smtClean="0"/>
              <a:t>jisrael</a:t>
            </a:r>
            <a:r>
              <a:rPr lang="cs-CZ" sz="4200" dirty="0" smtClean="0"/>
              <a:t>. K tomu úkolu Bůh vyšle mesiáše, který shromáždí vykoupené, obnoví svrchovanou vládu a nastolí mír ve světě.“</a:t>
            </a:r>
          </a:p>
          <a:p>
            <a:r>
              <a:rPr lang="cs-CZ" sz="4200" dirty="0" smtClean="0"/>
              <a:t> http://olam.cz/aktuality/sidry/5767/beresit/beresit_57.pdf</a:t>
            </a:r>
          </a:p>
          <a:p>
            <a:r>
              <a:rPr lang="cs-CZ" sz="4200" dirty="0" smtClean="0"/>
              <a:t>Sedm </a:t>
            </a:r>
            <a:r>
              <a:rPr lang="cs-CZ" sz="4200" dirty="0" err="1"/>
              <a:t>noachidských</a:t>
            </a:r>
            <a:r>
              <a:rPr lang="cs-CZ" sz="4200" dirty="0"/>
              <a:t> přikázání, Kniha Jubileí 7:20: </a:t>
            </a:r>
          </a:p>
          <a:p>
            <a:r>
              <a:rPr lang="cs-CZ" sz="4200" dirty="0"/>
              <a:t>zákaz modloslužebnictví,  zákaz vraždy,  zákaz krádeže, unášení a zotročování lidí, zákaz nedovolených sexuálních praktik , zákaz mučení lidí a zvířat, zákaz rouhání,  ustanovení práva a </a:t>
            </a:r>
            <a:r>
              <a:rPr lang="cs-CZ" sz="4200" dirty="0" smtClean="0"/>
              <a:t>soudů.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5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Obraz Židů v judaismu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Výklad k </a:t>
            </a:r>
            <a:r>
              <a:rPr lang="cs-CZ" dirty="0" err="1"/>
              <a:t>sidře</a:t>
            </a:r>
            <a:r>
              <a:rPr lang="cs-CZ" dirty="0"/>
              <a:t> </a:t>
            </a:r>
            <a:r>
              <a:rPr lang="cs-CZ" dirty="0" err="1"/>
              <a:t>Šmini</a:t>
            </a:r>
            <a:r>
              <a:rPr lang="cs-CZ" dirty="0"/>
              <a:t> (</a:t>
            </a:r>
            <a:r>
              <a:rPr lang="cs-CZ" dirty="0" err="1"/>
              <a:t>Leviticus</a:t>
            </a:r>
            <a:r>
              <a:rPr lang="cs-CZ" dirty="0"/>
              <a:t> 9,1 – 11,47)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„V Tóře stojí: „Já jsem Hospodin</a:t>
            </a:r>
            <a:r>
              <a:rPr lang="cs-CZ" dirty="0"/>
              <a:t>, váš Bůh. Posvěťte se a buďte svatí, neboť já </a:t>
            </a:r>
            <a:r>
              <a:rPr lang="cs-CZ" dirty="0" smtClean="0"/>
              <a:t>jsem svatý.“ </a:t>
            </a:r>
            <a:r>
              <a:rPr lang="cs-CZ" dirty="0" err="1" smtClean="0"/>
              <a:t>Lv</a:t>
            </a:r>
            <a:r>
              <a:rPr lang="cs-CZ" dirty="0" smtClean="0"/>
              <a:t> </a:t>
            </a:r>
            <a:r>
              <a:rPr lang="cs-CZ" dirty="0"/>
              <a:t>11, 44 </a:t>
            </a:r>
            <a:r>
              <a:rPr lang="cs-CZ" dirty="0" smtClean="0"/>
              <a:t>Jestliže </a:t>
            </a:r>
            <a:r>
              <a:rPr lang="cs-CZ" dirty="0"/>
              <a:t>žid vyvine úsilí k dosažení svatosti, stává se </a:t>
            </a:r>
            <a:r>
              <a:rPr lang="cs-CZ" dirty="0" smtClean="0"/>
              <a:t>svatým protože Hospodin </a:t>
            </a:r>
            <a:r>
              <a:rPr lang="cs-CZ" dirty="0"/>
              <a:t>je svatý</a:t>
            </a:r>
            <a:r>
              <a:rPr lang="cs-CZ" dirty="0" smtClean="0"/>
              <a:t>.“</a:t>
            </a:r>
          </a:p>
          <a:p>
            <a:r>
              <a:rPr lang="cs-CZ" dirty="0"/>
              <a:t>„Aby žid vůbec udržel tuto duchovní citlivost, musí </a:t>
            </a:r>
            <a:r>
              <a:rPr lang="cs-CZ" dirty="0" smtClean="0"/>
              <a:t>udržovat sám </a:t>
            </a:r>
            <a:r>
              <a:rPr lang="cs-CZ" dirty="0"/>
              <a:t>sebe v určitém režimu, který umožňuje fungování </a:t>
            </a:r>
            <a:r>
              <a:rPr lang="cs-CZ" dirty="0" smtClean="0"/>
              <a:t>této svatosti</a:t>
            </a:r>
            <a:r>
              <a:rPr lang="cs-CZ" dirty="0"/>
              <a:t>. Nestačí židovi jen to, aby plnil </a:t>
            </a:r>
            <a:r>
              <a:rPr lang="cs-CZ" dirty="0" err="1"/>
              <a:t>micvot</a:t>
            </a:r>
            <a:r>
              <a:rPr lang="cs-CZ" dirty="0"/>
              <a:t> (příkazy) </a:t>
            </a:r>
            <a:r>
              <a:rPr lang="cs-CZ" dirty="0" smtClean="0"/>
              <a:t>a studovat </a:t>
            </a:r>
            <a:r>
              <a:rPr lang="cs-CZ" dirty="0"/>
              <a:t>Toru; k tomu, aby měl větší kapacitu pro svatost je</a:t>
            </a:r>
          </a:p>
          <a:p>
            <a:r>
              <a:rPr lang="cs-CZ" dirty="0"/>
              <a:t>třeba daleko víc. Potřebuje omezit své zainteresování </a:t>
            </a:r>
            <a:r>
              <a:rPr lang="cs-CZ" dirty="0" smtClean="0"/>
              <a:t>ve věcech </a:t>
            </a:r>
            <a:r>
              <a:rPr lang="cs-CZ" dirty="0"/>
              <a:t>materiálních jen na úroveň uspokojení </a:t>
            </a:r>
            <a:r>
              <a:rPr lang="cs-CZ" dirty="0" smtClean="0"/>
              <a:t>svých nejzákladnějších </a:t>
            </a:r>
            <a:r>
              <a:rPr lang="cs-CZ" dirty="0"/>
              <a:t>tělesných </a:t>
            </a:r>
            <a:r>
              <a:rPr lang="cs-CZ" dirty="0" smtClean="0"/>
              <a:t>potřeb.“</a:t>
            </a:r>
          </a:p>
          <a:p>
            <a:r>
              <a:rPr lang="cs-CZ" dirty="0"/>
              <a:t>http://</a:t>
            </a:r>
            <a:r>
              <a:rPr lang="cs-CZ" dirty="0" smtClean="0"/>
              <a:t>olam.cz/aktuality/sidry/5767/vajikra/smini.pdf</a:t>
            </a:r>
          </a:p>
          <a:p>
            <a:r>
              <a:rPr lang="cs-CZ" dirty="0"/>
              <a:t>V judaismu je spása otevřená všem lidem a neomezena pouze na </a:t>
            </a:r>
            <a:r>
              <a:rPr lang="cs-CZ" dirty="0" smtClean="0"/>
              <a:t>židy; </a:t>
            </a:r>
            <a:r>
              <a:rPr lang="cs-CZ" dirty="0"/>
              <a:t>jediným důležitým hlediskem je, že lidé musí dodržovat a praktikovat etické vzorce </a:t>
            </a:r>
            <a:r>
              <a:rPr lang="cs-CZ" dirty="0" smtClean="0"/>
              <a:t>chování. </a:t>
            </a:r>
            <a:r>
              <a:rPr lang="cs-CZ" dirty="0"/>
              <a:t>Když se Židé označují za vyvolený lid Boží, neznamená to, že byli vybráni pro zvláštní laskavosti a privilegia, ale že </a:t>
            </a:r>
            <a:r>
              <a:rPr lang="cs-CZ" dirty="0" smtClean="0"/>
              <a:t>mají ukazovat všem </a:t>
            </a:r>
            <a:r>
              <a:rPr lang="cs-CZ" dirty="0"/>
              <a:t>národům </a:t>
            </a:r>
            <a:r>
              <a:rPr lang="cs-CZ" dirty="0" smtClean="0"/>
              <a:t>svým příkladem </a:t>
            </a:r>
            <a:r>
              <a:rPr lang="cs-CZ" dirty="0"/>
              <a:t>etický způsob život</a:t>
            </a:r>
            <a:r>
              <a:rPr lang="cs-CZ" dirty="0" smtClean="0"/>
              <a:t>.</a:t>
            </a:r>
          </a:p>
          <a:p>
            <a:r>
              <a:rPr lang="cs-CZ" dirty="0"/>
              <a:t> Záchrana před smrtí znamená, že smrt není skutečným koncem života; duše žije a vrací se ke Stvořiteli, který ji vytvořil. Nakonec, v poslední den soudu, bude vzkříšení a život bude obnoven všem spravedlivým duším; </a:t>
            </a:r>
            <a:r>
              <a:rPr lang="cs-CZ" dirty="0" smtClean="0"/>
              <a:t>ale člověk není schopen </a:t>
            </a:r>
            <a:r>
              <a:rPr lang="cs-CZ" dirty="0"/>
              <a:t>vymyslet, jak přesně nebo kdy bude vzkříšení probíhat.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5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5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algn="just"/>
            <a:r>
              <a:rPr lang="cs-CZ" dirty="0" smtClean="0"/>
              <a:t>Po pádu Jeruzaléma se židovská </a:t>
            </a:r>
            <a:r>
              <a:rPr lang="cs-CZ" dirty="0"/>
              <a:t>vláda </a:t>
            </a:r>
            <a:r>
              <a:rPr lang="cs-CZ" dirty="0" smtClean="0"/>
              <a:t>(</a:t>
            </a:r>
            <a:r>
              <a:rPr lang="cs-CZ" dirty="0" err="1" smtClean="0"/>
              <a:t>sanhedrin</a:t>
            </a:r>
            <a:r>
              <a:rPr lang="cs-CZ" dirty="0" smtClean="0"/>
              <a:t>) přesunula </a:t>
            </a:r>
            <a:r>
              <a:rPr lang="cs-CZ" dirty="0" smtClean="0"/>
              <a:t>do </a:t>
            </a:r>
            <a:r>
              <a:rPr lang="cs-CZ" dirty="0" err="1" smtClean="0"/>
              <a:t>Javné</a:t>
            </a:r>
            <a:r>
              <a:rPr lang="cs-CZ" dirty="0" smtClean="0"/>
              <a:t>, kde zůstala do r. 135</a:t>
            </a:r>
            <a:r>
              <a:rPr lang="cs-CZ" dirty="0"/>
              <a:t>; pak </a:t>
            </a:r>
            <a:r>
              <a:rPr lang="cs-CZ" dirty="0" smtClean="0"/>
              <a:t>byla opět přesunutá do </a:t>
            </a:r>
            <a:r>
              <a:rPr lang="cs-CZ" dirty="0" err="1" smtClean="0"/>
              <a:t>Ušy</a:t>
            </a:r>
            <a:r>
              <a:rPr lang="cs-CZ" dirty="0" smtClean="0"/>
              <a:t> </a:t>
            </a:r>
            <a:r>
              <a:rPr lang="cs-CZ" dirty="0"/>
              <a:t>v Galileji. Roku 166 </a:t>
            </a:r>
            <a:r>
              <a:rPr lang="cs-CZ" dirty="0" smtClean="0"/>
              <a:t>se odstěhovala </a:t>
            </a:r>
            <a:r>
              <a:rPr lang="cs-CZ" dirty="0"/>
              <a:t>do </a:t>
            </a:r>
            <a:r>
              <a:rPr lang="cs-CZ" dirty="0" err="1" smtClean="0"/>
              <a:t>Tiberiady</a:t>
            </a:r>
            <a:r>
              <a:rPr lang="cs-CZ" dirty="0" smtClean="0"/>
              <a:t>. </a:t>
            </a:r>
            <a:r>
              <a:rPr lang="cs-CZ" dirty="0" smtClean="0"/>
              <a:t>V čele žid. vlády byl dědičný Patriarcha, potomek </a:t>
            </a:r>
            <a:r>
              <a:rPr lang="cs-CZ" dirty="0" err="1" smtClean="0"/>
              <a:t>Hilela</a:t>
            </a:r>
            <a:r>
              <a:rPr lang="cs-CZ" dirty="0" smtClean="0"/>
              <a:t> Staršího. </a:t>
            </a:r>
            <a:r>
              <a:rPr lang="pl-PL" dirty="0" smtClean="0"/>
              <a:t>Uznala </a:t>
            </a:r>
            <a:r>
              <a:rPr lang="pl-PL" dirty="0" smtClean="0"/>
              <a:t>ho i židovská </a:t>
            </a:r>
            <a:r>
              <a:rPr lang="pl-PL" dirty="0"/>
              <a:t>obec v </a:t>
            </a:r>
            <a:r>
              <a:rPr lang="pl-PL" dirty="0" smtClean="0"/>
              <a:t>Babylonii. </a:t>
            </a:r>
            <a:endParaRPr lang="cs-CZ" dirty="0" smtClean="0"/>
          </a:p>
          <a:p>
            <a:pPr algn="just"/>
            <a:r>
              <a:rPr lang="cs-CZ" dirty="0"/>
              <a:t>Podle rabínského </a:t>
            </a:r>
            <a:r>
              <a:rPr lang="cs-CZ" dirty="0" smtClean="0"/>
              <a:t>judaismu </a:t>
            </a:r>
            <a:r>
              <a:rPr lang="cs-CZ" dirty="0"/>
              <a:t>představuje </a:t>
            </a:r>
            <a:r>
              <a:rPr lang="cs-CZ" dirty="0" smtClean="0"/>
              <a:t>„Ústní Tóra“ </a:t>
            </a:r>
            <a:r>
              <a:rPr lang="cs-CZ" dirty="0" smtClean="0"/>
              <a:t>zákony </a:t>
            </a:r>
            <a:r>
              <a:rPr lang="cs-CZ" dirty="0"/>
              <a:t>a </a:t>
            </a:r>
            <a:r>
              <a:rPr lang="cs-CZ" dirty="0" smtClean="0"/>
              <a:t>výklady</a:t>
            </a:r>
            <a:r>
              <a:rPr lang="cs-CZ" dirty="0"/>
              <a:t>, které nebyly </a:t>
            </a:r>
            <a:r>
              <a:rPr lang="cs-CZ" dirty="0" smtClean="0"/>
              <a:t>zaznamenané </a:t>
            </a:r>
            <a:r>
              <a:rPr lang="cs-CZ" dirty="0"/>
              <a:t>v </a:t>
            </a:r>
            <a:r>
              <a:rPr lang="cs-CZ" dirty="0" smtClean="0"/>
              <a:t>Pěti knihách Mojžíšových, </a:t>
            </a:r>
            <a:r>
              <a:rPr lang="cs-CZ" dirty="0" smtClean="0"/>
              <a:t>„Psané </a:t>
            </a:r>
            <a:r>
              <a:rPr lang="cs-CZ" dirty="0" smtClean="0"/>
              <a:t>Tóře.“ </a:t>
            </a:r>
            <a:r>
              <a:rPr lang="cs-CZ" dirty="0" smtClean="0"/>
              <a:t>Mojžíš zapsal jen psanou Tóru a svým nástupcům předal ústně další zákony a jejich výklady, které se předávaly ústně až je rabíni uznali za vhodné zaznamenat.</a:t>
            </a:r>
            <a:endParaRPr lang="cs-CZ" dirty="0" smtClean="0"/>
          </a:p>
          <a:p>
            <a:pPr algn="just"/>
            <a:r>
              <a:rPr lang="cs-CZ" dirty="0" err="1" smtClean="0"/>
              <a:t>Tannaim</a:t>
            </a:r>
            <a:r>
              <a:rPr lang="cs-CZ" dirty="0" smtClean="0"/>
              <a:t> (</a:t>
            </a:r>
            <a:r>
              <a:rPr lang="cs-CZ" dirty="0" err="1" smtClean="0"/>
              <a:t>aram</a:t>
            </a:r>
            <a:r>
              <a:rPr lang="cs-CZ" dirty="0" smtClean="0"/>
              <a:t>. „učitelé“): </a:t>
            </a:r>
            <a:r>
              <a:rPr lang="cs-CZ" dirty="0"/>
              <a:t>Vztahuje se na </a:t>
            </a:r>
            <a:r>
              <a:rPr lang="cs-CZ" dirty="0" smtClean="0"/>
              <a:t>mudrce, </a:t>
            </a:r>
            <a:r>
              <a:rPr lang="cs-CZ" dirty="0"/>
              <a:t>kteří žili v </a:t>
            </a:r>
            <a:r>
              <a:rPr lang="cs-CZ" dirty="0" smtClean="0"/>
              <a:t>Izraeli </a:t>
            </a:r>
            <a:r>
              <a:rPr lang="cs-CZ" dirty="0"/>
              <a:t>až do roku 220 </a:t>
            </a:r>
            <a:r>
              <a:rPr lang="cs-CZ" dirty="0" smtClean="0"/>
              <a:t>n. l. Jejich dílem je </a:t>
            </a:r>
            <a:r>
              <a:rPr lang="cs-CZ" dirty="0" err="1" smtClean="0"/>
              <a:t>Mišna</a:t>
            </a:r>
            <a:r>
              <a:rPr lang="cs-CZ" dirty="0" smtClean="0"/>
              <a:t>. </a:t>
            </a:r>
            <a:r>
              <a:rPr lang="cs-CZ" dirty="0"/>
              <a:t>Klíčové postavy </a:t>
            </a:r>
            <a:r>
              <a:rPr lang="cs-CZ" dirty="0" err="1"/>
              <a:t>t</a:t>
            </a:r>
            <a:r>
              <a:rPr lang="cs-CZ" dirty="0" err="1" smtClean="0"/>
              <a:t>annaim</a:t>
            </a:r>
            <a:r>
              <a:rPr lang="cs-CZ" dirty="0" smtClean="0"/>
              <a:t> </a:t>
            </a:r>
            <a:r>
              <a:rPr lang="cs-CZ" dirty="0"/>
              <a:t>zahrnují </a:t>
            </a:r>
            <a:r>
              <a:rPr lang="cs-CZ" dirty="0" err="1" smtClean="0"/>
              <a:t>Hilela</a:t>
            </a:r>
            <a:r>
              <a:rPr lang="cs-CZ" dirty="0"/>
              <a:t> </a:t>
            </a:r>
            <a:r>
              <a:rPr lang="cs-CZ" dirty="0" smtClean="0"/>
              <a:t>Staršího, prvního rabína </a:t>
            </a:r>
            <a:r>
              <a:rPr lang="cs-CZ" dirty="0" err="1" smtClean="0"/>
              <a:t>Jóchanana</a:t>
            </a:r>
            <a:r>
              <a:rPr lang="cs-CZ" dirty="0" smtClean="0"/>
              <a:t> </a:t>
            </a:r>
            <a:r>
              <a:rPr lang="cs-CZ" dirty="0"/>
              <a:t>ben </a:t>
            </a:r>
            <a:r>
              <a:rPr lang="cs-CZ" dirty="0" err="1" smtClean="0"/>
              <a:t>Zakkaje</a:t>
            </a:r>
            <a:r>
              <a:rPr lang="cs-CZ" dirty="0" smtClean="0"/>
              <a:t>, rabína </a:t>
            </a:r>
            <a:r>
              <a:rPr lang="cs-CZ" dirty="0" err="1" smtClean="0"/>
              <a:t>Akivu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smtClean="0"/>
              <a:t>Judu ha-</a:t>
            </a:r>
            <a:r>
              <a:rPr lang="cs-CZ" dirty="0" err="1" smtClean="0"/>
              <a:t>Nasiho</a:t>
            </a:r>
            <a:r>
              <a:rPr lang="cs-CZ" dirty="0" smtClean="0"/>
              <a:t>.</a:t>
            </a:r>
          </a:p>
          <a:p>
            <a:pPr algn="just"/>
            <a:r>
              <a:rPr lang="cs-CZ" dirty="0" err="1"/>
              <a:t>Rabbi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heb</a:t>
            </a:r>
            <a:r>
              <a:rPr lang="cs-CZ" dirty="0" smtClean="0"/>
              <a:t>. „pán, učitel“) od prvního století </a:t>
            </a:r>
            <a:r>
              <a:rPr lang="cs-CZ" dirty="0"/>
              <a:t>titul udělený </a:t>
            </a:r>
            <a:r>
              <a:rPr lang="cs-CZ" dirty="0" smtClean="0"/>
              <a:t>učedníkům mudrců, kteří byli vysvěceni </a:t>
            </a:r>
            <a:r>
              <a:rPr lang="cs-CZ" dirty="0"/>
              <a:t>(</a:t>
            </a:r>
            <a:r>
              <a:rPr lang="cs-CZ" dirty="0" err="1" smtClean="0"/>
              <a:t>smicha</a:t>
            </a:r>
            <a:r>
              <a:rPr lang="cs-CZ" dirty="0" smtClean="0"/>
              <a:t>) staršími ze </a:t>
            </a:r>
            <a:r>
              <a:rPr lang="cs-CZ" dirty="0"/>
              <a:t>Země </a:t>
            </a:r>
            <a:r>
              <a:rPr lang="cs-CZ" dirty="0" smtClean="0"/>
              <a:t>Izraelské, </a:t>
            </a:r>
            <a:r>
              <a:rPr lang="cs-CZ" dirty="0"/>
              <a:t>kteří byli vysvěceni samotným </a:t>
            </a:r>
            <a:r>
              <a:rPr lang="cs-CZ" dirty="0" err="1" smtClean="0"/>
              <a:t>sanhedrinem</a:t>
            </a:r>
            <a:r>
              <a:rPr lang="cs-CZ" dirty="0" smtClean="0"/>
              <a:t> a </a:t>
            </a:r>
            <a:r>
              <a:rPr lang="cs-CZ" dirty="0"/>
              <a:t>dostali </a:t>
            </a:r>
            <a:r>
              <a:rPr lang="cs-CZ" dirty="0" smtClean="0"/>
              <a:t>od něho pravomoc vykládat </a:t>
            </a:r>
            <a:r>
              <a:rPr lang="cs-CZ" dirty="0" smtClean="0"/>
              <a:t>zákony a </a:t>
            </a:r>
            <a:r>
              <a:rPr lang="cs-CZ" dirty="0"/>
              <a:t>soudit. </a:t>
            </a:r>
            <a:endParaRPr lang="cs-CZ" dirty="0" smtClean="0"/>
          </a:p>
          <a:p>
            <a:pPr algn="just"/>
            <a:r>
              <a:rPr lang="cs-CZ" dirty="0" err="1"/>
              <a:t>Amoraim</a:t>
            </a:r>
            <a:r>
              <a:rPr lang="cs-CZ" dirty="0"/>
              <a:t> 200 - 500 n. l., Amora </a:t>
            </a:r>
            <a:r>
              <a:rPr lang="he-IL" dirty="0" smtClean="0"/>
              <a:t>אמורא</a:t>
            </a:r>
            <a:r>
              <a:rPr lang="cs-CZ" dirty="0" smtClean="0"/>
              <a:t>(interpret)</a:t>
            </a:r>
          </a:p>
          <a:p>
            <a:pPr algn="just"/>
            <a:r>
              <a:rPr lang="cs-CZ" dirty="0" err="1" smtClean="0"/>
              <a:t>Gemara</a:t>
            </a:r>
            <a:r>
              <a:rPr lang="cs-CZ" dirty="0"/>
              <a:t>; </a:t>
            </a:r>
            <a:r>
              <a:rPr lang="he-IL" dirty="0"/>
              <a:t>גמרא‬,  </a:t>
            </a:r>
            <a:r>
              <a:rPr lang="cs-CZ" dirty="0"/>
              <a:t>aramejsky </a:t>
            </a:r>
            <a:r>
              <a:rPr lang="cs-CZ" dirty="0" err="1"/>
              <a:t>gamar</a:t>
            </a:r>
            <a:r>
              <a:rPr lang="cs-CZ" dirty="0"/>
              <a:t>-  dokončení</a:t>
            </a:r>
          </a:p>
          <a:p>
            <a:pPr algn="just"/>
            <a:r>
              <a:rPr lang="cs-CZ" dirty="0" err="1"/>
              <a:t>Gemara</a:t>
            </a:r>
            <a:r>
              <a:rPr lang="cs-CZ" dirty="0"/>
              <a:t> interpretuje </a:t>
            </a:r>
            <a:r>
              <a:rPr lang="cs-CZ" dirty="0" err="1"/>
              <a:t>Mišnu</a:t>
            </a:r>
            <a:endParaRPr lang="cs-CZ" dirty="0"/>
          </a:p>
          <a:p>
            <a:pPr algn="just"/>
            <a:r>
              <a:rPr lang="cs-CZ" dirty="0"/>
              <a:t>Interpretace </a:t>
            </a:r>
            <a:r>
              <a:rPr lang="cs-CZ" dirty="0" err="1"/>
              <a:t>Mišny</a:t>
            </a:r>
            <a:r>
              <a:rPr lang="cs-CZ" dirty="0"/>
              <a:t> probíhala v tehdejších dvou hlavních centrech židovského učení, Galileji (hlavně </a:t>
            </a:r>
            <a:r>
              <a:rPr lang="cs-CZ" dirty="0" err="1"/>
              <a:t>Tiberias</a:t>
            </a:r>
            <a:r>
              <a:rPr lang="cs-CZ" dirty="0"/>
              <a:t> a </a:t>
            </a:r>
            <a:r>
              <a:rPr lang="cs-CZ" dirty="0" err="1"/>
              <a:t>Caesarea</a:t>
            </a:r>
            <a:r>
              <a:rPr lang="cs-CZ" dirty="0"/>
              <a:t>) a Babylonii. (</a:t>
            </a:r>
            <a:r>
              <a:rPr lang="cs-CZ" dirty="0" err="1"/>
              <a:t>Nehardea</a:t>
            </a:r>
            <a:r>
              <a:rPr lang="cs-CZ" dirty="0"/>
              <a:t>, </a:t>
            </a:r>
            <a:r>
              <a:rPr lang="cs-CZ" dirty="0" err="1"/>
              <a:t>Nisibis</a:t>
            </a:r>
            <a:r>
              <a:rPr lang="cs-CZ" dirty="0"/>
              <a:t>, </a:t>
            </a:r>
            <a:r>
              <a:rPr lang="cs-CZ" dirty="0" err="1"/>
              <a:t>Pumbedita</a:t>
            </a:r>
            <a:r>
              <a:rPr lang="cs-CZ" dirty="0"/>
              <a:t> a </a:t>
            </a:r>
            <a:r>
              <a:rPr lang="cs-CZ" dirty="0" err="1"/>
              <a:t>Sura</a:t>
            </a:r>
            <a:r>
              <a:rPr lang="cs-CZ" dirty="0" smtClean="0"/>
              <a:t>). Odtud tedy pochází dva Talmudy - </a:t>
            </a:r>
            <a:r>
              <a:rPr lang="cs-CZ" dirty="0" err="1" smtClean="0"/>
              <a:t>Jerušalmi</a:t>
            </a:r>
            <a:r>
              <a:rPr lang="cs-CZ" dirty="0" smtClean="0"/>
              <a:t> a </a:t>
            </a:r>
            <a:r>
              <a:rPr lang="cs-CZ" dirty="0" err="1" smtClean="0"/>
              <a:t>Bavli</a:t>
            </a:r>
            <a:r>
              <a:rPr lang="cs-CZ" dirty="0" smtClean="0"/>
              <a:t>. 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1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Stránka Talmudu/Studium Talmudu</a:t>
            </a:r>
            <a:endParaRPr lang="cs-CZ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644008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84784"/>
            <a:ext cx="4495800" cy="53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9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Mišna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 err="1"/>
              <a:t>Zeraim</a:t>
            </a:r>
            <a:r>
              <a:rPr lang="cs-CZ" dirty="0"/>
              <a:t> </a:t>
            </a:r>
            <a:r>
              <a:rPr lang="cs-CZ" dirty="0" smtClean="0"/>
              <a:t>(„Semena“), modlitby </a:t>
            </a:r>
            <a:r>
              <a:rPr lang="cs-CZ" dirty="0"/>
              <a:t>a požehnání, </a:t>
            </a:r>
            <a:r>
              <a:rPr lang="cs-CZ" dirty="0" smtClean="0"/>
              <a:t>desátky </a:t>
            </a:r>
            <a:r>
              <a:rPr lang="cs-CZ" dirty="0"/>
              <a:t>a </a:t>
            </a:r>
            <a:r>
              <a:rPr lang="cs-CZ" dirty="0" smtClean="0"/>
              <a:t>zemědělské zákony </a:t>
            </a:r>
            <a:r>
              <a:rPr lang="cs-CZ" dirty="0"/>
              <a:t>(11 </a:t>
            </a:r>
            <a:r>
              <a:rPr lang="cs-CZ" dirty="0" smtClean="0"/>
              <a:t>traktátů)</a:t>
            </a:r>
            <a:endParaRPr lang="cs-CZ" dirty="0"/>
          </a:p>
          <a:p>
            <a:pPr algn="just"/>
            <a:r>
              <a:rPr lang="cs-CZ" dirty="0" err="1"/>
              <a:t>Moed</a:t>
            </a:r>
            <a:r>
              <a:rPr lang="cs-CZ" dirty="0"/>
              <a:t> </a:t>
            </a:r>
            <a:r>
              <a:rPr lang="cs-CZ" dirty="0" smtClean="0"/>
              <a:t>(„svátky“), (</a:t>
            </a:r>
            <a:r>
              <a:rPr lang="cs-CZ" dirty="0"/>
              <a:t>12 traktátů) </a:t>
            </a:r>
          </a:p>
          <a:p>
            <a:pPr algn="just"/>
            <a:r>
              <a:rPr lang="cs-CZ" dirty="0" smtClean="0"/>
              <a:t>Našim („ženy“), </a:t>
            </a:r>
            <a:r>
              <a:rPr lang="cs-CZ" dirty="0"/>
              <a:t>manželství a rozvodové smlouvy, některé formy přísahy a </a:t>
            </a:r>
            <a:r>
              <a:rPr lang="cs-CZ" dirty="0" err="1"/>
              <a:t>n</a:t>
            </a:r>
            <a:r>
              <a:rPr lang="cs-CZ" dirty="0" err="1" smtClean="0"/>
              <a:t>azírská</a:t>
            </a:r>
            <a:r>
              <a:rPr lang="cs-CZ" dirty="0" smtClean="0"/>
              <a:t> </a:t>
            </a:r>
            <a:r>
              <a:rPr lang="cs-CZ" dirty="0"/>
              <a:t>práva </a:t>
            </a:r>
            <a:endParaRPr lang="cs-CZ" dirty="0" smtClean="0"/>
          </a:p>
          <a:p>
            <a:pPr algn="just"/>
            <a:r>
              <a:rPr lang="cs-CZ" dirty="0" err="1" smtClean="0"/>
              <a:t>Nezikin</a:t>
            </a:r>
            <a:r>
              <a:rPr lang="cs-CZ" dirty="0" smtClean="0"/>
              <a:t> </a:t>
            </a:r>
            <a:r>
              <a:rPr lang="cs-CZ" dirty="0"/>
              <a:t>(„škody“), o občanském a trestním právu, fungování soudů a </a:t>
            </a:r>
            <a:r>
              <a:rPr lang="cs-CZ" dirty="0" smtClean="0"/>
              <a:t>smlouvách (10 </a:t>
            </a:r>
            <a:r>
              <a:rPr lang="cs-CZ" dirty="0"/>
              <a:t>traktátů)</a:t>
            </a:r>
          </a:p>
          <a:p>
            <a:pPr algn="just"/>
            <a:r>
              <a:rPr lang="cs-CZ" dirty="0" err="1" smtClean="0"/>
              <a:t>Kodašim</a:t>
            </a:r>
            <a:r>
              <a:rPr lang="cs-CZ" dirty="0" smtClean="0"/>
              <a:t> („svátosti“) </a:t>
            </a:r>
            <a:r>
              <a:rPr lang="cs-CZ" dirty="0"/>
              <a:t>se týká obětních obřadů, chrámu a zákonů o dietě (11 traktátů)</a:t>
            </a:r>
          </a:p>
          <a:p>
            <a:pPr algn="just"/>
            <a:r>
              <a:rPr lang="cs-CZ" dirty="0" err="1"/>
              <a:t>Tohorot</a:t>
            </a:r>
            <a:r>
              <a:rPr lang="cs-CZ" dirty="0"/>
              <a:t> </a:t>
            </a:r>
            <a:r>
              <a:rPr lang="cs-CZ" dirty="0" smtClean="0"/>
              <a:t>(„očištění</a:t>
            </a:r>
            <a:r>
              <a:rPr lang="cs-CZ" dirty="0"/>
              <a:t>”), </a:t>
            </a:r>
            <a:r>
              <a:rPr lang="cs-CZ" dirty="0" smtClean="0"/>
              <a:t>o </a:t>
            </a:r>
            <a:r>
              <a:rPr lang="cs-CZ" dirty="0"/>
              <a:t>zákonech čistoty a nečistoty, včetně nečistoty </a:t>
            </a:r>
            <a:r>
              <a:rPr lang="cs-CZ" dirty="0" smtClean="0"/>
              <a:t>mrtvol, </a:t>
            </a:r>
            <a:r>
              <a:rPr lang="cs-CZ" dirty="0"/>
              <a:t>zákony </a:t>
            </a:r>
            <a:r>
              <a:rPr lang="cs-CZ" dirty="0" smtClean="0"/>
              <a:t>o čistotě potravin, zákony o pohlavní a tělesné čistotě(12 </a:t>
            </a:r>
            <a:r>
              <a:rPr lang="cs-CZ" dirty="0"/>
              <a:t>traktátů)</a:t>
            </a:r>
          </a:p>
        </p:txBody>
      </p:sp>
    </p:spTree>
    <p:extLst>
      <p:ext uri="{BB962C8B-B14F-4D97-AF65-F5344CB8AC3E}">
        <p14:creationId xmlns:p14="http://schemas.microsoft.com/office/powerpoint/2010/main" val="21003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Mišna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40000" lnSpcReduction="20000"/>
          </a:bodyPr>
          <a:lstStyle/>
          <a:p>
            <a:r>
              <a:rPr lang="cs-CZ" dirty="0"/>
              <a:t>„Každý, kdo vykoná jednu </a:t>
            </a:r>
            <a:r>
              <a:rPr lang="cs-CZ" dirty="0" err="1"/>
              <a:t>micvu</a:t>
            </a:r>
            <a:r>
              <a:rPr lang="cs-CZ" dirty="0"/>
              <a:t>, činí mu [nebesa] dobré a prodlužují mu jeho dny a [on] zdědí zemi [</a:t>
            </a:r>
            <a:r>
              <a:rPr lang="cs-CZ" dirty="0" err="1"/>
              <a:t>Jisrael</a:t>
            </a:r>
            <a:r>
              <a:rPr lang="cs-CZ" dirty="0"/>
              <a:t>]. A každý kdo nevykoná jednu </a:t>
            </a:r>
            <a:r>
              <a:rPr lang="cs-CZ" dirty="0" err="1"/>
              <a:t>micvu</a:t>
            </a:r>
            <a:r>
              <a:rPr lang="cs-CZ" dirty="0"/>
              <a:t>, nečiní mu [nebesa] dobré a neprodlužují mu jeho dny a [tento] nezdědí zemi [Izrael]. Každý, kdo má [znalosti] v Tóře a v </a:t>
            </a:r>
            <a:r>
              <a:rPr lang="cs-CZ" dirty="0" err="1"/>
              <a:t>Mišně</a:t>
            </a:r>
            <a:r>
              <a:rPr lang="cs-CZ" dirty="0"/>
              <a:t> a v etice, nezhřeší snadno, neboť je řečeno: A nit trojitá nepřetrhne se snadno (Kazatel 4,10-12). A každý kdo nemá [znalosti] ani v Tóře, ani v </a:t>
            </a:r>
            <a:r>
              <a:rPr lang="cs-CZ" dirty="0" err="1"/>
              <a:t>Mišně</a:t>
            </a:r>
            <a:r>
              <a:rPr lang="cs-CZ" dirty="0"/>
              <a:t>, ani v etice, není [začleněn] do společnosti.“</a:t>
            </a:r>
          </a:p>
          <a:p>
            <a:r>
              <a:rPr lang="cs-CZ" dirty="0"/>
              <a:t>https://cs.wikisource.org/wiki/Mi%C5%A1na/Trakt%C3%A1t_Kidu%C5%A1in/Kapitola_1</a:t>
            </a:r>
          </a:p>
          <a:p>
            <a:endParaRPr lang="cs-CZ" dirty="0"/>
          </a:p>
          <a:p>
            <a:r>
              <a:rPr lang="cs-CZ" dirty="0"/>
              <a:t>Celý Izrael má podíl na světě příštím neboť je psáno: A tvůj lid, všichni spravedliví navěky zdědí zemi, výhonek mé sadby, dílo mé ruky k oslavě! A následující nemají podíl na světě příštím: Ten, kdo říká, že zmrtvýchvstání není z Tóry. [ten, kdo říká], že Tóra nepochází z Nebes; a epikurejci. R. </a:t>
            </a:r>
            <a:r>
              <a:rPr lang="cs-CZ" dirty="0" err="1"/>
              <a:t>Akiva</a:t>
            </a:r>
            <a:r>
              <a:rPr lang="cs-CZ" dirty="0"/>
              <a:t> říká: „Rovněž ten, kdo čte nekanonické knihy, a ten, kdo šeptá [zaříkání] nad poraněním a říká: Všechny nemoci, které jsem vložil na Egypťany, nevložím na tebe! Neboť já jsem Pán, tvůj Uzdravovatel!“ </a:t>
            </a:r>
            <a:r>
              <a:rPr lang="cs-CZ" dirty="0" err="1"/>
              <a:t>Aba</a:t>
            </a:r>
            <a:r>
              <a:rPr lang="cs-CZ" dirty="0"/>
              <a:t> </a:t>
            </a:r>
            <a:r>
              <a:rPr lang="cs-CZ" dirty="0" err="1"/>
              <a:t>Ša'ul</a:t>
            </a:r>
            <a:r>
              <a:rPr lang="cs-CZ" dirty="0"/>
              <a:t> říká: „Rovněž ten, kdo vyslovuje [Boží] Jméno doslovně.“</a:t>
            </a:r>
          </a:p>
          <a:p>
            <a:r>
              <a:rPr lang="cs-CZ" dirty="0"/>
              <a:t>Více zde: https://talmud.webnode.cz/seder-nezikin/sanhedrin/a90a-91a/</a:t>
            </a:r>
          </a:p>
          <a:p>
            <a:endParaRPr lang="cs-CZ" dirty="0"/>
          </a:p>
          <a:p>
            <a:r>
              <a:rPr lang="cs-CZ" dirty="0"/>
              <a:t>Zbije-li někdo svého druha, je vůči němu povinen pěti věcmi: za zlehčení, za bolestné, za léčení, za škodu a za ponížení.</a:t>
            </a:r>
          </a:p>
          <a:p>
            <a:r>
              <a:rPr lang="cs-CZ" dirty="0"/>
              <a:t>Více zde: https://talmud.webnode.cz/seder-nezikin/bava-kama/a83b-84a</a:t>
            </a:r>
            <a:r>
              <a:rPr lang="cs-CZ" dirty="0" smtClean="0"/>
              <a:t>/</a:t>
            </a:r>
          </a:p>
          <a:p>
            <a:endParaRPr lang="cs-CZ" dirty="0"/>
          </a:p>
          <a:p>
            <a:r>
              <a:rPr lang="cs-CZ" dirty="0" smtClean="0"/>
              <a:t>„</a:t>
            </a:r>
            <a:r>
              <a:rPr lang="cs-CZ" dirty="0"/>
              <a:t>Nikdo nesmí zanedbávat [náboženskou povinnost] plození a množení, jedině když má děti. [A kolik?] Dům </a:t>
            </a:r>
            <a:r>
              <a:rPr lang="cs-CZ" dirty="0" err="1"/>
              <a:t>Šamajův</a:t>
            </a:r>
            <a:r>
              <a:rPr lang="cs-CZ" dirty="0"/>
              <a:t> říká: „Dvě mužského pohlaví.“ Ale dům </a:t>
            </a:r>
            <a:r>
              <a:rPr lang="cs-CZ" dirty="0" err="1"/>
              <a:t>Hilelův</a:t>
            </a:r>
            <a:r>
              <a:rPr lang="cs-CZ" dirty="0"/>
              <a:t> říká: „Jedno mužského pohlaví a jedno ženského pohlaví, neboť je psáno: jako muže a ženu je stvořil. (</a:t>
            </a:r>
            <a:r>
              <a:rPr lang="cs-CZ" dirty="0" err="1"/>
              <a:t>Gn</a:t>
            </a:r>
            <a:r>
              <a:rPr lang="cs-CZ" dirty="0"/>
              <a:t> 5,2).</a:t>
            </a:r>
          </a:p>
          <a:p>
            <a:r>
              <a:rPr lang="cs-CZ" dirty="0" err="1"/>
              <a:t>Gemara</a:t>
            </a:r>
            <a:r>
              <a:rPr lang="cs-CZ" dirty="0"/>
              <a:t>:</a:t>
            </a:r>
          </a:p>
          <a:p>
            <a:r>
              <a:rPr lang="cs-CZ" dirty="0"/>
              <a:t>Má-li tedy někdo děti, smí zanedbávat [náboženskou povinnost] plození a množení, ale svou ženu zanedbávat nesmí. To podporuje [názor] </a:t>
            </a:r>
            <a:r>
              <a:rPr lang="cs-CZ" dirty="0" err="1"/>
              <a:t>rava</a:t>
            </a:r>
            <a:r>
              <a:rPr lang="cs-CZ" dirty="0"/>
              <a:t> </a:t>
            </a:r>
            <a:r>
              <a:rPr lang="cs-CZ" dirty="0" err="1"/>
              <a:t>Nachmana</a:t>
            </a:r>
            <a:r>
              <a:rPr lang="cs-CZ" dirty="0"/>
              <a:t> jménem </a:t>
            </a:r>
            <a:r>
              <a:rPr lang="cs-CZ" dirty="0" err="1"/>
              <a:t>Šemu‘elovým</a:t>
            </a:r>
            <a:r>
              <a:rPr lang="cs-CZ" dirty="0"/>
              <a:t>, který řekl: „I když má někdo několik dětí, nesmí zůstávat bez ženy, neboť je psáno: Není dobré, aby člověk byl sám (</a:t>
            </a:r>
            <a:r>
              <a:rPr lang="cs-CZ" dirty="0" err="1"/>
              <a:t>Gn</a:t>
            </a:r>
            <a:r>
              <a:rPr lang="cs-CZ" dirty="0"/>
              <a:t> 5,2).</a:t>
            </a:r>
          </a:p>
          <a:p>
            <a:r>
              <a:rPr lang="cs-CZ" dirty="0"/>
              <a:t>Ale někteří uvádějí: Má-li tedy někdo děti, smí zanedbávat [náboženskou povinnost] plození a množení a smí také zanedbávat svou ženu. Řekněme tedy, že se jedná o vyvrácení [názoru] </a:t>
            </a:r>
            <a:r>
              <a:rPr lang="cs-CZ" dirty="0" err="1"/>
              <a:t>rava</a:t>
            </a:r>
            <a:r>
              <a:rPr lang="cs-CZ" dirty="0"/>
              <a:t> </a:t>
            </a:r>
            <a:r>
              <a:rPr lang="cs-CZ" dirty="0" err="1"/>
              <a:t>Nachmana</a:t>
            </a:r>
            <a:r>
              <a:rPr lang="cs-CZ" dirty="0"/>
              <a:t> jménem </a:t>
            </a:r>
            <a:r>
              <a:rPr lang="cs-CZ" dirty="0" err="1"/>
              <a:t>Šemu‘elovým</a:t>
            </a:r>
            <a:r>
              <a:rPr lang="cs-CZ" dirty="0"/>
              <a:t>? – Nikoliv. Nemá-li někdo děti, musí se oženit s plodnou ženou. Má-li někdo děti, může se oženit s neplodnou ženou. Záleží na tom v případě prodeje svitku Tóry kvůli dětem.“</a:t>
            </a:r>
          </a:p>
          <a:p>
            <a:r>
              <a:rPr lang="cs-CZ" dirty="0"/>
              <a:t>Více zde: https://talmud.webnode.cz/seder-nasim/jevamot/a61b-62a/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54473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Hagada</a:t>
            </a:r>
            <a:r>
              <a:rPr lang="cs-CZ" dirty="0" smtClean="0"/>
              <a:t> v Talmudu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https://talmud.webnode.cz/seder-nasim/gitin/a55b-56b</a:t>
            </a:r>
            <a:r>
              <a:rPr lang="cs-CZ" dirty="0" smtClean="0"/>
              <a:t>/</a:t>
            </a:r>
          </a:p>
          <a:p>
            <a:r>
              <a:rPr lang="cs-CZ" dirty="0" err="1" smtClean="0"/>
              <a:t>Gemara</a:t>
            </a:r>
            <a:r>
              <a:rPr lang="cs-CZ" dirty="0"/>
              <a:t>: [[Ve městě] žili jistí lotři. Rabíni jim řekli: „Vyjděme ven a usmiřme se s [Římany]!“ Oni je však nenechali a řekli jim: „Vyjděme ven a bojujme s nimi!“ Rabíni jim řekli: „Nebudete mít úspěch.“ [Lotři] se sebrali, spálili ta skladiště pšenice a ječmene a začal hladomor. R. </a:t>
            </a:r>
            <a:r>
              <a:rPr lang="cs-CZ" dirty="0" err="1"/>
              <a:t>Jochanan</a:t>
            </a:r>
            <a:r>
              <a:rPr lang="cs-CZ" dirty="0"/>
              <a:t> mu řekl: „Vymysli pro mě nějaký plán, abych mohl opustit [město]! Možná něco málo zachráním!“ [</a:t>
            </a:r>
            <a:r>
              <a:rPr lang="cs-CZ" dirty="0" err="1"/>
              <a:t>Aba</a:t>
            </a:r>
            <a:r>
              <a:rPr lang="cs-CZ" dirty="0"/>
              <a:t> </a:t>
            </a:r>
            <a:r>
              <a:rPr lang="cs-CZ" dirty="0" err="1"/>
              <a:t>Sikra</a:t>
            </a:r>
            <a:r>
              <a:rPr lang="cs-CZ" dirty="0"/>
              <a:t>] mu řekl: „Předstírej, že jsi nemocen, ať se na tebe všichni chodí vyptávat! „Když [r. </a:t>
            </a:r>
            <a:r>
              <a:rPr lang="cs-CZ" dirty="0" err="1"/>
              <a:t>Jochanan</a:t>
            </a:r>
            <a:r>
              <a:rPr lang="cs-CZ" dirty="0"/>
              <a:t>] dorazil tam [k Římanům], řekl: „Mír s tebou, králi! Mír s tebou, králi!“ [</a:t>
            </a:r>
            <a:r>
              <a:rPr lang="cs-CZ" dirty="0" err="1"/>
              <a:t>Vespasián</a:t>
            </a:r>
            <a:r>
              <a:rPr lang="cs-CZ" dirty="0"/>
              <a:t>] mu řekl: „Jsi vinen dvěma tresty smrti. Za prvé proto, že nejsem král, ale ty mne nazýváš králem. A za druhé, i kdybych králem byl, proč jsi přede mne až dosud nepředstoupil?“ Mezitím k němu dorazil posel z Říma a řekl mu: „Vstávej, neboť císař zemřel a římští </a:t>
            </a:r>
            <a:r>
              <a:rPr lang="cs-CZ" dirty="0" err="1"/>
              <a:t>urozenci</a:t>
            </a:r>
            <a:r>
              <a:rPr lang="cs-CZ" dirty="0"/>
              <a:t> se rozhodli postavit tě do čela [říše]!“[</a:t>
            </a:r>
            <a:r>
              <a:rPr lang="cs-CZ" dirty="0" err="1"/>
              <a:t>Vespasián</a:t>
            </a:r>
            <a:r>
              <a:rPr lang="cs-CZ" dirty="0"/>
              <a:t>] mu řekl: „Teď musím odejít [do Říma] a pošlu někoho jiného. Ale můžeš si ode mne něco přát!“ [R. </a:t>
            </a:r>
            <a:r>
              <a:rPr lang="cs-CZ" dirty="0" err="1"/>
              <a:t>Jochanan</a:t>
            </a:r>
            <a:r>
              <a:rPr lang="cs-CZ" dirty="0"/>
              <a:t>] mu řekl: „Dej mi </a:t>
            </a:r>
            <a:r>
              <a:rPr lang="cs-CZ" dirty="0" err="1"/>
              <a:t>Javné</a:t>
            </a:r>
            <a:r>
              <a:rPr lang="cs-CZ" dirty="0"/>
              <a:t> s jeho moudrými,[rodový] řetěz </a:t>
            </a:r>
            <a:r>
              <a:rPr lang="cs-CZ" dirty="0" err="1"/>
              <a:t>rabana</a:t>
            </a:r>
            <a:r>
              <a:rPr lang="cs-CZ" dirty="0"/>
              <a:t> </a:t>
            </a:r>
            <a:r>
              <a:rPr lang="cs-CZ" dirty="0" err="1"/>
              <a:t>Gamli’ela</a:t>
            </a:r>
            <a:r>
              <a:rPr lang="cs-CZ" dirty="0"/>
              <a:t> a lékaře k vyléčení rabiho </a:t>
            </a:r>
            <a:r>
              <a:rPr lang="cs-CZ" dirty="0" err="1"/>
              <a:t>Cadoka</a:t>
            </a:r>
            <a:r>
              <a:rPr lang="cs-CZ" dirty="0"/>
              <a:t>!“ </a:t>
            </a:r>
            <a:r>
              <a:rPr lang="cs-CZ" dirty="0" err="1"/>
              <a:t>Rav</a:t>
            </a:r>
            <a:r>
              <a:rPr lang="cs-CZ" dirty="0"/>
              <a:t> Josef o něm citoval (a někteří uvádějí, že to byl rabi </a:t>
            </a:r>
            <a:r>
              <a:rPr lang="cs-CZ" dirty="0" err="1"/>
              <a:t>Akiva</a:t>
            </a:r>
            <a:r>
              <a:rPr lang="cs-CZ" dirty="0"/>
              <a:t>): „[Stojí psáno:] Obrací moudré zpět a jejich poznání ohlupuje. Měl mu říci: ,Nech [Židy] tentokrát vyváznout!‘ [R. </a:t>
            </a:r>
            <a:r>
              <a:rPr lang="cs-CZ" dirty="0" err="1"/>
              <a:t>Jochanan</a:t>
            </a:r>
            <a:r>
              <a:rPr lang="cs-CZ" dirty="0"/>
              <a:t>] se však domníval, že tak mnoho by asi nedocílil a pak by nemohl zachránit ani takhle málo</a:t>
            </a:r>
            <a:r>
              <a:rPr lang="cs-CZ" dirty="0" smtClean="0"/>
              <a:t>.“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		Bible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44822"/>
            <a:ext cx="9144000" cy="501317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l-GR" dirty="0" smtClean="0"/>
              <a:t>τὰ βιβλ</a:t>
            </a:r>
            <a:r>
              <a:rPr lang="cs-CZ" dirty="0" smtClean="0"/>
              <a:t>í</a:t>
            </a:r>
            <a:r>
              <a:rPr lang="el-GR" dirty="0" smtClean="0"/>
              <a:t>α </a:t>
            </a:r>
            <a:r>
              <a:rPr lang="cs-CZ" dirty="0" smtClean="0"/>
              <a:t>ta </a:t>
            </a:r>
            <a:r>
              <a:rPr lang="cs-CZ" dirty="0" err="1" smtClean="0"/>
              <a:t>biblia</a:t>
            </a:r>
            <a:r>
              <a:rPr lang="cs-CZ" dirty="0" smtClean="0"/>
              <a:t> - knihy, svitky</a:t>
            </a:r>
            <a:r>
              <a:rPr lang="cs-CZ" dirty="0"/>
              <a:t>, </a:t>
            </a:r>
            <a:r>
              <a:rPr lang="cs-CZ" dirty="0" smtClean="0"/>
              <a:t>kánon (</a:t>
            </a:r>
            <a:r>
              <a:rPr lang="cs-CZ" dirty="0"/>
              <a:t>z </a:t>
            </a:r>
            <a:r>
              <a:rPr lang="cs-CZ" dirty="0" err="1" smtClean="0"/>
              <a:t>řec</a:t>
            </a:r>
            <a:r>
              <a:rPr lang="cs-CZ" dirty="0" smtClean="0"/>
              <a:t>. </a:t>
            </a:r>
            <a:r>
              <a:rPr lang="el-GR" dirty="0"/>
              <a:t>κανών </a:t>
            </a:r>
            <a:r>
              <a:rPr lang="cs-CZ" dirty="0" smtClean="0"/>
              <a:t>kanón, </a:t>
            </a:r>
            <a:r>
              <a:rPr lang="cs-CZ" dirty="0"/>
              <a:t>pravidlo, měřítko, stéblo</a:t>
            </a:r>
            <a:r>
              <a:rPr lang="cs-CZ" dirty="0" smtClean="0"/>
              <a:t>)</a:t>
            </a:r>
          </a:p>
          <a:p>
            <a:pPr algn="just"/>
            <a:r>
              <a:rPr lang="cs-CZ" dirty="0" smtClean="0"/>
              <a:t> Až </a:t>
            </a:r>
            <a:r>
              <a:rPr lang="cs-CZ" dirty="0"/>
              <a:t>do druhého až čtvrtého století v </a:t>
            </a:r>
            <a:r>
              <a:rPr lang="cs-CZ" dirty="0" smtClean="0"/>
              <a:t>př. n. l. </a:t>
            </a:r>
            <a:r>
              <a:rPr lang="cs-CZ" dirty="0"/>
              <a:t>neexistovala žádná „Bible“, jak ji </a:t>
            </a:r>
            <a:r>
              <a:rPr lang="cs-CZ" dirty="0" smtClean="0"/>
              <a:t>známe. V </a:t>
            </a:r>
            <a:r>
              <a:rPr lang="cs-CZ" dirty="0"/>
              <a:t>různých komunitách obíhaly pouze různé svitky a kodexy.</a:t>
            </a:r>
            <a:endParaRPr lang="cs-CZ" dirty="0" smtClean="0"/>
          </a:p>
          <a:p>
            <a:pPr algn="just"/>
            <a:r>
              <a:rPr lang="cs-CZ" dirty="0" smtClean="0"/>
              <a:t>Alexandrijský kánon: Řecký překlad hebrejského textu Septuaginta (z lat. septuaginta - sedmdesát</a:t>
            </a:r>
            <a:r>
              <a:rPr lang="cs-CZ" dirty="0"/>
              <a:t>) </a:t>
            </a:r>
            <a:r>
              <a:rPr lang="cs-CZ" dirty="0" smtClean="0"/>
              <a:t>z 3</a:t>
            </a:r>
            <a:r>
              <a:rPr lang="cs-CZ" dirty="0"/>
              <a:t>. – 2. století př. n. l</a:t>
            </a:r>
            <a:r>
              <a:rPr lang="cs-CZ" dirty="0" smtClean="0"/>
              <a:t>., používali Židé v diaspoře, téměř zachovaná v řeckých </a:t>
            </a:r>
            <a:r>
              <a:rPr lang="cs-CZ" dirty="0" err="1" smtClean="0"/>
              <a:t>codexech</a:t>
            </a:r>
            <a:r>
              <a:rPr lang="cs-CZ" dirty="0" smtClean="0"/>
              <a:t> ze 4. a 5. století - </a:t>
            </a:r>
            <a:r>
              <a:rPr lang="cs-CZ" dirty="0" err="1" smtClean="0"/>
              <a:t>Codex</a:t>
            </a:r>
            <a:r>
              <a:rPr lang="cs-CZ" dirty="0" smtClean="0"/>
              <a:t> </a:t>
            </a:r>
            <a:r>
              <a:rPr lang="cs-CZ" dirty="0" err="1" smtClean="0"/>
              <a:t>Vaticanus</a:t>
            </a:r>
            <a:r>
              <a:rPr lang="cs-CZ" dirty="0" smtClean="0"/>
              <a:t>, </a:t>
            </a:r>
            <a:r>
              <a:rPr lang="cs-CZ" dirty="0" err="1" smtClean="0"/>
              <a:t>Codex</a:t>
            </a:r>
            <a:r>
              <a:rPr lang="cs-CZ" dirty="0" smtClean="0"/>
              <a:t> </a:t>
            </a:r>
            <a:r>
              <a:rPr lang="cs-CZ" dirty="0" err="1" smtClean="0"/>
              <a:t>Sinaiticus</a:t>
            </a:r>
            <a:r>
              <a:rPr lang="cs-CZ" dirty="0" smtClean="0"/>
              <a:t> a </a:t>
            </a:r>
            <a:r>
              <a:rPr lang="cs-CZ" dirty="0" err="1" smtClean="0"/>
              <a:t>Codex</a:t>
            </a:r>
            <a:r>
              <a:rPr lang="cs-CZ" dirty="0" smtClean="0"/>
              <a:t> </a:t>
            </a:r>
            <a:r>
              <a:rPr lang="cs-CZ" dirty="0" err="1" smtClean="0"/>
              <a:t>Alexandrinus</a:t>
            </a:r>
            <a:r>
              <a:rPr lang="cs-CZ" dirty="0" smtClean="0"/>
              <a:t> - křesťané používali řeckou Septuagintu, převážně nežidé, neuměli hebrejsky</a:t>
            </a:r>
          </a:p>
          <a:p>
            <a:pPr algn="just"/>
            <a:r>
              <a:rPr lang="cs-CZ" dirty="0"/>
              <a:t>Z pověření papeže </a:t>
            </a:r>
            <a:r>
              <a:rPr lang="cs-CZ" dirty="0" err="1"/>
              <a:t>Damasa</a:t>
            </a:r>
            <a:r>
              <a:rPr lang="cs-CZ" dirty="0"/>
              <a:t> (304 – 384) začal překládat učený církevní otec Jeroným Bibli z originálních jazyků do latinské Vulgáty, která se dodnes považuje za platnou v římskokatolické církvi. První úplný kánon Starého zákona zaznamenává římská synoda roku 382. </a:t>
            </a:r>
            <a:r>
              <a:rPr lang="cs-CZ" dirty="0" err="1"/>
              <a:t>Codex</a:t>
            </a:r>
            <a:r>
              <a:rPr lang="cs-CZ" dirty="0"/>
              <a:t> </a:t>
            </a:r>
            <a:r>
              <a:rPr lang="cs-CZ" dirty="0" err="1"/>
              <a:t>Amiatinus</a:t>
            </a:r>
            <a:r>
              <a:rPr lang="cs-CZ" dirty="0"/>
              <a:t> je nejstarší dochovaný kompletní rukopis latinské verze Vulgáty, 700 n. l.</a:t>
            </a:r>
          </a:p>
          <a:p>
            <a:pPr algn="just"/>
            <a:r>
              <a:rPr lang="cs-CZ" dirty="0" smtClean="0"/>
              <a:t>palestinský (protestantský) kánon - </a:t>
            </a:r>
            <a:r>
              <a:rPr lang="cs-CZ" dirty="0"/>
              <a:t>Sestavení </a:t>
            </a:r>
            <a:r>
              <a:rPr lang="cs-CZ" dirty="0" smtClean="0"/>
              <a:t>židovského kánonu v </a:t>
            </a:r>
            <a:r>
              <a:rPr lang="cs-CZ" dirty="0" err="1" smtClean="0"/>
              <a:t>Jamnii</a:t>
            </a:r>
            <a:r>
              <a:rPr lang="cs-CZ" dirty="0" smtClean="0"/>
              <a:t> (</a:t>
            </a:r>
            <a:r>
              <a:rPr lang="cs-CZ" dirty="0" err="1" smtClean="0"/>
              <a:t>Javne</a:t>
            </a:r>
            <a:r>
              <a:rPr lang="cs-CZ" dirty="0" smtClean="0"/>
              <a:t>) koncem prvního století n. l. - hebrejská Bible, knihy napsané původně hebrejsky, vymezení </a:t>
            </a:r>
            <a:r>
              <a:rPr lang="cs-CZ" dirty="0"/>
              <a:t>vůči </a:t>
            </a:r>
            <a:r>
              <a:rPr lang="cs-CZ" dirty="0" smtClean="0"/>
              <a:t>křesťanům. </a:t>
            </a:r>
            <a:r>
              <a:rPr lang="cs-CZ" dirty="0" err="1" smtClean="0"/>
              <a:t>Codex</a:t>
            </a:r>
            <a:r>
              <a:rPr lang="cs-CZ" dirty="0" smtClean="0"/>
              <a:t> </a:t>
            </a:r>
            <a:r>
              <a:rPr lang="cs-CZ" dirty="0" err="1"/>
              <a:t>Leningradiensis</a:t>
            </a:r>
            <a:r>
              <a:rPr lang="cs-CZ" dirty="0"/>
              <a:t> z roku 1008 n. l. – 1. v celku dochovaný text hebrejský, obsahuje vokalizační znaky (kde se má vyslovit samohláska), tento text nevychází z textu, který překládal Jeroným </a:t>
            </a:r>
          </a:p>
          <a:p>
            <a:pPr algn="just"/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184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1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„Hebrejská Bible“ – palestinský kánon má 24 knih (90 – 100 n. l. v </a:t>
            </a:r>
            <a:r>
              <a:rPr lang="cs-CZ" dirty="0" err="1" smtClean="0"/>
              <a:t>Javné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r>
              <a:rPr lang="cs-CZ" dirty="0" err="1" smtClean="0"/>
              <a:t>Tanach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i="1" dirty="0" smtClean="0"/>
              <a:t>Tóra</a:t>
            </a:r>
            <a:r>
              <a:rPr lang="cs-CZ" dirty="0" smtClean="0"/>
              <a:t> (</a:t>
            </a:r>
            <a:r>
              <a:rPr lang="he-IL" dirty="0" smtClean="0"/>
              <a:t>תורה</a:t>
            </a:r>
            <a:r>
              <a:rPr lang="cs-CZ" dirty="0" smtClean="0"/>
              <a:t>‎‎; Zákon, Učení) (Pentateuch)</a:t>
            </a:r>
          </a:p>
          <a:p>
            <a:pPr marL="457200" indent="-457200">
              <a:buFont typeface="+mj-lt"/>
              <a:buAutoNum type="arabicPeriod"/>
            </a:pPr>
            <a:r>
              <a:rPr lang="cs-CZ" i="1" dirty="0" err="1" smtClean="0"/>
              <a:t>Nevi'im</a:t>
            </a:r>
            <a:r>
              <a:rPr lang="cs-CZ" dirty="0" smtClean="0"/>
              <a:t> (</a:t>
            </a:r>
            <a:r>
              <a:rPr lang="he-IL" dirty="0" smtClean="0"/>
              <a:t>נביאים</a:t>
            </a:r>
            <a:r>
              <a:rPr lang="cs-CZ" dirty="0" smtClean="0"/>
              <a:t>‎‎; Proroci)</a:t>
            </a:r>
          </a:p>
          <a:p>
            <a:pPr marL="457200" indent="-457200">
              <a:buFont typeface="+mj-lt"/>
              <a:buAutoNum type="arabicPeriod"/>
            </a:pPr>
            <a:r>
              <a:rPr lang="cs-CZ" i="1" dirty="0" err="1" smtClean="0"/>
              <a:t>Ktuvim</a:t>
            </a:r>
            <a:r>
              <a:rPr lang="cs-CZ" dirty="0" smtClean="0"/>
              <a:t> (</a:t>
            </a:r>
            <a:r>
              <a:rPr lang="he-IL" dirty="0" smtClean="0"/>
              <a:t>כתובים</a:t>
            </a:r>
            <a:r>
              <a:rPr lang="cs-CZ" dirty="0" smtClean="0"/>
              <a:t>‎‎; Spisy)</a:t>
            </a:r>
          </a:p>
          <a:p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/>
          </a:bodyPr>
          <a:lstStyle/>
          <a:p>
            <a:r>
              <a:rPr lang="cs-CZ" dirty="0"/>
              <a:t>Tóra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dirty="0" smtClean="0"/>
              <a:t>בראשית</a:t>
            </a:r>
            <a:r>
              <a:rPr lang="cs-CZ" dirty="0" smtClean="0"/>
              <a:t>‎‎ </a:t>
            </a:r>
            <a:r>
              <a:rPr lang="cs-CZ" i="1" dirty="0" err="1" smtClean="0"/>
              <a:t>Be-rešit</a:t>
            </a:r>
            <a:r>
              <a:rPr lang="cs-CZ" dirty="0" smtClean="0"/>
              <a:t> – Genesis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 smtClean="0"/>
              <a:t>שמות</a:t>
            </a:r>
            <a:r>
              <a:rPr lang="cs-CZ" dirty="0" smtClean="0"/>
              <a:t>‎‎ </a:t>
            </a:r>
            <a:r>
              <a:rPr lang="cs-CZ" i="1" dirty="0" err="1" smtClean="0"/>
              <a:t>Šemot</a:t>
            </a:r>
            <a:r>
              <a:rPr lang="cs-CZ" dirty="0" smtClean="0"/>
              <a:t> – Exodus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 smtClean="0"/>
              <a:t>ויקרא</a:t>
            </a:r>
            <a:r>
              <a:rPr lang="cs-CZ" dirty="0" smtClean="0"/>
              <a:t>‎‎ </a:t>
            </a:r>
            <a:r>
              <a:rPr lang="cs-CZ" i="1" dirty="0" err="1" smtClean="0"/>
              <a:t>Va</a:t>
            </a:r>
            <a:r>
              <a:rPr lang="cs-CZ" i="1" dirty="0" smtClean="0"/>
              <a:t>-jikra</a:t>
            </a:r>
            <a:r>
              <a:rPr lang="cs-CZ" dirty="0" smtClean="0"/>
              <a:t> – </a:t>
            </a:r>
            <a:r>
              <a:rPr lang="cs-CZ" dirty="0" err="1" smtClean="0"/>
              <a:t>Leviticus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he-IL" dirty="0" smtClean="0"/>
              <a:t>במדבר</a:t>
            </a:r>
            <a:r>
              <a:rPr lang="cs-CZ" dirty="0" smtClean="0"/>
              <a:t>‎‎ </a:t>
            </a:r>
            <a:r>
              <a:rPr lang="cs-CZ" i="1" dirty="0" smtClean="0"/>
              <a:t>Ba-</a:t>
            </a:r>
            <a:r>
              <a:rPr lang="cs-CZ" i="1" dirty="0" err="1" smtClean="0"/>
              <a:t>midbar</a:t>
            </a:r>
            <a:r>
              <a:rPr lang="cs-CZ" dirty="0" smtClean="0"/>
              <a:t> – </a:t>
            </a:r>
            <a:r>
              <a:rPr lang="cs-CZ" dirty="0" err="1" smtClean="0"/>
              <a:t>Numeri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he-IL" dirty="0" smtClean="0"/>
              <a:t>דברים</a:t>
            </a:r>
            <a:r>
              <a:rPr lang="cs-CZ" dirty="0" smtClean="0"/>
              <a:t>‎‎ </a:t>
            </a:r>
            <a:r>
              <a:rPr lang="cs-CZ" i="1" dirty="0" err="1" smtClean="0"/>
              <a:t>Devarim</a:t>
            </a:r>
            <a:r>
              <a:rPr lang="cs-CZ" dirty="0" smtClean="0"/>
              <a:t> – Deuteronomium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4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Knihy hebrejské Bible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numCol="3">
            <a:normAutofit fontScale="70000" lnSpcReduction="20000"/>
          </a:bodyPr>
          <a:lstStyle/>
          <a:p>
            <a:r>
              <a:rPr lang="cs-CZ" b="1" dirty="0"/>
              <a:t>Proroci (</a:t>
            </a:r>
            <a:r>
              <a:rPr lang="cs-CZ" b="1" dirty="0" err="1"/>
              <a:t>Nevi'im</a:t>
            </a:r>
            <a:r>
              <a:rPr lang="cs-CZ" b="1" dirty="0" smtClean="0"/>
              <a:t>): 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Jozue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Soudců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1. a 2. Samuelova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1. a 2. královská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Izajáš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Jeremjáš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Ezechiel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12 </a:t>
            </a:r>
            <a:r>
              <a:rPr lang="cs-CZ" b="1" dirty="0"/>
              <a:t>malých </a:t>
            </a:r>
            <a:r>
              <a:rPr lang="cs-CZ" b="1" dirty="0" smtClean="0"/>
              <a:t>proroků: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Ozeáš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Jóel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Ámos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Abdijáš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Jonáš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Micheáš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Nahum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Abakuk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Sofonjáš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Ageus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Zacharjáš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Malachiáš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Spisy </a:t>
            </a:r>
            <a:r>
              <a:rPr lang="cs-CZ" b="1" dirty="0"/>
              <a:t>(</a:t>
            </a:r>
            <a:r>
              <a:rPr lang="cs-CZ" b="1" dirty="0" err="1"/>
              <a:t>Ketuvim</a:t>
            </a:r>
            <a:r>
              <a:rPr lang="cs-CZ" b="1" dirty="0" smtClean="0"/>
              <a:t>):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Žalmy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Jób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Přísloví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Megilot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Píseň písní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Rút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Pláč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Kazatel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Ester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Daniel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Ezdráš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Nehemiáš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1. a 2. paralipomenon</a:t>
            </a:r>
          </a:p>
        </p:txBody>
      </p:sp>
    </p:spTree>
    <p:extLst>
      <p:ext uri="{BB962C8B-B14F-4D97-AF65-F5344CB8AC3E}">
        <p14:creationId xmlns:p14="http://schemas.microsoft.com/office/powerpoint/2010/main" val="20893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Deuterokanonické knihy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cs-CZ" dirty="0" smtClean="0"/>
              <a:t>rozsah </a:t>
            </a:r>
            <a:r>
              <a:rPr lang="cs-CZ" dirty="0"/>
              <a:t>alexandrijského </a:t>
            </a:r>
            <a:r>
              <a:rPr lang="cs-CZ" dirty="0" smtClean="0"/>
              <a:t>kánonu +</a:t>
            </a:r>
            <a:endParaRPr lang="cs-CZ" dirty="0"/>
          </a:p>
          <a:p>
            <a:r>
              <a:rPr lang="cs-CZ" dirty="0" smtClean="0"/>
              <a:t>římskokatolická církev: </a:t>
            </a:r>
            <a:r>
              <a:rPr lang="cs-CZ" dirty="0" err="1"/>
              <a:t>Tóbijáš</a:t>
            </a:r>
            <a:r>
              <a:rPr lang="cs-CZ" dirty="0"/>
              <a:t>, </a:t>
            </a:r>
            <a:r>
              <a:rPr lang="cs-CZ" dirty="0" err="1"/>
              <a:t>Júdit</a:t>
            </a:r>
            <a:r>
              <a:rPr lang="cs-CZ" dirty="0"/>
              <a:t>, přídavky k Ester, Kniha moudrosti, </a:t>
            </a:r>
            <a:r>
              <a:rPr lang="cs-CZ" dirty="0" err="1"/>
              <a:t>Sírachovec</a:t>
            </a:r>
            <a:r>
              <a:rPr lang="cs-CZ" dirty="0"/>
              <a:t>, </a:t>
            </a:r>
            <a:r>
              <a:rPr lang="cs-CZ" dirty="0" err="1"/>
              <a:t>Báruk</a:t>
            </a:r>
            <a:r>
              <a:rPr lang="cs-CZ" dirty="0"/>
              <a:t> (a List </a:t>
            </a:r>
            <a:r>
              <a:rPr lang="cs-CZ" dirty="0" err="1"/>
              <a:t>Jeremjášův</a:t>
            </a:r>
            <a:r>
              <a:rPr lang="cs-CZ" dirty="0"/>
              <a:t>), přídavky k Danielovi, První Makabejská, Druhá Makabejská</a:t>
            </a:r>
            <a:r>
              <a:rPr lang="cs-CZ" dirty="0" smtClean="0"/>
              <a:t>.</a:t>
            </a:r>
          </a:p>
          <a:p>
            <a:r>
              <a:rPr lang="cs-CZ" dirty="0"/>
              <a:t>Pravoslavná </a:t>
            </a:r>
            <a:r>
              <a:rPr lang="cs-CZ" dirty="0" smtClean="0"/>
              <a:t>církev</a:t>
            </a:r>
            <a:r>
              <a:rPr lang="cs-CZ" dirty="0"/>
              <a:t> </a:t>
            </a:r>
            <a:r>
              <a:rPr lang="cs-CZ" dirty="0" smtClean="0"/>
              <a:t>+ 3</a:t>
            </a:r>
            <a:r>
              <a:rPr lang="cs-CZ" dirty="0"/>
              <a:t>. kniha </a:t>
            </a:r>
            <a:r>
              <a:rPr lang="cs-CZ" dirty="0" err="1" smtClean="0"/>
              <a:t>Ezdrášova</a:t>
            </a:r>
            <a:r>
              <a:rPr lang="cs-CZ" dirty="0" smtClean="0"/>
              <a:t>, Žalm </a:t>
            </a:r>
            <a:r>
              <a:rPr lang="cs-CZ" dirty="0"/>
              <a:t>151</a:t>
            </a:r>
            <a:endParaRPr lang="cs-CZ" dirty="0" smtClean="0"/>
          </a:p>
          <a:p>
            <a:r>
              <a:rPr lang="cs-CZ" dirty="0"/>
              <a:t>Etiopská pravoslavná </a:t>
            </a:r>
            <a:r>
              <a:rPr lang="cs-CZ" dirty="0" smtClean="0"/>
              <a:t>církev + Kniha </a:t>
            </a:r>
            <a:r>
              <a:rPr lang="cs-CZ" dirty="0" err="1" smtClean="0"/>
              <a:t>Jubilejí</a:t>
            </a:r>
            <a:r>
              <a:rPr lang="cs-CZ" dirty="0" smtClean="0"/>
              <a:t>, První </a:t>
            </a:r>
            <a:r>
              <a:rPr lang="cs-CZ" dirty="0" err="1" smtClean="0"/>
              <a:t>Henoch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0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Tóra – 613 </a:t>
            </a:r>
            <a:r>
              <a:rPr lang="cs-CZ" dirty="0" err="1" smtClean="0"/>
              <a:t>micvot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Když židovský lid dorazil na úpatí hory Sinaj, Bůh řekl Mojžíšovi, aby se zeptal lidí, zda by byli ochotni s Ním uzavřít </a:t>
            </a:r>
            <a:r>
              <a:rPr lang="cs-CZ" dirty="0" smtClean="0"/>
              <a:t>smlouvu.</a:t>
            </a:r>
          </a:p>
          <a:p>
            <a:r>
              <a:rPr lang="cs-CZ" dirty="0" smtClean="0"/>
              <a:t>Ex. </a:t>
            </a:r>
            <a:r>
              <a:rPr lang="cs-CZ" dirty="0"/>
              <a:t>19:5 </a:t>
            </a:r>
            <a:r>
              <a:rPr lang="cs-CZ" dirty="0" smtClean="0"/>
              <a:t>„Nyní </a:t>
            </a:r>
            <a:r>
              <a:rPr lang="cs-CZ" dirty="0"/>
              <a:t>tedy, budete-li mě skutečně poslouchat a dodržovat mou smlouvu, budete mi zvláštním vlastnictvím jako žádný jiný lid, třebaže má je celá země</a:t>
            </a:r>
            <a:r>
              <a:rPr lang="cs-CZ" dirty="0" smtClean="0"/>
              <a:t>.“</a:t>
            </a:r>
          </a:p>
          <a:p>
            <a:r>
              <a:rPr lang="cs-CZ" dirty="0" smtClean="0"/>
              <a:t>Ex. </a:t>
            </a:r>
            <a:r>
              <a:rPr lang="cs-CZ" dirty="0"/>
              <a:t>19:8 </a:t>
            </a:r>
            <a:r>
              <a:rPr lang="cs-CZ" dirty="0" smtClean="0"/>
              <a:t>„Všechen </a:t>
            </a:r>
            <a:r>
              <a:rPr lang="cs-CZ" dirty="0"/>
              <a:t>lid odpověděl jednomyslně: "Budeme dělat všechno, co nám Hospodin uložil." Mojžíš tlumočil odpověď lidu Hospodinu</a:t>
            </a:r>
            <a:r>
              <a:rPr lang="cs-CZ" dirty="0" smtClean="0"/>
              <a:t>.“  </a:t>
            </a:r>
          </a:p>
          <a:p>
            <a:r>
              <a:rPr lang="cs-CZ" dirty="0" err="1" smtClean="0"/>
              <a:t>Dt</a:t>
            </a:r>
            <a:r>
              <a:rPr lang="cs-CZ" dirty="0" smtClean="0"/>
              <a:t>. 8:1 „Bedlivě </a:t>
            </a:r>
            <a:r>
              <a:rPr lang="cs-CZ" dirty="0"/>
              <a:t>dodržujte každý příkaz, který ti dnes přikazuji, abyste zůstali naživu, rozmnožili se a obsadili zemi, kterou přísežně přislíbil Hospodin vašim otcům</a:t>
            </a:r>
            <a:r>
              <a:rPr lang="cs-CZ" dirty="0" smtClean="0"/>
              <a:t>.“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6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cs-CZ" sz="1000" dirty="0"/>
              <a:t>Deuteronomium 6:1 Toto jsou přikázání, nařízení a práva, kterým vás Hospodin, váš Bůh, přikázal vyučovat, abyste je dodržovali v zemi, do níž táhnete a kterou máte obsadit:</a:t>
            </a:r>
            <a:br>
              <a:rPr lang="cs-CZ" sz="1000" dirty="0"/>
            </a:br>
            <a:r>
              <a:rPr lang="cs-CZ" sz="1000" dirty="0" smtClean="0"/>
              <a:t>Deuteronomium </a:t>
            </a:r>
            <a:r>
              <a:rPr lang="cs-CZ" sz="1000" dirty="0"/>
              <a:t>6:2 Aby ses bál Hospodina, svého Boha, a bedlivě dbal na všechna jeho nařízení a příkazy, které ti udílím, ty i tvůj syn a tvůj vnuk, po všechny dny svého života, abys byl dlouho živ.</a:t>
            </a:r>
            <a:br>
              <a:rPr lang="cs-CZ" sz="1000" dirty="0"/>
            </a:br>
            <a:r>
              <a:rPr lang="cs-CZ" sz="1000" dirty="0" smtClean="0"/>
              <a:t>Deuteronomium </a:t>
            </a:r>
            <a:r>
              <a:rPr lang="cs-CZ" sz="1000" dirty="0"/>
              <a:t>6:3 Poslouchej je, Izraeli, a bedlivě je dodržuj. Tak se ti povede dobře a velmi se rozmnožíte v zemi oplývající mlékem a medem, jak ti přislíbil Hospodin, Bůh tvých otců.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495800" cy="5661248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cs-CZ" sz="1100" dirty="0" err="1" smtClean="0"/>
              <a:t>Dt</a:t>
            </a:r>
            <a:r>
              <a:rPr lang="cs-CZ" sz="1100" dirty="0" smtClean="0"/>
              <a:t> 6:5 Milovat Boha </a:t>
            </a:r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Dt</a:t>
            </a:r>
            <a:r>
              <a:rPr lang="cs-CZ" sz="1100" dirty="0" smtClean="0"/>
              <a:t>. 18:15 Poslouchat proroka, který mluví v Božím jménu </a:t>
            </a:r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Lv</a:t>
            </a:r>
            <a:r>
              <a:rPr lang="cs-CZ" sz="1100" dirty="0" smtClean="0"/>
              <a:t>. 19:18 Miluj  bližního svého jako sebe sama</a:t>
            </a:r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Lv</a:t>
            </a:r>
            <a:r>
              <a:rPr lang="cs-CZ" sz="1100" dirty="0" smtClean="0"/>
              <a:t>. 19:18 Nemstít se </a:t>
            </a:r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Dt</a:t>
            </a:r>
            <a:r>
              <a:rPr lang="cs-CZ" sz="1100" dirty="0" smtClean="0"/>
              <a:t>. 6:7 Učit se </a:t>
            </a:r>
            <a:r>
              <a:rPr lang="cs-CZ" sz="1100" dirty="0"/>
              <a:t>Tóru </a:t>
            </a:r>
            <a:endParaRPr lang="cs-CZ" sz="1100" dirty="0" smtClean="0"/>
          </a:p>
          <a:p>
            <a:pPr>
              <a:buFont typeface="+mj-lt"/>
              <a:buAutoNum type="arabicPeriod"/>
            </a:pPr>
            <a:r>
              <a:rPr lang="pt-BR" sz="1100" dirty="0" smtClean="0"/>
              <a:t>Lv. 19: 4</a:t>
            </a:r>
            <a:r>
              <a:rPr lang="cs-CZ" sz="1100" dirty="0" smtClean="0"/>
              <a:t> </a:t>
            </a:r>
            <a:r>
              <a:rPr lang="pt-BR" sz="1100" dirty="0" smtClean="0"/>
              <a:t>Neobracejte se na modlářství </a:t>
            </a:r>
            <a:endParaRPr lang="cs-CZ" sz="1100" dirty="0" smtClean="0"/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Dt</a:t>
            </a:r>
            <a:r>
              <a:rPr lang="cs-CZ" sz="1100" dirty="0" smtClean="0"/>
              <a:t>. 12:2 Zničit modly </a:t>
            </a:r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Lv</a:t>
            </a:r>
            <a:r>
              <a:rPr lang="cs-CZ" sz="1100" dirty="0" smtClean="0"/>
              <a:t>. 19:26 Nebýt pověrčivý </a:t>
            </a:r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Dt</a:t>
            </a:r>
            <a:r>
              <a:rPr lang="cs-CZ" sz="1100" dirty="0" smtClean="0"/>
              <a:t>. 18:10 Neprovádět magii</a:t>
            </a:r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Lv</a:t>
            </a:r>
            <a:r>
              <a:rPr lang="cs-CZ" sz="1100" dirty="0" smtClean="0"/>
              <a:t>. 19:27 Muži nesmí stříhat vlasy po stranách hlavy </a:t>
            </a:r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Lv</a:t>
            </a:r>
            <a:r>
              <a:rPr lang="cs-CZ" sz="1100" dirty="0" smtClean="0"/>
              <a:t>. 19:27 Muži nesmějí holit své brady</a:t>
            </a:r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Lv</a:t>
            </a:r>
            <a:r>
              <a:rPr lang="cs-CZ" sz="1100" dirty="0" smtClean="0"/>
              <a:t>. 19:28 Zákaz tetování a zohavování kůže </a:t>
            </a:r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Dt</a:t>
            </a:r>
            <a:r>
              <a:rPr lang="cs-CZ" sz="1100" dirty="0" smtClean="0"/>
              <a:t>. 6:7 Říkat modlitbu </a:t>
            </a:r>
            <a:r>
              <a:rPr lang="cs-CZ" sz="1100" dirty="0" err="1" smtClean="0"/>
              <a:t>Šma</a:t>
            </a:r>
            <a:r>
              <a:rPr lang="cs-CZ" sz="1100" dirty="0" smtClean="0"/>
              <a:t> ráno a v noci</a:t>
            </a:r>
          </a:p>
          <a:p>
            <a:pPr>
              <a:buFont typeface="+mj-lt"/>
              <a:buAutoNum type="arabicPeriod"/>
            </a:pPr>
            <a:r>
              <a:rPr lang="en-US" sz="1100" dirty="0" smtClean="0"/>
              <a:t>Dt. 6:8</a:t>
            </a:r>
            <a:r>
              <a:rPr lang="cs-CZ" sz="1100" dirty="0" smtClean="0"/>
              <a:t>  Mít </a:t>
            </a:r>
            <a:r>
              <a:rPr lang="en-US" sz="1100" dirty="0" err="1" smtClean="0"/>
              <a:t>tefilin</a:t>
            </a:r>
            <a:r>
              <a:rPr lang="en-US" sz="1100" dirty="0" smtClean="0"/>
              <a:t> </a:t>
            </a:r>
            <a:r>
              <a:rPr lang="en-US" sz="1100" dirty="0" err="1" smtClean="0"/>
              <a:t>na</a:t>
            </a:r>
            <a:r>
              <a:rPr lang="en-US" sz="1100" dirty="0" smtClean="0"/>
              <a:t> </a:t>
            </a:r>
            <a:r>
              <a:rPr lang="en-US" sz="1100" dirty="0" err="1" smtClean="0"/>
              <a:t>hlavě</a:t>
            </a:r>
            <a:r>
              <a:rPr lang="en-US" sz="1100" dirty="0" smtClean="0"/>
              <a:t> </a:t>
            </a:r>
            <a:endParaRPr lang="cs-CZ" sz="1100" dirty="0" smtClean="0"/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Dt</a:t>
            </a:r>
            <a:r>
              <a:rPr lang="cs-CZ" sz="1100" dirty="0" smtClean="0"/>
              <a:t>. 6:8 Mít tefilin na rameni </a:t>
            </a:r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Dt</a:t>
            </a:r>
            <a:r>
              <a:rPr lang="cs-CZ" sz="1100" dirty="0" smtClean="0"/>
              <a:t>. 6: 9 Mít </a:t>
            </a:r>
            <a:r>
              <a:rPr lang="cs-CZ" sz="1100" dirty="0" err="1" smtClean="0"/>
              <a:t>mezuzu</a:t>
            </a:r>
            <a:r>
              <a:rPr lang="cs-CZ" sz="1100" dirty="0" smtClean="0"/>
              <a:t> na dveřním sloupu </a:t>
            </a:r>
          </a:p>
          <a:p>
            <a:pPr>
              <a:buFont typeface="+mj-lt"/>
              <a:buAutoNum type="arabicPeriod"/>
            </a:pPr>
            <a:r>
              <a:rPr lang="cs-CZ" sz="1100" dirty="0" smtClean="0"/>
              <a:t>Gen. 17:10 Obřezat všechny muže osmý den po jejich narození</a:t>
            </a:r>
          </a:p>
          <a:p>
            <a:pPr>
              <a:buFont typeface="+mj-lt"/>
              <a:buAutoNum type="arabicPeriod"/>
            </a:pPr>
            <a:r>
              <a:rPr lang="sv-SE" sz="1100" dirty="0" smtClean="0"/>
              <a:t>Ex. 23:12</a:t>
            </a:r>
            <a:r>
              <a:rPr lang="cs-CZ" sz="1100" dirty="0" smtClean="0"/>
              <a:t> Odpočívat </a:t>
            </a:r>
            <a:r>
              <a:rPr lang="sv-SE" sz="1100" dirty="0" smtClean="0"/>
              <a:t>sedmý den </a:t>
            </a:r>
            <a:endParaRPr lang="cs-CZ" sz="1100" dirty="0" smtClean="0"/>
          </a:p>
          <a:p>
            <a:pPr>
              <a:buFont typeface="+mj-lt"/>
              <a:buAutoNum type="arabicPeriod"/>
            </a:pPr>
            <a:r>
              <a:rPr lang="en-US" sz="1100" dirty="0" smtClean="0"/>
              <a:t>Dt. 7:3</a:t>
            </a:r>
            <a:r>
              <a:rPr lang="cs-CZ" sz="1100" dirty="0" smtClean="0"/>
              <a:t> Neženit se s cizinkami</a:t>
            </a:r>
          </a:p>
          <a:p>
            <a:pPr>
              <a:buFont typeface="+mj-lt"/>
              <a:buAutoNum type="arabicPeriod"/>
            </a:pPr>
            <a:r>
              <a:rPr lang="cs-CZ" sz="1100" dirty="0" smtClean="0"/>
              <a:t>Ex. 13:3 Nejíst </a:t>
            </a:r>
            <a:r>
              <a:rPr lang="cs-CZ" sz="1100" dirty="0" err="1" smtClean="0"/>
              <a:t>chamec</a:t>
            </a:r>
            <a:r>
              <a:rPr lang="cs-CZ" sz="1100" dirty="0" smtClean="0"/>
              <a:t> všech sedm dní Pesachu</a:t>
            </a:r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Dt</a:t>
            </a:r>
            <a:r>
              <a:rPr lang="cs-CZ" sz="1100" dirty="0" smtClean="0"/>
              <a:t>. 22:29 Násilník se musí oženit se znásilněnou, pokud je svobodná</a:t>
            </a:r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Dt</a:t>
            </a:r>
            <a:r>
              <a:rPr lang="cs-CZ" sz="1100" dirty="0" smtClean="0"/>
              <a:t>. </a:t>
            </a:r>
            <a:r>
              <a:rPr lang="cs-CZ" sz="1100" dirty="0"/>
              <a:t>14:3 Nesmíš jíst nic ohavného</a:t>
            </a:r>
            <a:endParaRPr lang="cs-CZ" sz="1100" dirty="0" smtClean="0"/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Lv</a:t>
            </a:r>
            <a:r>
              <a:rPr lang="cs-CZ" sz="1100" dirty="0" smtClean="0"/>
              <a:t>. 3:17 Nejíst krev </a:t>
            </a:r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Dt</a:t>
            </a:r>
            <a:r>
              <a:rPr lang="cs-CZ" sz="1100" dirty="0" smtClean="0"/>
              <a:t>. 12:21 Zabijte rituálně zvíře předtím, než ho budete jíst </a:t>
            </a:r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Lv</a:t>
            </a:r>
            <a:r>
              <a:rPr lang="cs-CZ" sz="1100" dirty="0" smtClean="0"/>
              <a:t> 24:17 </a:t>
            </a:r>
            <a:r>
              <a:rPr lang="cs-CZ" sz="1100" dirty="0"/>
              <a:t>Když někdo ubije nějakého člověka, musí zemřít</a:t>
            </a:r>
            <a:r>
              <a:rPr lang="cs-CZ" sz="11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Lv</a:t>
            </a:r>
            <a:r>
              <a:rPr lang="cs-CZ" sz="1100" dirty="0" smtClean="0"/>
              <a:t> 19:11 Nekrást osobní majetek </a:t>
            </a:r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Dt</a:t>
            </a:r>
            <a:r>
              <a:rPr lang="cs-CZ" sz="1100" dirty="0" smtClean="0"/>
              <a:t> 10:19 Milovat hosty</a:t>
            </a:r>
          </a:p>
          <a:p>
            <a:pPr>
              <a:buFont typeface="+mj-lt"/>
              <a:buAutoNum type="arabicPeriod"/>
            </a:pPr>
            <a:r>
              <a:rPr lang="cs-CZ" sz="1100" dirty="0" err="1" smtClean="0"/>
              <a:t>Dt</a:t>
            </a:r>
            <a:r>
              <a:rPr lang="cs-CZ" sz="1100" dirty="0" smtClean="0"/>
              <a:t> 15:11 Ve své zemi ochotně otvírej ruku svému  potřebnému bratru</a:t>
            </a:r>
            <a:endParaRPr lang="cs-CZ" sz="11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495800" cy="5805264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4400" dirty="0" err="1" smtClean="0"/>
              <a:t>Dt</a:t>
            </a:r>
            <a:r>
              <a:rPr lang="cs-CZ" sz="4400" dirty="0" smtClean="0"/>
              <a:t>. </a:t>
            </a:r>
            <a:r>
              <a:rPr lang="cs-CZ" sz="4400" dirty="0"/>
              <a:t>20:1 Když vytáhneš do boje proti </a:t>
            </a:r>
            <a:r>
              <a:rPr lang="cs-CZ" sz="4400" dirty="0" smtClean="0"/>
              <a:t>svým nepřátelům, nebudeš panikařit.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 smtClean="0"/>
              <a:t>Dt</a:t>
            </a:r>
            <a:r>
              <a:rPr lang="cs-CZ" sz="4400" dirty="0" smtClean="0"/>
              <a:t>. </a:t>
            </a:r>
            <a:r>
              <a:rPr lang="cs-CZ" sz="4400" dirty="0"/>
              <a:t>20:10 Když přitáhneš k městu, abys proti němu bojoval, nabídneš mu </a:t>
            </a:r>
            <a:r>
              <a:rPr lang="cs-CZ" sz="4400" dirty="0" smtClean="0"/>
              <a:t>mír, pokud přijme, zacházej s ním podle práva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 smtClean="0"/>
              <a:t>Dt</a:t>
            </a:r>
            <a:r>
              <a:rPr lang="cs-CZ" sz="4400" dirty="0" smtClean="0"/>
              <a:t> </a:t>
            </a:r>
            <a:r>
              <a:rPr lang="cs-CZ" sz="4400" dirty="0"/>
              <a:t>20:16 </a:t>
            </a:r>
            <a:r>
              <a:rPr lang="cs-CZ" sz="4400" dirty="0" smtClean="0"/>
              <a:t>Nenechej </a:t>
            </a:r>
            <a:r>
              <a:rPr lang="cs-CZ" sz="4400" dirty="0"/>
              <a:t>žádného </a:t>
            </a:r>
            <a:r>
              <a:rPr lang="cs-CZ" sz="4400" dirty="0" err="1"/>
              <a:t>Kanaánce</a:t>
            </a:r>
            <a:r>
              <a:rPr lang="cs-CZ" sz="4400" dirty="0"/>
              <a:t> naživu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 smtClean="0"/>
              <a:t>Dt</a:t>
            </a:r>
            <a:r>
              <a:rPr lang="cs-CZ" sz="4400" dirty="0" smtClean="0"/>
              <a:t> </a:t>
            </a:r>
            <a:r>
              <a:rPr lang="cs-CZ" sz="4400" dirty="0"/>
              <a:t>24:15 Zaplatit mzdu najatému muži ve stanovené lhůtě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 smtClean="0"/>
              <a:t>Lv</a:t>
            </a:r>
            <a:r>
              <a:rPr lang="cs-CZ" sz="4400" dirty="0" smtClean="0"/>
              <a:t> </a:t>
            </a:r>
            <a:r>
              <a:rPr lang="cs-CZ" sz="4400" dirty="0"/>
              <a:t>25:44 Otrok a otrokyně, které budeš mít, ať jsou z pronárodů okolo vás; z nich si budete kupovat otroka a otrokyni</a:t>
            </a:r>
            <a:r>
              <a:rPr lang="cs-CZ" sz="4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 smtClean="0"/>
              <a:t>Num</a:t>
            </a:r>
            <a:r>
              <a:rPr lang="cs-CZ" sz="4400" dirty="0" smtClean="0"/>
              <a:t> </a:t>
            </a:r>
            <a:r>
              <a:rPr lang="cs-CZ" sz="4400" dirty="0"/>
              <a:t>30: 3 Dodržovat přísahy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/>
              <a:t>Dt</a:t>
            </a:r>
            <a:r>
              <a:rPr lang="cs-CZ" sz="4400" dirty="0"/>
              <a:t> 16:18 Jmenovat soudce v každé izraelské obci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/>
              <a:t>Ex 23: 8 Nebrat úplatek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/>
              <a:t>Dt</a:t>
            </a:r>
            <a:r>
              <a:rPr lang="cs-CZ" sz="4400" dirty="0"/>
              <a:t>. 18:4 Budeš </a:t>
            </a:r>
            <a:r>
              <a:rPr lang="cs-CZ" sz="4400" dirty="0" err="1" smtClean="0"/>
              <a:t>kohenovi</a:t>
            </a:r>
            <a:r>
              <a:rPr lang="cs-CZ" sz="4400" dirty="0" smtClean="0"/>
              <a:t> dávat </a:t>
            </a:r>
            <a:r>
              <a:rPr lang="cs-CZ" sz="4400" dirty="0"/>
              <a:t>prvotiny svého obilí, moštu a oleje i prvotiny své ovčí stříže.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/>
              <a:t>Num</a:t>
            </a:r>
            <a:r>
              <a:rPr lang="cs-CZ" sz="4400" dirty="0"/>
              <a:t>. 18:15 Vykoupit prvorozené syny a dát peníze </a:t>
            </a:r>
            <a:r>
              <a:rPr lang="cs-CZ" sz="4400" dirty="0" err="1"/>
              <a:t>k</a:t>
            </a:r>
            <a:r>
              <a:rPr lang="cs-CZ" sz="4400" dirty="0" err="1" smtClean="0"/>
              <a:t>ohenovi</a:t>
            </a:r>
            <a:r>
              <a:rPr lang="cs-CZ" sz="4400" dirty="0" smtClean="0"/>
              <a:t> </a:t>
            </a:r>
            <a:endParaRPr lang="cs-CZ" sz="4400" dirty="0"/>
          </a:p>
          <a:p>
            <a:pPr marL="514350" indent="-514350">
              <a:buFont typeface="+mj-lt"/>
              <a:buAutoNum type="arabicPeriod"/>
            </a:pPr>
            <a:r>
              <a:rPr lang="cs-CZ" sz="4400" dirty="0" err="1" smtClean="0"/>
              <a:t>Dt</a:t>
            </a:r>
            <a:r>
              <a:rPr lang="cs-CZ" sz="4400" dirty="0"/>
              <a:t>. 18:1 Levitům se nesmí dostat podílu v Izraeli, spíše se jim dají města, kde by mohli bydlet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 smtClean="0"/>
              <a:t>Lv</a:t>
            </a:r>
            <a:r>
              <a:rPr lang="cs-CZ" sz="4400" dirty="0"/>
              <a:t>. 10:9 </a:t>
            </a:r>
            <a:r>
              <a:rPr lang="cs-CZ" sz="4400" dirty="0" err="1"/>
              <a:t>Kohen</a:t>
            </a:r>
            <a:r>
              <a:rPr lang="cs-CZ" sz="4400" dirty="0"/>
              <a:t> nesmí vstoupit do chrámu pod vlivem alkoholu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 smtClean="0"/>
              <a:t>Dt</a:t>
            </a:r>
            <a:r>
              <a:rPr lang="cs-CZ" sz="4400" dirty="0"/>
              <a:t>. 23:11 Bude-li mezi vámi někdo, kdo by nebyl čistý pro noční výron semene, vyjde ven za </a:t>
            </a:r>
            <a:r>
              <a:rPr lang="cs-CZ" sz="4400" dirty="0" smtClean="0"/>
              <a:t>tábor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 smtClean="0"/>
              <a:t>Dt</a:t>
            </a:r>
            <a:r>
              <a:rPr lang="cs-CZ" sz="4400" dirty="0"/>
              <a:t>. 12:11 Nabízet všechny oběti v chrámu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/>
              <a:t>Dt</a:t>
            </a:r>
            <a:r>
              <a:rPr lang="cs-CZ" sz="4400" dirty="0"/>
              <a:t>. 16:16 Ukázat se v chrámu na Pesach, </a:t>
            </a:r>
            <a:r>
              <a:rPr lang="cs-CZ" sz="4400" dirty="0" err="1"/>
              <a:t>Šavuot</a:t>
            </a:r>
            <a:r>
              <a:rPr lang="cs-CZ" sz="4400" dirty="0"/>
              <a:t> a </a:t>
            </a:r>
            <a:r>
              <a:rPr lang="cs-CZ" sz="4400" dirty="0" err="1"/>
              <a:t>Sukot</a:t>
            </a:r>
            <a:r>
              <a:rPr lang="cs-CZ" sz="44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400" dirty="0"/>
              <a:t>Lv. 1:3 Proveďte proceduru oběti, jak je předepsáno v Tóře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/>
              <a:t>Lv</a:t>
            </a:r>
            <a:r>
              <a:rPr lang="cs-CZ" sz="4400" dirty="0"/>
              <a:t>. 4:27 Každý člověk musí přinést oběť za přestupek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/>
              <a:t>Lv</a:t>
            </a:r>
            <a:r>
              <a:rPr lang="cs-CZ" sz="4400" dirty="0"/>
              <a:t>. </a:t>
            </a:r>
            <a:r>
              <a:rPr lang="cs-CZ" sz="4400" dirty="0" smtClean="0"/>
              <a:t>12:6 </a:t>
            </a:r>
            <a:r>
              <a:rPr lang="cs-CZ" sz="4400" dirty="0"/>
              <a:t>Žena, která porodila, musí přinést oběť v chrámu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/>
              <a:t>Num</a:t>
            </a:r>
            <a:r>
              <a:rPr lang="cs-CZ" sz="4400" dirty="0"/>
              <a:t>. 15:20 Odložit část těsta pro </a:t>
            </a:r>
            <a:r>
              <a:rPr lang="cs-CZ" sz="4400" dirty="0" err="1"/>
              <a:t>kohena</a:t>
            </a:r>
            <a:endParaRPr lang="cs-CZ" sz="4400" dirty="0"/>
          </a:p>
          <a:p>
            <a:pPr marL="514350" indent="-514350">
              <a:buFont typeface="+mj-lt"/>
              <a:buAutoNum type="arabicPeriod"/>
            </a:pPr>
            <a:r>
              <a:rPr lang="pl-PL" sz="4400" dirty="0"/>
              <a:t>Ex. 25:8 Vybudovat chrám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/>
              <a:t>Lv</a:t>
            </a:r>
            <a:r>
              <a:rPr lang="cs-CZ" sz="4400" dirty="0"/>
              <a:t>. 21:11 </a:t>
            </a:r>
            <a:r>
              <a:rPr lang="cs-CZ" sz="4400" dirty="0" smtClean="0"/>
              <a:t>Velekněz </a:t>
            </a:r>
            <a:r>
              <a:rPr lang="cs-CZ" sz="4400" dirty="0"/>
              <a:t>n</a:t>
            </a:r>
            <a:r>
              <a:rPr lang="cs-CZ" sz="4400" dirty="0" smtClean="0"/>
              <a:t>epřistoupí </a:t>
            </a:r>
            <a:r>
              <a:rPr lang="cs-CZ" sz="4400" dirty="0"/>
              <a:t>k nikomu mrtvému, neposkvrní se ani při svém otci ani při své matce</a:t>
            </a:r>
            <a:r>
              <a:rPr lang="cs-CZ" sz="4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 smtClean="0"/>
              <a:t>Lv</a:t>
            </a:r>
            <a:r>
              <a:rPr lang="cs-CZ" sz="4400" dirty="0" smtClean="0"/>
              <a:t> </a:t>
            </a:r>
            <a:r>
              <a:rPr lang="cs-CZ" sz="4400" dirty="0"/>
              <a:t>21,17 Osoba s fyzickou vadou nesmí sloužit </a:t>
            </a:r>
            <a:r>
              <a:rPr lang="cs-CZ" sz="4400" dirty="0" smtClean="0"/>
              <a:t>ve svatyni</a:t>
            </a:r>
            <a:endParaRPr lang="cs-CZ" sz="4400" dirty="0"/>
          </a:p>
          <a:p>
            <a:pPr marL="514350" indent="-514350">
              <a:buFont typeface="+mj-lt"/>
              <a:buAutoNum type="arabicPeriod"/>
            </a:pPr>
            <a:r>
              <a:rPr lang="cs-CZ" sz="4400" dirty="0" err="1" smtClean="0"/>
              <a:t>Lv</a:t>
            </a:r>
            <a:r>
              <a:rPr lang="cs-CZ" sz="4400" dirty="0" smtClean="0"/>
              <a:t> </a:t>
            </a:r>
            <a:r>
              <a:rPr lang="cs-CZ" sz="4400" dirty="0"/>
              <a:t>27:32 Každý </a:t>
            </a:r>
            <a:r>
              <a:rPr lang="cs-CZ" sz="4400" dirty="0" smtClean="0"/>
              <a:t>desátý kus  </a:t>
            </a:r>
            <a:r>
              <a:rPr lang="cs-CZ" sz="4400" dirty="0"/>
              <a:t>ze skotu a bravu</a:t>
            </a:r>
            <a:r>
              <a:rPr lang="cs-CZ" sz="4400" dirty="0" smtClean="0"/>
              <a:t>, </a:t>
            </a:r>
            <a:r>
              <a:rPr lang="cs-CZ" sz="4400" dirty="0"/>
              <a:t>bude svatý Hospodinu</a:t>
            </a:r>
            <a:r>
              <a:rPr lang="cs-CZ" sz="4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 smtClean="0"/>
              <a:t>Dt</a:t>
            </a:r>
            <a:r>
              <a:rPr lang="cs-CZ" sz="4400" dirty="0" smtClean="0"/>
              <a:t> 17:15 Ustanovit krále </a:t>
            </a:r>
            <a:endParaRPr lang="cs-CZ" sz="4400" dirty="0"/>
          </a:p>
          <a:p>
            <a:pPr marL="514350" indent="-514350">
              <a:buFont typeface="+mj-lt"/>
              <a:buAutoNum type="arabicPeriod"/>
            </a:pPr>
            <a:r>
              <a:rPr lang="cs-CZ" sz="4400" dirty="0" err="1"/>
              <a:t>Dt</a:t>
            </a:r>
            <a:r>
              <a:rPr lang="cs-CZ" sz="4400" dirty="0"/>
              <a:t> </a:t>
            </a:r>
            <a:r>
              <a:rPr lang="cs-CZ" sz="4400" dirty="0" smtClean="0"/>
              <a:t>17:17 </a:t>
            </a:r>
            <a:r>
              <a:rPr lang="cs-CZ" sz="4400" dirty="0"/>
              <a:t>Nebude hromadit nadbytečné množství zlata a stříbra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/>
              <a:t>Lv</a:t>
            </a:r>
            <a:r>
              <a:rPr lang="cs-CZ" sz="4400" dirty="0"/>
              <a:t> 19:35 Nedopustíte se bezpráví při soudu, při měření, vážení a odměřování.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dirty="0" err="1" smtClean="0"/>
              <a:t>Lv</a:t>
            </a:r>
            <a:r>
              <a:rPr lang="cs-CZ" sz="4400" dirty="0"/>
              <a:t>. 19:3 </a:t>
            </a:r>
            <a:r>
              <a:rPr lang="cs-CZ" sz="4400" dirty="0" smtClean="0"/>
              <a:t>Měj </a:t>
            </a:r>
            <a:r>
              <a:rPr lang="cs-CZ" sz="4400" dirty="0"/>
              <a:t>v úctě svou matku a svého otce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1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Postavy ze Starého Zákona - charakteristika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numCol="3">
            <a:normAutofit/>
          </a:bodyPr>
          <a:lstStyle/>
          <a:p>
            <a:r>
              <a:rPr lang="cs-CZ" sz="2400" dirty="0" smtClean="0"/>
              <a:t>Abrahám</a:t>
            </a:r>
          </a:p>
          <a:p>
            <a:r>
              <a:rPr lang="cs-CZ" sz="2400" dirty="0" smtClean="0"/>
              <a:t>Jákob</a:t>
            </a:r>
          </a:p>
          <a:p>
            <a:r>
              <a:rPr lang="cs-CZ" sz="2400" dirty="0" smtClean="0"/>
              <a:t>Josef</a:t>
            </a:r>
          </a:p>
          <a:p>
            <a:r>
              <a:rPr lang="cs-CZ" sz="2400" dirty="0" smtClean="0"/>
              <a:t>Juda</a:t>
            </a:r>
          </a:p>
          <a:p>
            <a:r>
              <a:rPr lang="cs-CZ" sz="2400" dirty="0" smtClean="0"/>
              <a:t>Mojžíš</a:t>
            </a:r>
          </a:p>
          <a:p>
            <a:r>
              <a:rPr lang="cs-CZ" sz="2400" dirty="0" smtClean="0"/>
              <a:t>Jozue</a:t>
            </a:r>
          </a:p>
          <a:p>
            <a:r>
              <a:rPr lang="cs-CZ" sz="2400" dirty="0" err="1"/>
              <a:t>Gedeón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 smtClean="0"/>
              <a:t>Saul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David</a:t>
            </a:r>
            <a:endParaRPr lang="cs-CZ" sz="2400" dirty="0"/>
          </a:p>
          <a:p>
            <a:r>
              <a:rPr lang="cs-CZ" sz="2400" dirty="0" smtClean="0"/>
              <a:t>Šalomoun</a:t>
            </a:r>
          </a:p>
          <a:p>
            <a:r>
              <a:rPr lang="cs-CZ" sz="2400" dirty="0" err="1" smtClean="0"/>
              <a:t>Chizkijáš</a:t>
            </a:r>
            <a:r>
              <a:rPr lang="cs-CZ" sz="2400" dirty="0" smtClean="0"/>
              <a:t> </a:t>
            </a:r>
          </a:p>
          <a:p>
            <a:r>
              <a:rPr lang="cs-CZ" sz="2400" dirty="0" err="1" smtClean="0"/>
              <a:t>Jóšijáš</a:t>
            </a:r>
            <a:endParaRPr lang="cs-CZ" sz="2400" dirty="0" smtClean="0"/>
          </a:p>
          <a:p>
            <a:r>
              <a:rPr lang="cs-CZ" sz="2400" dirty="0" err="1" smtClean="0"/>
              <a:t>Mordechaj</a:t>
            </a:r>
            <a:endParaRPr lang="cs-CZ" sz="2400" dirty="0" smtClean="0"/>
          </a:p>
          <a:p>
            <a:r>
              <a:rPr lang="cs-CZ" sz="2400" dirty="0" smtClean="0"/>
              <a:t>Eliáš</a:t>
            </a:r>
          </a:p>
          <a:p>
            <a:r>
              <a:rPr lang="cs-CZ" sz="2400" dirty="0" err="1" smtClean="0"/>
              <a:t>Tóbit</a:t>
            </a:r>
            <a:endParaRPr lang="cs-CZ" sz="2400" dirty="0" smtClean="0"/>
          </a:p>
          <a:p>
            <a:r>
              <a:rPr lang="cs-CZ" sz="2400" dirty="0" smtClean="0"/>
              <a:t>Samson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err="1"/>
              <a:t>Bileám</a:t>
            </a:r>
            <a:endParaRPr lang="cs-CZ" sz="2400" dirty="0" smtClean="0"/>
          </a:p>
          <a:p>
            <a:r>
              <a:rPr lang="cs-CZ" sz="2400" dirty="0" err="1" smtClean="0"/>
              <a:t>Achab</a:t>
            </a:r>
            <a:endParaRPr lang="cs-CZ" sz="2400" dirty="0" smtClean="0"/>
          </a:p>
          <a:p>
            <a:r>
              <a:rPr lang="cs-CZ" sz="2400" dirty="0"/>
              <a:t>Haman</a:t>
            </a:r>
            <a:endParaRPr lang="cs-CZ" sz="2400" dirty="0" smtClean="0"/>
          </a:p>
          <a:p>
            <a:r>
              <a:rPr lang="cs-CZ" sz="2400" dirty="0" smtClean="0"/>
              <a:t>Amálek</a:t>
            </a:r>
          </a:p>
          <a:p>
            <a:r>
              <a:rPr lang="cs-CZ" sz="2400" dirty="0" err="1" smtClean="0"/>
              <a:t>Abšalom</a:t>
            </a:r>
            <a:endParaRPr lang="cs-CZ" sz="2400" dirty="0" smtClean="0"/>
          </a:p>
          <a:p>
            <a:r>
              <a:rPr lang="cs-CZ" sz="2400" dirty="0" err="1" smtClean="0"/>
              <a:t>Sancheríb</a:t>
            </a:r>
            <a:endParaRPr lang="cs-CZ" sz="2400" dirty="0" smtClean="0"/>
          </a:p>
          <a:p>
            <a:r>
              <a:rPr lang="cs-CZ" sz="2400" dirty="0" err="1" smtClean="0"/>
              <a:t>Nabucco</a:t>
            </a:r>
            <a:r>
              <a:rPr lang="cs-CZ" sz="2400" dirty="0" smtClean="0"/>
              <a:t>   </a:t>
            </a:r>
          </a:p>
          <a:p>
            <a:r>
              <a:rPr lang="cs-CZ" sz="2400" dirty="0" err="1" smtClean="0"/>
              <a:t>Neko</a:t>
            </a:r>
            <a:r>
              <a:rPr lang="cs-CZ" sz="2400" dirty="0" smtClean="0"/>
              <a:t> II.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533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3263</Words>
  <Application>Microsoft Office PowerPoint</Application>
  <PresentationFormat>Předvádění na obrazovce (4:3)</PresentationFormat>
  <Paragraphs>235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Bible a Talmud </vt:lpstr>
      <vt:lpstr>Prezentace aplikace PowerPoint</vt:lpstr>
      <vt:lpstr>  Bible</vt:lpstr>
      <vt:lpstr>„Hebrejská Bible“ – palestinský kánon má 24 knih (90 – 100 n. l. v Javné)</vt:lpstr>
      <vt:lpstr>Knihy hebrejské Bible</vt:lpstr>
      <vt:lpstr>Deuterokanonické knihy</vt:lpstr>
      <vt:lpstr>Tóra – 613 micvot</vt:lpstr>
      <vt:lpstr>Deuteronomium 6:1 Toto jsou přikázání, nařízení a práva, kterým vás Hospodin, váš Bůh, přikázal vyučovat, abyste je dodržovali v zemi, do níž táhnete a kterou máte obsadit: Deuteronomium 6:2 Aby ses bál Hospodina, svého Boha, a bedlivě dbal na všechna jeho nařízení a příkazy, které ti udílím, ty i tvůj syn a tvůj vnuk, po všechny dny svého života, abys byl dlouho živ. Deuteronomium 6:3 Poslouchej je, Izraeli, a bedlivě je dodržuj. Tak se ti povede dobře a velmi se rozmnožíte v zemi oplývající mlékem a medem, jak ti přislíbil Hospodin, Bůh tvých otců.</vt:lpstr>
      <vt:lpstr>Postavy ze Starého Zákona - charakteristika</vt:lpstr>
      <vt:lpstr>Vznik Tóry podle Julia Welhausena (1844 –1918)  </vt:lpstr>
      <vt:lpstr>Historie Tóry</vt:lpstr>
      <vt:lpstr>Sefer Torah</vt:lpstr>
      <vt:lpstr>Časová osa</vt:lpstr>
      <vt:lpstr>Mapky</vt:lpstr>
      <vt:lpstr>Obraz člověka v judaismu Výklad k sidře Berešit (Genesis 1,1 – 6,8)</vt:lpstr>
      <vt:lpstr>Obraz Židů v judaismu Výklad k sidře Šmini (Leviticus 9,1 – 11,47) </vt:lpstr>
      <vt:lpstr>Prezentace aplikace PowerPoint</vt:lpstr>
      <vt:lpstr>Stránka Talmudu/Studium Talmudu</vt:lpstr>
      <vt:lpstr>Mišna </vt:lpstr>
      <vt:lpstr>Mišna</vt:lpstr>
      <vt:lpstr>Hagada v Talmudu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a Talmud </dc:title>
  <dc:creator>admin</dc:creator>
  <cp:lastModifiedBy>admin</cp:lastModifiedBy>
  <cp:revision>185</cp:revision>
  <dcterms:created xsi:type="dcterms:W3CDTF">2019-08-29T07:00:13Z</dcterms:created>
  <dcterms:modified xsi:type="dcterms:W3CDTF">2019-10-02T15:18:50Z</dcterms:modified>
</cp:coreProperties>
</file>