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5" r:id="rId6"/>
    <p:sldId id="271" r:id="rId7"/>
    <p:sldId id="259" r:id="rId8"/>
    <p:sldId id="260" r:id="rId9"/>
    <p:sldId id="261" r:id="rId10"/>
    <p:sldId id="272" r:id="rId11"/>
    <p:sldId id="262" r:id="rId12"/>
    <p:sldId id="264" r:id="rId13"/>
    <p:sldId id="267" r:id="rId14"/>
    <p:sldId id="266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60"/>
  </p:normalViewPr>
  <p:slideViewPr>
    <p:cSldViewPr>
      <p:cViewPr>
        <p:scale>
          <a:sx n="93" d="100"/>
          <a:sy n="93" d="100"/>
        </p:scale>
        <p:origin x="-516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E88-4D63-4985-AD79-1BE7A038E2F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CB19-3C1C-43C0-9FC1-6FAFFDB92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093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E88-4D63-4985-AD79-1BE7A038E2F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CB19-3C1C-43C0-9FC1-6FAFFDB92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E88-4D63-4985-AD79-1BE7A038E2F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CB19-3C1C-43C0-9FC1-6FAFFDB92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0960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E88-4D63-4985-AD79-1BE7A038E2F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CB19-3C1C-43C0-9FC1-6FAFFDB92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56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E88-4D63-4985-AD79-1BE7A038E2F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CB19-3C1C-43C0-9FC1-6FAFFDB92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4384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E88-4D63-4985-AD79-1BE7A038E2F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CB19-3C1C-43C0-9FC1-6FAFFDB92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7676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E88-4D63-4985-AD79-1BE7A038E2F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CB19-3C1C-43C0-9FC1-6FAFFDB92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77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E88-4D63-4985-AD79-1BE7A038E2F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CB19-3C1C-43C0-9FC1-6FAFFDB92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1513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E88-4D63-4985-AD79-1BE7A038E2F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CB19-3C1C-43C0-9FC1-6FAFFDB92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32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E88-4D63-4985-AD79-1BE7A038E2F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CB19-3C1C-43C0-9FC1-6FAFFDB92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846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1BE88-4D63-4985-AD79-1BE7A038E2F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CB19-3C1C-43C0-9FC1-6FAFFDB92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59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1BE88-4D63-4985-AD79-1BE7A038E2F0}" type="datetimeFigureOut">
              <a:rPr lang="cs-CZ" smtClean="0"/>
              <a:t>16.10.2019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BCB19-3C1C-43C0-9FC1-6FAFFDB92D0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5111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Helénismus</a:t>
            </a:r>
            <a:r>
              <a:rPr lang="cs-CZ" dirty="0"/>
              <a:t/>
            </a:r>
            <a:br>
              <a:rPr lang="cs-CZ" dirty="0"/>
            </a:br>
            <a:r>
              <a:rPr lang="pt-BR" dirty="0"/>
              <a:t>323 nl. </a:t>
            </a:r>
            <a:r>
              <a:rPr lang="cs-CZ" dirty="0" smtClean="0"/>
              <a:t>-</a:t>
            </a:r>
            <a:r>
              <a:rPr lang="pt-BR" dirty="0" smtClean="0"/>
              <a:t> </a:t>
            </a:r>
            <a:r>
              <a:rPr lang="pt-BR" dirty="0"/>
              <a:t>31 </a:t>
            </a:r>
            <a:r>
              <a:rPr lang="pt-BR" dirty="0" smtClean="0"/>
              <a:t>př.nl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Vymezování se vůči cizincům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4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4. kniha </a:t>
            </a:r>
            <a:r>
              <a:rPr lang="cs-CZ" dirty="0" err="1"/>
              <a:t>Ezdrášova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Jeho </a:t>
            </a:r>
            <a:r>
              <a:rPr lang="cs-CZ" dirty="0"/>
              <a:t>autorství je připisováno </a:t>
            </a:r>
            <a:r>
              <a:rPr lang="cs-CZ" dirty="0" err="1" smtClean="0"/>
              <a:t>Ezdrášovi</a:t>
            </a:r>
            <a:r>
              <a:rPr lang="cs-CZ" dirty="0" smtClean="0"/>
              <a:t>, </a:t>
            </a:r>
            <a:r>
              <a:rPr lang="cs-CZ" dirty="0"/>
              <a:t>písaři a knězi </a:t>
            </a:r>
            <a:r>
              <a:rPr lang="cs-CZ" dirty="0" smtClean="0"/>
              <a:t>z 5</a:t>
            </a:r>
            <a:r>
              <a:rPr lang="cs-CZ" dirty="0"/>
              <a:t>. století </a:t>
            </a:r>
            <a:r>
              <a:rPr lang="cs-CZ" dirty="0" smtClean="0"/>
              <a:t>př. n. l</a:t>
            </a:r>
            <a:r>
              <a:rPr lang="cs-CZ" dirty="0" smtClean="0"/>
              <a:t>., bylo však napsáno po roce 70 </a:t>
            </a:r>
            <a:r>
              <a:rPr lang="cs-CZ" dirty="0" err="1" smtClean="0"/>
              <a:t>nl</a:t>
            </a:r>
            <a:r>
              <a:rPr lang="cs-CZ" dirty="0" smtClean="0"/>
              <a:t>. </a:t>
            </a:r>
            <a:endParaRPr lang="cs-CZ" dirty="0" smtClean="0"/>
          </a:p>
          <a:p>
            <a:r>
              <a:rPr lang="pt-BR" dirty="0" smtClean="0"/>
              <a:t>Ezdráš</a:t>
            </a:r>
            <a:r>
              <a:rPr lang="cs-CZ" dirty="0" smtClean="0"/>
              <a:t> se ptá Boha na 5 otázek</a:t>
            </a:r>
            <a:r>
              <a:rPr lang="pt-BR" dirty="0" smtClean="0"/>
              <a:t> </a:t>
            </a:r>
            <a:r>
              <a:rPr lang="pt-BR" dirty="0"/>
              <a:t>a </a:t>
            </a:r>
            <a:r>
              <a:rPr lang="cs-CZ" dirty="0" smtClean="0"/>
              <a:t>Bůh mu pošle </a:t>
            </a:r>
            <a:r>
              <a:rPr lang="pt-BR" dirty="0" smtClean="0"/>
              <a:t>anděl</a:t>
            </a:r>
            <a:r>
              <a:rPr lang="cs-CZ" dirty="0" smtClean="0"/>
              <a:t>a, který mu odpovídá.</a:t>
            </a:r>
          </a:p>
          <a:p>
            <a:r>
              <a:rPr lang="cs-CZ" dirty="0" smtClean="0"/>
              <a:t>Apokalypsa - Syn člověka</a:t>
            </a:r>
            <a:endParaRPr lang="cs-CZ" dirty="0" smtClean="0"/>
          </a:p>
          <a:p>
            <a:r>
              <a:rPr lang="cs-CZ" dirty="0" smtClean="0"/>
              <a:t>Vznikl po roce 70 </a:t>
            </a:r>
            <a:r>
              <a:rPr lang="cs-CZ" dirty="0" err="1" smtClean="0"/>
              <a:t>nl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08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Třetí kniha Makabejská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"Třetí kniha </a:t>
            </a:r>
            <a:r>
              <a:rPr lang="cs-CZ" dirty="0" smtClean="0"/>
              <a:t>Makabejská" </a:t>
            </a:r>
            <a:r>
              <a:rPr lang="cs-CZ" dirty="0"/>
              <a:t>byla napsána asi v </a:t>
            </a:r>
            <a:r>
              <a:rPr lang="cs-CZ" dirty="0" smtClean="0"/>
              <a:t>prvním st. př. </a:t>
            </a:r>
            <a:r>
              <a:rPr lang="cs-CZ" dirty="0" err="1" smtClean="0"/>
              <a:t>nl</a:t>
            </a:r>
            <a:r>
              <a:rPr lang="cs-CZ" dirty="0" smtClean="0"/>
              <a:t>. </a:t>
            </a:r>
            <a:r>
              <a:rPr lang="cs-CZ" dirty="0"/>
              <a:t>nebo 1. st. </a:t>
            </a:r>
            <a:r>
              <a:rPr lang="cs-CZ" dirty="0" err="1" smtClean="0"/>
              <a:t>nl</a:t>
            </a:r>
            <a:r>
              <a:rPr lang="cs-CZ" dirty="0"/>
              <a:t>. a popisuje, jak byli Židé zázračně zachráněni před </a:t>
            </a:r>
            <a:r>
              <a:rPr lang="cs-CZ" dirty="0" smtClean="0"/>
              <a:t>egyptským králem </a:t>
            </a:r>
            <a:r>
              <a:rPr lang="cs-CZ" dirty="0" smtClean="0"/>
              <a:t>Ptolemaiem IV, </a:t>
            </a:r>
            <a:r>
              <a:rPr lang="cs-CZ" dirty="0"/>
              <a:t>v 217 st</a:t>
            </a:r>
            <a:r>
              <a:rPr lang="cs-CZ" dirty="0" smtClean="0"/>
              <a:t>. </a:t>
            </a:r>
            <a:r>
              <a:rPr lang="cs-CZ" dirty="0"/>
              <a:t>př. </a:t>
            </a:r>
            <a:r>
              <a:rPr lang="cs-CZ" dirty="0" err="1"/>
              <a:t>nl</a:t>
            </a:r>
            <a:r>
              <a:rPr lang="cs-CZ" dirty="0" smtClean="0"/>
              <a:t>. po bitvě u Rafie. </a:t>
            </a:r>
            <a:endParaRPr lang="cs-CZ" dirty="0" smtClean="0"/>
          </a:p>
          <a:p>
            <a:r>
              <a:rPr lang="cs-CZ" dirty="0"/>
              <a:t>Autorem je pravděpodobně </a:t>
            </a:r>
            <a:r>
              <a:rPr lang="cs-CZ" dirty="0" err="1" smtClean="0"/>
              <a:t>helénizovaný</a:t>
            </a:r>
            <a:r>
              <a:rPr lang="cs-CZ" dirty="0" smtClean="0"/>
              <a:t> </a:t>
            </a:r>
            <a:r>
              <a:rPr lang="cs-CZ" dirty="0"/>
              <a:t>Žid z </a:t>
            </a:r>
            <a:r>
              <a:rPr lang="cs-CZ" dirty="0" smtClean="0"/>
              <a:t>diaspory, který </a:t>
            </a:r>
            <a:r>
              <a:rPr lang="cs-CZ" dirty="0"/>
              <a:t>pobýval v </a:t>
            </a:r>
            <a:r>
              <a:rPr lang="cs-CZ" dirty="0" smtClean="0"/>
              <a:t>Alexandrii.</a:t>
            </a:r>
          </a:p>
          <a:p>
            <a:r>
              <a:rPr lang="cs-CZ" dirty="0"/>
              <a:t>J</a:t>
            </a:r>
            <a:r>
              <a:rPr lang="cs-CZ" dirty="0" smtClean="0"/>
              <a:t>e </a:t>
            </a:r>
            <a:r>
              <a:rPr lang="cs-CZ" dirty="0"/>
              <a:t>to etiologický příběh, který vysvětluje </a:t>
            </a:r>
            <a:r>
              <a:rPr lang="cs-CZ" dirty="0" smtClean="0"/>
              <a:t>původ židovského </a:t>
            </a:r>
            <a:r>
              <a:rPr lang="cs-CZ" dirty="0"/>
              <a:t>svátku, který připomíná spásu Židů.</a:t>
            </a:r>
            <a:endParaRPr lang="cs-CZ" dirty="0" smtClean="0"/>
          </a:p>
          <a:p>
            <a:r>
              <a:rPr lang="cs-CZ" dirty="0" smtClean="0"/>
              <a:t>Dílo dokazuje nadřazenost </a:t>
            </a:r>
            <a:r>
              <a:rPr lang="cs-CZ" dirty="0"/>
              <a:t>Boha Židů nad </a:t>
            </a:r>
            <a:r>
              <a:rPr lang="cs-CZ" dirty="0" smtClean="0"/>
              <a:t>králem a Dionýsem.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5644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Sibyllina</a:t>
            </a:r>
            <a:r>
              <a:rPr lang="cs-CZ" dirty="0"/>
              <a:t> proroctví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Vznikla v rozmezí 150 </a:t>
            </a:r>
            <a:r>
              <a:rPr lang="cs-CZ" dirty="0"/>
              <a:t>př. n. l. </a:t>
            </a:r>
            <a:r>
              <a:rPr lang="cs-CZ" dirty="0" smtClean="0"/>
              <a:t>- 300 </a:t>
            </a:r>
            <a:r>
              <a:rPr lang="cs-CZ" dirty="0"/>
              <a:t>n. l</a:t>
            </a:r>
            <a:r>
              <a:rPr lang="cs-CZ" dirty="0" smtClean="0"/>
              <a:t>.</a:t>
            </a:r>
          </a:p>
          <a:p>
            <a:r>
              <a:rPr lang="cs-CZ" dirty="0" smtClean="0"/>
              <a:t>Texty </a:t>
            </a:r>
            <a:r>
              <a:rPr lang="cs-CZ" dirty="0"/>
              <a:t>židovského, křesťanského i pohanského </a:t>
            </a:r>
            <a:r>
              <a:rPr lang="cs-CZ" dirty="0" smtClean="0"/>
              <a:t>původu.</a:t>
            </a:r>
            <a:endParaRPr lang="cs-CZ" dirty="0"/>
          </a:p>
          <a:p>
            <a:r>
              <a:rPr lang="cs-CZ" dirty="0" smtClean="0"/>
              <a:t>Oslava Židů.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4241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Josef a </a:t>
            </a:r>
            <a:r>
              <a:rPr lang="cs-CZ" dirty="0" err="1" smtClean="0"/>
              <a:t>Asenet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Přepis biblické legendy v helénské podobě měl několik projevů. Snad nejneobvyklejší však přišel v romantickém příběhu Josef a </a:t>
            </a:r>
            <a:r>
              <a:rPr lang="cs-CZ" dirty="0" err="1" smtClean="0"/>
              <a:t>Asenet</a:t>
            </a:r>
            <a:r>
              <a:rPr lang="cs-CZ" dirty="0" smtClean="0"/>
              <a:t>. Bible hovoří pouze o tom, že faraon dal Josefovi jako jeho manželku </a:t>
            </a:r>
            <a:r>
              <a:rPr lang="cs-CZ" dirty="0" err="1" smtClean="0"/>
              <a:t>Asenet</a:t>
            </a:r>
            <a:r>
              <a:rPr lang="cs-CZ" dirty="0" smtClean="0"/>
              <a:t>, dceru </a:t>
            </a:r>
            <a:r>
              <a:rPr lang="cs-CZ" dirty="0" err="1" smtClean="0"/>
              <a:t>Potifara</a:t>
            </a:r>
            <a:r>
              <a:rPr lang="cs-CZ" dirty="0" smtClean="0"/>
              <a:t>, kněze z On, a že mu následně porodila dvě děti. Ve skutečnosti se skládá ze dvou příběhů, milostného příběhu, po kterém následuje dobrodružný příběh, druhý je jen volně připojen. Zaměřujeme se na vztah mezi Židy a nežidy v </a:t>
            </a:r>
            <a:r>
              <a:rPr lang="cs-CZ" dirty="0" err="1" smtClean="0"/>
              <a:t>Diasporě</a:t>
            </a:r>
            <a:r>
              <a:rPr lang="cs-CZ" dirty="0" smtClean="0"/>
              <a:t>. Ústředním tématem práce je představení nadřazenost Židů, jejich charakteru, víry a tradic. </a:t>
            </a:r>
          </a:p>
          <a:p>
            <a:r>
              <a:rPr lang="cs-CZ" dirty="0" smtClean="0"/>
              <a:t>Tento román tedy odpovídá vzoru, který lze rozeznat znovu a znovu. Židé si přivlastnili žánr známý v helénském kulturním světě a použili ho pro své účely, zdůraznili svoji přednost nad jinou kulturou. Josef pohrdavě odmítne dát si jídlo s Egypťany, </a:t>
            </a:r>
            <a:r>
              <a:rPr lang="cs-CZ" dirty="0" err="1" smtClean="0"/>
              <a:t>Asenet</a:t>
            </a:r>
            <a:r>
              <a:rPr lang="cs-CZ" dirty="0" smtClean="0"/>
              <a:t> rozbije modly a nadšeně se podrobí </a:t>
            </a:r>
            <a:r>
              <a:rPr lang="cs-CZ" dirty="0" smtClean="0"/>
              <a:t>Bohu. </a:t>
            </a:r>
            <a:r>
              <a:rPr lang="cs-CZ" dirty="0" smtClean="0"/>
              <a:t>Faraon se pokloní Josefovu Bohu, když vede svatební obřad.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31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cs-CZ" dirty="0" err="1" smtClean="0"/>
              <a:t>Artapanos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rmAutofit fontScale="70000" lnSpcReduction="20000"/>
          </a:bodyPr>
          <a:lstStyle/>
          <a:p>
            <a:r>
              <a:rPr lang="cs-CZ" dirty="0" err="1" smtClean="0"/>
              <a:t>Artapanos</a:t>
            </a:r>
            <a:r>
              <a:rPr lang="cs-CZ" dirty="0" smtClean="0"/>
              <a:t> z Alexandrie (</a:t>
            </a:r>
            <a:r>
              <a:rPr lang="cs-CZ" dirty="0" err="1" smtClean="0"/>
              <a:t>Gk</a:t>
            </a:r>
            <a:r>
              <a:rPr lang="cs-CZ" dirty="0" smtClean="0"/>
              <a:t>. </a:t>
            </a:r>
            <a:r>
              <a:rPr lang="el-GR" dirty="0" smtClean="0"/>
              <a:t>Ἀρτάπανος ὁ Ἀλεξανδρεύς) </a:t>
            </a:r>
            <a:r>
              <a:rPr lang="cs-CZ" dirty="0" smtClean="0"/>
              <a:t>byl historik židovského původu, o kterém se předpokládá, že žil v Alexandrii během druhé poloviny 3. nebo 2. století př. n. l. </a:t>
            </a:r>
            <a:r>
              <a:rPr lang="cs-CZ" dirty="0" err="1" smtClean="0"/>
              <a:t>Artapanos</a:t>
            </a:r>
            <a:r>
              <a:rPr lang="cs-CZ" dirty="0" smtClean="0"/>
              <a:t> psal o Židech, v řečtině mezi lety 250 a 100, př. n. l. </a:t>
            </a:r>
            <a:r>
              <a:rPr lang="cs-CZ" dirty="0" err="1" smtClean="0"/>
              <a:t>Artapanos</a:t>
            </a:r>
            <a:r>
              <a:rPr lang="cs-CZ" dirty="0" smtClean="0"/>
              <a:t> složil „židovskou obhajobu“ v reakci na protižidovské egyptské stereotypy.</a:t>
            </a:r>
          </a:p>
          <a:p>
            <a:r>
              <a:rPr lang="cs-CZ" dirty="0" smtClean="0"/>
              <a:t>„</a:t>
            </a:r>
            <a:r>
              <a:rPr lang="cs-CZ" dirty="0"/>
              <a:t>Z</a:t>
            </a:r>
            <a:r>
              <a:rPr lang="en-US" dirty="0" err="1" smtClean="0"/>
              <a:t>plodil</a:t>
            </a:r>
            <a:r>
              <a:rPr lang="en-US" dirty="0" smtClean="0"/>
              <a:t> </a:t>
            </a:r>
            <a:r>
              <a:rPr lang="en-US" dirty="0" err="1"/>
              <a:t>dceru</a:t>
            </a:r>
            <a:r>
              <a:rPr lang="en-US" dirty="0"/>
              <a:t> </a:t>
            </a:r>
            <a:r>
              <a:rPr lang="en-US" dirty="0" err="1"/>
              <a:t>Merris</a:t>
            </a:r>
            <a:r>
              <a:rPr lang="en-US" dirty="0"/>
              <a:t>, </a:t>
            </a:r>
            <a:r>
              <a:rPr lang="en-US" dirty="0" err="1"/>
              <a:t>kterou</a:t>
            </a:r>
            <a:r>
              <a:rPr lang="en-US" dirty="0"/>
              <a:t> </a:t>
            </a:r>
            <a:r>
              <a:rPr lang="en-US" dirty="0" err="1"/>
              <a:t>zasnoubil</a:t>
            </a:r>
            <a:r>
              <a:rPr lang="en-US" dirty="0"/>
              <a:t> </a:t>
            </a:r>
            <a:r>
              <a:rPr lang="cs-CZ" dirty="0" smtClean="0"/>
              <a:t>jistému </a:t>
            </a:r>
            <a:r>
              <a:rPr lang="en-US" dirty="0" err="1" smtClean="0"/>
              <a:t>Chenefresovi</a:t>
            </a:r>
            <a:r>
              <a:rPr lang="en-US" dirty="0"/>
              <a:t>, </a:t>
            </a:r>
            <a:r>
              <a:rPr lang="en-US" dirty="0" err="1"/>
              <a:t>králi</a:t>
            </a:r>
            <a:r>
              <a:rPr lang="en-US" dirty="0"/>
              <a:t> z </a:t>
            </a:r>
            <a:r>
              <a:rPr lang="en-US" dirty="0" err="1"/>
              <a:t>oblastí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smtClean="0"/>
              <a:t>Mem</a:t>
            </a:r>
            <a:r>
              <a:rPr lang="cs-CZ" dirty="0" smtClean="0"/>
              <a:t>f</a:t>
            </a:r>
            <a:r>
              <a:rPr lang="en-US" dirty="0" err="1" smtClean="0"/>
              <a:t>i</a:t>
            </a:r>
            <a:r>
              <a:rPr lang="cs-CZ" dirty="0" err="1" smtClean="0"/>
              <a:t>dou</a:t>
            </a:r>
            <a:r>
              <a:rPr lang="cs-CZ" dirty="0" smtClean="0"/>
              <a:t> </a:t>
            </a:r>
            <a:r>
              <a:rPr lang="en-US" dirty="0" smtClean="0"/>
              <a:t>(</a:t>
            </a:r>
            <a:r>
              <a:rPr lang="en-US" dirty="0" smtClean="0"/>
              <a:t>v </a:t>
            </a:r>
            <a:r>
              <a:rPr lang="en-US" dirty="0" err="1"/>
              <a:t>té</a:t>
            </a:r>
            <a:r>
              <a:rPr lang="en-US" dirty="0"/>
              <a:t> </a:t>
            </a:r>
            <a:r>
              <a:rPr lang="en-US" dirty="0" err="1"/>
              <a:t>době</a:t>
            </a:r>
            <a:r>
              <a:rPr lang="en-US" dirty="0"/>
              <a:t> </a:t>
            </a:r>
            <a:r>
              <a:rPr lang="en-US" dirty="0" err="1"/>
              <a:t>bylo</a:t>
            </a:r>
            <a:r>
              <a:rPr lang="en-US" dirty="0"/>
              <a:t> v </a:t>
            </a:r>
            <a:r>
              <a:rPr lang="en-US" dirty="0" err="1"/>
              <a:t>Egyptě</a:t>
            </a:r>
            <a:r>
              <a:rPr lang="en-US" dirty="0"/>
              <a:t> </a:t>
            </a:r>
            <a:r>
              <a:rPr lang="en-US" dirty="0" err="1"/>
              <a:t>mnoho</a:t>
            </a:r>
            <a:r>
              <a:rPr lang="en-US" dirty="0"/>
              <a:t> </a:t>
            </a:r>
            <a:r>
              <a:rPr lang="en-US" dirty="0" err="1"/>
              <a:t>králů</a:t>
            </a:r>
            <a:r>
              <a:rPr lang="en-US" dirty="0"/>
              <a:t>); a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byla</a:t>
            </a:r>
            <a:r>
              <a:rPr lang="en-US" dirty="0"/>
              <a:t> </a:t>
            </a:r>
            <a:r>
              <a:rPr lang="cs-CZ" dirty="0" smtClean="0"/>
              <a:t>neplodná</a:t>
            </a:r>
            <a:r>
              <a:rPr lang="en-US" dirty="0" smtClean="0"/>
              <a:t>, </a:t>
            </a:r>
            <a:r>
              <a:rPr lang="en-US" dirty="0" err="1"/>
              <a:t>vzala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domnělé</a:t>
            </a:r>
            <a:r>
              <a:rPr lang="en-US" dirty="0"/>
              <a:t> </a:t>
            </a:r>
            <a:r>
              <a:rPr lang="en-US" dirty="0" err="1"/>
              <a:t>dítě</a:t>
            </a:r>
            <a:r>
              <a:rPr lang="en-US" dirty="0"/>
              <a:t> od </a:t>
            </a:r>
            <a:r>
              <a:rPr lang="en-US" dirty="0" err="1"/>
              <a:t>jednoho</a:t>
            </a:r>
            <a:r>
              <a:rPr lang="en-US" dirty="0"/>
              <a:t> </a:t>
            </a:r>
            <a:r>
              <a:rPr lang="en-US" dirty="0" err="1"/>
              <a:t>ze</a:t>
            </a:r>
            <a:r>
              <a:rPr lang="en-US" dirty="0"/>
              <a:t> </a:t>
            </a:r>
            <a:r>
              <a:rPr lang="en-US" dirty="0" err="1"/>
              <a:t>Židů</a:t>
            </a:r>
            <a:r>
              <a:rPr lang="en-US" dirty="0"/>
              <a:t> a </a:t>
            </a:r>
            <a:r>
              <a:rPr lang="en-US" dirty="0" err="1"/>
              <a:t>nazvala</a:t>
            </a:r>
            <a:r>
              <a:rPr lang="en-US" dirty="0"/>
              <a:t> ho </a:t>
            </a:r>
            <a:r>
              <a:rPr lang="en-US" dirty="0" err="1"/>
              <a:t>Mouses</a:t>
            </a:r>
            <a:r>
              <a:rPr lang="en-US" dirty="0"/>
              <a:t> (</a:t>
            </a:r>
            <a:r>
              <a:rPr lang="en-US" dirty="0" err="1"/>
              <a:t>Mojžíš</a:t>
            </a:r>
            <a:r>
              <a:rPr lang="en-US" dirty="0"/>
              <a:t>). </a:t>
            </a:r>
            <a:r>
              <a:rPr lang="en-US" dirty="0" err="1"/>
              <a:t>Řekové</a:t>
            </a:r>
            <a:r>
              <a:rPr lang="en-US" dirty="0"/>
              <a:t> ho ale </a:t>
            </a:r>
            <a:r>
              <a:rPr lang="cs-CZ" dirty="0" smtClean="0"/>
              <a:t>nazvali</a:t>
            </a:r>
            <a:r>
              <a:rPr lang="en-US" dirty="0" smtClean="0"/>
              <a:t>, </a:t>
            </a:r>
            <a:r>
              <a:rPr lang="en-US" dirty="0" err="1"/>
              <a:t>když</a:t>
            </a:r>
            <a:r>
              <a:rPr lang="en-US" dirty="0"/>
              <a:t> </a:t>
            </a:r>
            <a:r>
              <a:rPr lang="en-US" dirty="0" err="1"/>
              <a:t>dospěl</a:t>
            </a:r>
            <a:r>
              <a:rPr lang="en-US" dirty="0"/>
              <a:t> k </a:t>
            </a:r>
            <a:r>
              <a:rPr lang="en-US" dirty="0" err="1"/>
              <a:t>mužství</a:t>
            </a:r>
            <a:r>
              <a:rPr lang="en-US" dirty="0"/>
              <a:t>, </a:t>
            </a:r>
            <a:r>
              <a:rPr lang="en-US" dirty="0" err="1" smtClean="0"/>
              <a:t>Musaeus</a:t>
            </a:r>
            <a:r>
              <a:rPr lang="cs-CZ" dirty="0" smtClean="0"/>
              <a:t>.</a:t>
            </a:r>
          </a:p>
          <a:p>
            <a:r>
              <a:rPr lang="cs-CZ" dirty="0" smtClean="0"/>
              <a:t>‚A tento Mojžíš , říkají,</a:t>
            </a:r>
            <a:r>
              <a:rPr lang="cs-CZ" dirty="0"/>
              <a:t> </a:t>
            </a:r>
            <a:r>
              <a:rPr lang="cs-CZ" dirty="0" smtClean="0"/>
              <a:t>byl učitelem Orfeovým; a když vyrostl naučil lidstvo mnoho užitečných věcí. Vynalezl lodě, zbraně a filozofii. Později rozdělil stát do 36 nomů a každému z nich přiřkl boha, kterého má uctívat, také ustanovil zvláštní obvod pro kněze. Z těchto důvodů byl Mojžíš milován zástupy, </a:t>
            </a:r>
            <a:r>
              <a:rPr lang="cs-CZ" dirty="0"/>
              <a:t>kněží </a:t>
            </a:r>
            <a:r>
              <a:rPr lang="cs-CZ" dirty="0" smtClean="0"/>
              <a:t>ho považovali </a:t>
            </a:r>
            <a:r>
              <a:rPr lang="cs-CZ" dirty="0"/>
              <a:t>za </a:t>
            </a:r>
            <a:r>
              <a:rPr lang="cs-CZ" dirty="0" smtClean="0"/>
              <a:t>hodného </a:t>
            </a:r>
            <a:r>
              <a:rPr lang="cs-CZ" dirty="0"/>
              <a:t>cti jako boha, </a:t>
            </a:r>
            <a:r>
              <a:rPr lang="cs-CZ" dirty="0" smtClean="0"/>
              <a:t>byl nazván Hermem, </a:t>
            </a:r>
            <a:r>
              <a:rPr lang="cs-CZ" dirty="0"/>
              <a:t>kvůli jeho </a:t>
            </a:r>
            <a:r>
              <a:rPr lang="cs-CZ" dirty="0" smtClean="0"/>
              <a:t>schopnosti interpretovat hieroglyfy.“</a:t>
            </a:r>
            <a:endParaRPr lang="cs-CZ" dirty="0"/>
          </a:p>
          <a:p>
            <a:r>
              <a:rPr lang="cs-CZ" dirty="0" err="1" smtClean="0"/>
              <a:t>Eusebius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Caesarea</a:t>
            </a:r>
            <a:r>
              <a:rPr lang="cs-CZ" dirty="0" smtClean="0"/>
              <a:t>: </a:t>
            </a:r>
            <a:r>
              <a:rPr lang="cs-CZ" dirty="0" err="1" smtClean="0"/>
              <a:t>Praeparatio</a:t>
            </a:r>
            <a:r>
              <a:rPr lang="cs-CZ" dirty="0" smtClean="0"/>
              <a:t> </a:t>
            </a:r>
            <a:r>
              <a:rPr lang="cs-CZ" dirty="0" err="1" smtClean="0"/>
              <a:t>Evangelica</a:t>
            </a:r>
            <a:r>
              <a:rPr lang="cs-CZ" dirty="0" smtClean="0"/>
              <a:t> (</a:t>
            </a:r>
            <a:r>
              <a:rPr lang="cs-CZ" dirty="0" err="1" smtClean="0"/>
              <a:t>Preparation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Gospel). </a:t>
            </a:r>
            <a:r>
              <a:rPr lang="cs-CZ" dirty="0" err="1" smtClean="0"/>
              <a:t>Tr</a:t>
            </a:r>
            <a:r>
              <a:rPr lang="cs-CZ" dirty="0" smtClean="0"/>
              <a:t>. E.H. </a:t>
            </a:r>
            <a:r>
              <a:rPr lang="cs-CZ" dirty="0" err="1" smtClean="0"/>
              <a:t>Gifford</a:t>
            </a:r>
            <a:r>
              <a:rPr lang="cs-CZ" dirty="0" smtClean="0"/>
              <a:t> (1903) -- </a:t>
            </a:r>
            <a:r>
              <a:rPr lang="cs-CZ" dirty="0" err="1" smtClean="0"/>
              <a:t>Book</a:t>
            </a:r>
            <a:r>
              <a:rPr lang="cs-CZ" dirty="0" smtClean="0"/>
              <a:t> 9 http://www.tertullian.org/fathers/eusebius_pe_09_book9.htm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185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Filón</a:t>
            </a:r>
            <a:r>
              <a:rPr lang="cs-CZ" dirty="0" smtClean="0"/>
              <a:t> Alexandrijský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600200"/>
            <a:ext cx="8424936" cy="4853136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Filón</a:t>
            </a:r>
            <a:r>
              <a:rPr lang="cs-CZ" dirty="0"/>
              <a:t> </a:t>
            </a:r>
            <a:r>
              <a:rPr lang="cs-CZ" dirty="0" smtClean="0"/>
              <a:t>Alexandrijský (</a:t>
            </a:r>
            <a:r>
              <a:rPr lang="cs-CZ" dirty="0"/>
              <a:t>c. </a:t>
            </a:r>
            <a:r>
              <a:rPr lang="cs-CZ" dirty="0" smtClean="0"/>
              <a:t>20 př. n. l. </a:t>
            </a:r>
            <a:r>
              <a:rPr lang="cs-CZ" dirty="0"/>
              <a:t>- 5</a:t>
            </a:r>
            <a:r>
              <a:rPr lang="cs-CZ" dirty="0" smtClean="0"/>
              <a:t>0 </a:t>
            </a:r>
            <a:r>
              <a:rPr lang="cs-CZ" dirty="0" err="1" smtClean="0"/>
              <a:t>nl</a:t>
            </a:r>
            <a:r>
              <a:rPr lang="cs-CZ" dirty="0" smtClean="0"/>
              <a:t>.) byl </a:t>
            </a:r>
            <a:r>
              <a:rPr lang="cs-CZ" dirty="0" err="1" smtClean="0"/>
              <a:t>helénizovaný</a:t>
            </a:r>
            <a:r>
              <a:rPr lang="cs-CZ" dirty="0" smtClean="0"/>
              <a:t> Žid ze vznešené rodiny, kněz, příbuzný </a:t>
            </a:r>
            <a:r>
              <a:rPr lang="cs-CZ" dirty="0" err="1" smtClean="0"/>
              <a:t>Herodovců</a:t>
            </a:r>
            <a:r>
              <a:rPr lang="cs-CZ" dirty="0" smtClean="0"/>
              <a:t>.</a:t>
            </a:r>
          </a:p>
          <a:p>
            <a:r>
              <a:rPr lang="cs-CZ" dirty="0"/>
              <a:t>N</a:t>
            </a:r>
            <a:r>
              <a:rPr lang="cs-CZ" dirty="0" smtClean="0"/>
              <a:t>apsal o </a:t>
            </a:r>
            <a:r>
              <a:rPr lang="cs-CZ" dirty="0"/>
              <a:t>židovském náboženství </a:t>
            </a:r>
            <a:r>
              <a:rPr lang="cs-CZ" dirty="0" smtClean="0"/>
              <a:t>apologetické spisy.</a:t>
            </a:r>
          </a:p>
          <a:p>
            <a:r>
              <a:rPr lang="cs-CZ" dirty="0" smtClean="0"/>
              <a:t>Roku 38 </a:t>
            </a:r>
            <a:r>
              <a:rPr lang="cs-CZ" dirty="0"/>
              <a:t>n.l. </a:t>
            </a:r>
            <a:r>
              <a:rPr lang="cs-CZ" dirty="0" smtClean="0"/>
              <a:t>došlo v Alexandrii k prvnímu pogromu na Židy v dějinách. Šlo o to, zda jsou Židé občany stejně jako Řekové. Židé i Řekové vyslali proto poselstva k císaři, aby rozhodl, kdo je v právu. </a:t>
            </a:r>
            <a:r>
              <a:rPr lang="cs-CZ" dirty="0" err="1" smtClean="0"/>
              <a:t>Filón</a:t>
            </a:r>
            <a:r>
              <a:rPr lang="cs-CZ" dirty="0" smtClean="0"/>
              <a:t> vedl Židy. </a:t>
            </a:r>
            <a:r>
              <a:rPr lang="cs-CZ" dirty="0" err="1" smtClean="0"/>
              <a:t>Caligula</a:t>
            </a:r>
            <a:r>
              <a:rPr lang="cs-CZ" dirty="0" smtClean="0"/>
              <a:t> neměl zájem spor řešit.</a:t>
            </a:r>
          </a:p>
          <a:p>
            <a:r>
              <a:rPr lang="cs-CZ" dirty="0" smtClean="0"/>
              <a:t>Platonik </a:t>
            </a:r>
            <a:r>
              <a:rPr lang="cs-CZ" dirty="0" err="1" smtClean="0"/>
              <a:t>Filón</a:t>
            </a:r>
            <a:r>
              <a:rPr lang="cs-CZ" dirty="0" smtClean="0"/>
              <a:t> je představitel helénistického synkretismu. Snažil </a:t>
            </a:r>
            <a:r>
              <a:rPr lang="cs-CZ" dirty="0"/>
              <a:t>se sloučit moudrost Starého zákona s myšlenkami řecké filozofie, zejména </a:t>
            </a:r>
            <a:r>
              <a:rPr lang="cs-CZ" dirty="0" smtClean="0"/>
              <a:t>platonismem </a:t>
            </a:r>
            <a:r>
              <a:rPr lang="cs-CZ" dirty="0"/>
              <a:t>a </a:t>
            </a:r>
            <a:r>
              <a:rPr lang="cs-CZ" dirty="0" smtClean="0"/>
              <a:t>stoicismem. Tak učil, že svět má tři sestupné stupně Bůh </a:t>
            </a:r>
            <a:r>
              <a:rPr lang="cs-CZ" dirty="0"/>
              <a:t>- Logos - hmota. Logos </a:t>
            </a:r>
            <a:r>
              <a:rPr lang="cs-CZ" dirty="0" smtClean="0"/>
              <a:t>je anděl, syn Boží, prostředník </a:t>
            </a:r>
            <a:r>
              <a:rPr lang="cs-CZ" dirty="0"/>
              <a:t>mezi Bohem a </a:t>
            </a:r>
            <a:r>
              <a:rPr lang="cs-CZ" dirty="0" smtClean="0"/>
              <a:t>světem, který stvořil svět.</a:t>
            </a:r>
          </a:p>
          <a:p>
            <a:r>
              <a:rPr lang="cs-CZ" dirty="0" smtClean="0"/>
              <a:t>Spisy</a:t>
            </a:r>
            <a:r>
              <a:rPr lang="cs-CZ" dirty="0"/>
              <a:t>: </a:t>
            </a:r>
            <a:r>
              <a:rPr lang="cs-CZ" dirty="0" err="1"/>
              <a:t>Legatio</a:t>
            </a:r>
            <a:r>
              <a:rPr lang="cs-CZ" dirty="0"/>
              <a:t> ad </a:t>
            </a:r>
            <a:r>
              <a:rPr lang="cs-CZ" dirty="0" err="1" smtClean="0"/>
              <a:t>Gaium</a:t>
            </a:r>
            <a:r>
              <a:rPr lang="cs-CZ" dirty="0"/>
              <a:t>, </a:t>
            </a:r>
            <a:r>
              <a:rPr lang="cs-CZ" dirty="0" err="1"/>
              <a:t>Apologia</a:t>
            </a:r>
            <a:r>
              <a:rPr lang="cs-CZ" dirty="0"/>
              <a:t> pro </a:t>
            </a:r>
            <a:r>
              <a:rPr lang="cs-CZ" dirty="0" err="1"/>
              <a:t>Iudaeis</a:t>
            </a:r>
            <a:r>
              <a:rPr lang="cs-CZ" dirty="0"/>
              <a:t>/</a:t>
            </a:r>
            <a:r>
              <a:rPr lang="cs-CZ" dirty="0" err="1"/>
              <a:t>Hypothetica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618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Apologia</a:t>
            </a:r>
            <a:r>
              <a:rPr lang="cs-CZ" dirty="0"/>
              <a:t> pro </a:t>
            </a:r>
            <a:r>
              <a:rPr lang="cs-CZ" dirty="0" err="1" smtClean="0"/>
              <a:t>Iudaeis</a:t>
            </a:r>
            <a:r>
              <a:rPr lang="cs-CZ" dirty="0" smtClean="0"/>
              <a:t>/</a:t>
            </a:r>
            <a:r>
              <a:rPr lang="cs-CZ" dirty="0" err="1" smtClean="0"/>
              <a:t>Hypothetica</a:t>
            </a:r>
            <a:r>
              <a:rPr lang="cs-CZ" dirty="0" smtClean="0"/>
              <a:t>, 6.8-9</a:t>
            </a:r>
            <a:r>
              <a:rPr lang="cs-CZ" dirty="0"/>
              <a:t>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„Měli </a:t>
            </a:r>
            <a:r>
              <a:rPr lang="cs-CZ" dirty="0" smtClean="0"/>
              <a:t>bychom mluvit o </a:t>
            </a:r>
            <a:r>
              <a:rPr lang="cs-CZ" dirty="0"/>
              <a:t>jejich obdivuhodném zákoně, o jejich poslušnosti nebo o jejich oddanosti a spravedlnosti, svatosti a zbožnosti? D</a:t>
            </a:r>
            <a:r>
              <a:rPr lang="cs-CZ" dirty="0" smtClean="0"/>
              <a:t>ívali se na </a:t>
            </a:r>
            <a:r>
              <a:rPr lang="cs-CZ" dirty="0"/>
              <a:t>toho muže, ať už byl kdokoli, kdo jim dal tyto zákony, s takovým nadměrným obdivem a úctou, že cokoli z nich schválil, okamžitě to také považovali za nejlepší. </a:t>
            </a:r>
            <a:r>
              <a:rPr lang="cs-CZ" dirty="0" smtClean="0"/>
              <a:t>Ať už byl ovlivněn </a:t>
            </a:r>
            <a:r>
              <a:rPr lang="cs-CZ" dirty="0"/>
              <a:t>svým vlastním </a:t>
            </a:r>
            <a:r>
              <a:rPr lang="cs-CZ" dirty="0" smtClean="0"/>
              <a:t>rozumem, </a:t>
            </a:r>
            <a:r>
              <a:rPr lang="cs-CZ" dirty="0"/>
              <a:t>nebo </a:t>
            </a:r>
            <a:r>
              <a:rPr lang="cs-CZ" dirty="0" smtClean="0"/>
              <a:t>protože </a:t>
            </a:r>
            <a:r>
              <a:rPr lang="cs-CZ" dirty="0"/>
              <a:t>byl inspirován Božstvem, odevzdali každé jeho slovo Bohu. A i když už uplynulo mnoho let, nemůžu říct přesné číslo, ale více než dva tisíce, přesto nikdy nezměnili jedno slovo </a:t>
            </a:r>
            <a:r>
              <a:rPr lang="cs-CZ" dirty="0" smtClean="0"/>
              <a:t>z toho</a:t>
            </a:r>
            <a:r>
              <a:rPr lang="cs-CZ" dirty="0"/>
              <a:t>, co napsal, ale raději by vydrželi deset tisíckrát zemřít, než aby dělali cokoli </a:t>
            </a:r>
            <a:r>
              <a:rPr lang="cs-CZ" dirty="0" smtClean="0"/>
              <a:t>proti jeho zákonům </a:t>
            </a:r>
            <a:r>
              <a:rPr lang="cs-CZ" dirty="0"/>
              <a:t>a </a:t>
            </a:r>
            <a:r>
              <a:rPr lang="cs-CZ" dirty="0" smtClean="0"/>
              <a:t>zvyklostem, </a:t>
            </a:r>
            <a:r>
              <a:rPr lang="cs-CZ" dirty="0"/>
              <a:t>které zřídil</a:t>
            </a:r>
            <a:r>
              <a:rPr lang="cs-CZ" dirty="0" smtClean="0"/>
              <a:t>.“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8805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Legatio</a:t>
            </a:r>
            <a:r>
              <a:rPr lang="cs-CZ" dirty="0"/>
              <a:t> Ad </a:t>
            </a:r>
            <a:r>
              <a:rPr lang="cs-CZ" dirty="0" err="1"/>
              <a:t>Gaium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925144"/>
          </a:xfrm>
        </p:spPr>
        <p:txBody>
          <a:bodyPr>
            <a:normAutofit fontScale="62500" lnSpcReduction="20000"/>
          </a:bodyPr>
          <a:lstStyle/>
          <a:p>
            <a:r>
              <a:rPr lang="cs-CZ" dirty="0" err="1"/>
              <a:t>Legatio</a:t>
            </a:r>
            <a:r>
              <a:rPr lang="cs-CZ" dirty="0"/>
              <a:t> ad </a:t>
            </a:r>
            <a:r>
              <a:rPr lang="cs-CZ" dirty="0" err="1"/>
              <a:t>Gaium</a:t>
            </a:r>
            <a:r>
              <a:rPr lang="cs-CZ" dirty="0"/>
              <a:t> XXIV. „Proto všichni lidé v každé zemi, i když nebyli přirozeně dobře nakloněni židovskému národu, velmi dbali na to, aby neporušovali ani neútočili na žádný židovský zvyk. A za vlády Tiberia se věci dělaly stejným způsobem, i když v té době byly věci v Itálii uvrženy do velkého zmatku, když </a:t>
            </a:r>
            <a:r>
              <a:rPr lang="cs-CZ" dirty="0" err="1"/>
              <a:t>Seianus</a:t>
            </a:r>
            <a:r>
              <a:rPr lang="cs-CZ" dirty="0"/>
              <a:t> chystal svůj pokus proti našemu národu, neboť hned po jeho smrti obvinění, která byla vznesená proti Židům, kteří přebývali v Římě, byla shledána falešnými vynálezy </a:t>
            </a:r>
            <a:r>
              <a:rPr lang="cs-CZ" dirty="0" err="1"/>
              <a:t>Seianovými</a:t>
            </a:r>
            <a:r>
              <a:rPr lang="cs-CZ" dirty="0"/>
              <a:t>, který chtěl zničit náš národ</a:t>
            </a:r>
            <a:r>
              <a:rPr lang="cs-CZ"/>
              <a:t>.“ </a:t>
            </a:r>
            <a:r>
              <a:rPr lang="cs-CZ" smtClean="0"/>
              <a:t>r. </a:t>
            </a:r>
            <a:r>
              <a:rPr lang="cs-CZ" dirty="0"/>
              <a:t>19 n.l.</a:t>
            </a:r>
          </a:p>
          <a:p>
            <a:r>
              <a:rPr lang="cs-CZ" dirty="0" err="1"/>
              <a:t>Legatio</a:t>
            </a:r>
            <a:r>
              <a:rPr lang="cs-CZ" dirty="0"/>
              <a:t> Ad </a:t>
            </a:r>
            <a:r>
              <a:rPr lang="cs-CZ" dirty="0" err="1"/>
              <a:t>Gaium</a:t>
            </a:r>
            <a:r>
              <a:rPr lang="cs-CZ" dirty="0"/>
              <a:t>, XLIII, 346: „Synagógy naplnil obrazy a sochami své vlastní podoby… a velký chrám… proměnil ve svůj vlastní chrám, aby ho mohl nazvat chrámem nového Jupitera.“</a:t>
            </a:r>
          </a:p>
          <a:p>
            <a:r>
              <a:rPr lang="cs-CZ" dirty="0" err="1"/>
              <a:t>Legatio</a:t>
            </a:r>
            <a:r>
              <a:rPr lang="cs-CZ" dirty="0"/>
              <a:t> Ad </a:t>
            </a:r>
            <a:r>
              <a:rPr lang="cs-CZ" dirty="0" err="1"/>
              <a:t>Gaium</a:t>
            </a:r>
            <a:r>
              <a:rPr lang="cs-CZ" dirty="0"/>
              <a:t>, XLV, 366-367: „Když se však naše prosby za spravedlnost rozpadly… my, kteří jsme byli unavení a vyčerpaní… v neustálém očekávání ničeho jiného než smrti… v naší agónii jsme se uchýlili k prosbě k jedinému pravému Bohu, modlili jsme se, aby ztišil hněv tohoto falešně nazývaného boha… A on (císař) se stal mírumilovným, jen řekl: „Tito muži se mi nezdají, že by byli tak zlí, jsou nešťastní a pošetilí, že nevěří, že jsem byl obdařen Boží přirozeností.“  Tak nás propustil a přikázal nám, abychom odešli.“ r. 39 n.l.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89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Helénismus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637" y="1600200"/>
            <a:ext cx="8848725" cy="4525963"/>
          </a:xfrm>
        </p:spPr>
        <p:txBody>
          <a:bodyPr/>
          <a:lstStyle/>
          <a:p>
            <a:r>
              <a:rPr lang="cs-CZ" dirty="0" smtClean="0"/>
              <a:t>Helénistické období trvalo od 323 </a:t>
            </a:r>
            <a:r>
              <a:rPr lang="cs-CZ" dirty="0" err="1" smtClean="0"/>
              <a:t>nl</a:t>
            </a:r>
            <a:r>
              <a:rPr lang="cs-CZ" dirty="0" smtClean="0"/>
              <a:t>. do 31 př.nl. </a:t>
            </a:r>
          </a:p>
          <a:p>
            <a:r>
              <a:rPr lang="cs-CZ" dirty="0" smtClean="0"/>
              <a:t>Alexandr Veliký </a:t>
            </a:r>
            <a:r>
              <a:rPr lang="pl-PL" dirty="0" smtClean="0"/>
              <a:t>(336–323 př. n. l.)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708920"/>
            <a:ext cx="8848725" cy="413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57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Helénistické umění</a:t>
            </a:r>
            <a:endParaRPr lang="cs-CZ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3672408" cy="34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679" y="1268759"/>
            <a:ext cx="52387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869160"/>
            <a:ext cx="3707175" cy="198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46" y="4869159"/>
            <a:ext cx="2466283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869160"/>
            <a:ext cx="2510126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30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Ptolemaiovci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Autofit/>
          </a:bodyPr>
          <a:lstStyle/>
          <a:p>
            <a:r>
              <a:rPr lang="cs-CZ" sz="1600" dirty="0" smtClean="0"/>
              <a:t>Ptolemaios I. </a:t>
            </a:r>
            <a:r>
              <a:rPr lang="cs-CZ" sz="1600" dirty="0" err="1" smtClean="0"/>
              <a:t>Sótér</a:t>
            </a:r>
            <a:r>
              <a:rPr lang="cs-CZ" sz="1600" dirty="0" smtClean="0"/>
              <a:t> (323/306–282) – dobyl Palestinu a odvedl Židy do Egypta.</a:t>
            </a:r>
          </a:p>
          <a:p>
            <a:r>
              <a:rPr lang="cs-CZ" sz="1600" dirty="0" smtClean="0"/>
              <a:t>Ptolemaios II. </a:t>
            </a:r>
            <a:r>
              <a:rPr lang="cs-CZ" sz="1600" dirty="0" err="1" smtClean="0"/>
              <a:t>Filadelfos</a:t>
            </a:r>
            <a:r>
              <a:rPr lang="cs-CZ" sz="1600" dirty="0" smtClean="0"/>
              <a:t> (285/284–246) – pořídil Septuagintu, Dopis </a:t>
            </a:r>
            <a:r>
              <a:rPr lang="cs-CZ" sz="1600" dirty="0" err="1" smtClean="0"/>
              <a:t>Aristeův</a:t>
            </a:r>
            <a:r>
              <a:rPr lang="cs-CZ" sz="1600" dirty="0" smtClean="0"/>
              <a:t>.</a:t>
            </a:r>
          </a:p>
          <a:p>
            <a:r>
              <a:rPr lang="cs-CZ" sz="1600" dirty="0" smtClean="0"/>
              <a:t>Ptolemaios III. </a:t>
            </a:r>
            <a:r>
              <a:rPr lang="cs-CZ" sz="1600" dirty="0" err="1" smtClean="0"/>
              <a:t>Euergetés</a:t>
            </a:r>
            <a:r>
              <a:rPr lang="cs-CZ" sz="1600" dirty="0" smtClean="0"/>
              <a:t> (246–222/221) – velekněz </a:t>
            </a:r>
            <a:r>
              <a:rPr lang="cs-CZ" sz="1600" dirty="0" err="1" smtClean="0"/>
              <a:t>Onias</a:t>
            </a:r>
            <a:r>
              <a:rPr lang="cs-CZ" sz="1600" dirty="0" smtClean="0"/>
              <a:t> II. mu odmítl platit tribut, potrestán.</a:t>
            </a:r>
          </a:p>
          <a:p>
            <a:r>
              <a:rPr lang="cs-CZ" sz="1600" dirty="0" smtClean="0"/>
              <a:t>Ptolemaios IV. </a:t>
            </a:r>
            <a:r>
              <a:rPr lang="cs-CZ" sz="1600" dirty="0" err="1" smtClean="0"/>
              <a:t>Filopatór</a:t>
            </a:r>
            <a:r>
              <a:rPr lang="cs-CZ" sz="1600" dirty="0" smtClean="0"/>
              <a:t> (222/221–204) – </a:t>
            </a:r>
            <a:r>
              <a:rPr lang="cs-CZ" sz="1600" dirty="0"/>
              <a:t>bitva u Rafie 217 př. n. l. </a:t>
            </a:r>
            <a:r>
              <a:rPr lang="cs-CZ" sz="1600" dirty="0" smtClean="0"/>
              <a:t>3. kniha Makabejská, porušoval židovská práva. </a:t>
            </a:r>
          </a:p>
          <a:p>
            <a:r>
              <a:rPr lang="cs-CZ" sz="1600" dirty="0" smtClean="0"/>
              <a:t>Ptolemaios V. </a:t>
            </a:r>
            <a:r>
              <a:rPr lang="cs-CZ" sz="1600" dirty="0" err="1" smtClean="0"/>
              <a:t>Epifanés</a:t>
            </a:r>
            <a:r>
              <a:rPr lang="cs-CZ" sz="1600" dirty="0" smtClean="0"/>
              <a:t> (204–180) – konflikt s </a:t>
            </a:r>
            <a:r>
              <a:rPr lang="cs-CZ" sz="1600" dirty="0" err="1" smtClean="0"/>
              <a:t>Antiochem</a:t>
            </a:r>
            <a:r>
              <a:rPr lang="cs-CZ" sz="1600" dirty="0" smtClean="0"/>
              <a:t> III., 198 porazil </a:t>
            </a:r>
            <a:r>
              <a:rPr lang="cs-CZ" sz="1600" dirty="0" err="1" smtClean="0"/>
              <a:t>Antiochos</a:t>
            </a:r>
            <a:r>
              <a:rPr lang="cs-CZ" sz="1600" dirty="0" smtClean="0"/>
              <a:t> III. egyptskou armádu u </a:t>
            </a:r>
            <a:r>
              <a:rPr lang="cs-CZ" sz="1600" dirty="0" err="1" smtClean="0"/>
              <a:t>Pania</a:t>
            </a:r>
            <a:r>
              <a:rPr lang="cs-CZ" sz="1600" dirty="0" smtClean="0"/>
              <a:t> a Judea se stala syrskou provincií. Velekněz Šimon II. na </a:t>
            </a:r>
            <a:r>
              <a:rPr lang="cs-CZ" sz="1600" dirty="0" err="1" smtClean="0"/>
              <a:t>Antiochově</a:t>
            </a:r>
            <a:r>
              <a:rPr lang="cs-CZ" sz="1600" dirty="0" smtClean="0"/>
              <a:t> straně.</a:t>
            </a:r>
          </a:p>
          <a:p>
            <a:r>
              <a:rPr lang="cs-CZ" sz="1600" dirty="0" smtClean="0"/>
              <a:t>Ptolemaios VI. </a:t>
            </a:r>
            <a:r>
              <a:rPr lang="cs-CZ" sz="1600" dirty="0" err="1" smtClean="0"/>
              <a:t>Filométor</a:t>
            </a:r>
            <a:r>
              <a:rPr lang="cs-CZ" sz="1600" dirty="0" smtClean="0"/>
              <a:t> (180–145</a:t>
            </a:r>
            <a:r>
              <a:rPr lang="cs-CZ" sz="1600" dirty="0"/>
              <a:t>) </a:t>
            </a:r>
            <a:r>
              <a:rPr lang="cs-CZ" sz="1600" dirty="0" smtClean="0"/>
              <a:t>– sestra a manželka </a:t>
            </a:r>
            <a:r>
              <a:rPr lang="cs-CZ" sz="1600" dirty="0"/>
              <a:t>Kleopatra II</a:t>
            </a:r>
            <a:r>
              <a:rPr lang="cs-CZ" sz="1600" dirty="0" smtClean="0"/>
              <a:t>.  V roce 170 př. n. l. </a:t>
            </a:r>
            <a:r>
              <a:rPr lang="cs-CZ" sz="1600" dirty="0" err="1" smtClean="0"/>
              <a:t>Antiochos</a:t>
            </a:r>
            <a:r>
              <a:rPr lang="cs-CZ" sz="1600" dirty="0" smtClean="0"/>
              <a:t> IV. </a:t>
            </a:r>
            <a:r>
              <a:rPr lang="cs-CZ" sz="1600" dirty="0" err="1" smtClean="0"/>
              <a:t>Epifanés</a:t>
            </a:r>
            <a:r>
              <a:rPr lang="cs-CZ" sz="1600" dirty="0" smtClean="0"/>
              <a:t> zaútočil na Egypt, 168 př</a:t>
            </a:r>
            <a:r>
              <a:rPr lang="cs-CZ" sz="1600" dirty="0"/>
              <a:t>. n. l. </a:t>
            </a:r>
            <a:r>
              <a:rPr lang="cs-CZ" sz="1600" dirty="0" smtClean="0"/>
              <a:t>druhý útok na Egypt, 1. a 2. kniha Makabejská.</a:t>
            </a:r>
          </a:p>
          <a:p>
            <a:r>
              <a:rPr lang="cs-CZ" sz="1600" dirty="0" smtClean="0"/>
              <a:t>Ptolemaios VIII. </a:t>
            </a:r>
            <a:r>
              <a:rPr lang="cs-CZ" sz="1600" dirty="0" err="1" smtClean="0"/>
              <a:t>Euergetés</a:t>
            </a:r>
            <a:r>
              <a:rPr lang="cs-CZ" sz="1600" dirty="0" smtClean="0"/>
              <a:t> II. (145–116</a:t>
            </a:r>
            <a:r>
              <a:rPr lang="cs-CZ" sz="1600" dirty="0"/>
              <a:t>) </a:t>
            </a:r>
            <a:r>
              <a:rPr lang="cs-CZ" sz="1600" dirty="0" smtClean="0"/>
              <a:t>– sestra a manželka Kleopatra II.</a:t>
            </a:r>
          </a:p>
          <a:p>
            <a:r>
              <a:rPr lang="cs-CZ" sz="1600" dirty="0" smtClean="0"/>
              <a:t> Ptolemaios IX</a:t>
            </a:r>
            <a:r>
              <a:rPr lang="cs-CZ" sz="1600" dirty="0"/>
              <a:t>. </a:t>
            </a:r>
            <a:r>
              <a:rPr lang="cs-CZ" sz="1600" dirty="0" err="1"/>
              <a:t>Sótér</a:t>
            </a:r>
            <a:r>
              <a:rPr lang="cs-CZ" sz="1600" dirty="0"/>
              <a:t> II</a:t>
            </a:r>
            <a:r>
              <a:rPr lang="cs-CZ" sz="1600" dirty="0" smtClean="0"/>
              <a:t>.</a:t>
            </a:r>
            <a:r>
              <a:rPr lang="pt-BR" sz="1600" dirty="0"/>
              <a:t> </a:t>
            </a:r>
            <a:r>
              <a:rPr lang="cs-CZ" sz="1600" dirty="0" smtClean="0"/>
              <a:t>(</a:t>
            </a:r>
            <a:r>
              <a:rPr lang="pt-BR" sz="1600" dirty="0" smtClean="0"/>
              <a:t>116–110</a:t>
            </a:r>
            <a:r>
              <a:rPr lang="pt-BR" sz="1600" dirty="0"/>
              <a:t>, 109–107 a 88–81 př. n. l</a:t>
            </a:r>
            <a:r>
              <a:rPr lang="pt-BR" sz="1600" dirty="0" smtClean="0"/>
              <a:t>.</a:t>
            </a:r>
            <a:r>
              <a:rPr lang="cs-CZ" sz="1600" dirty="0" smtClean="0"/>
              <a:t>) </a:t>
            </a:r>
            <a:r>
              <a:rPr lang="cs-CZ" sz="1600" dirty="0"/>
              <a:t>– Ptolemaios IX. vedl se svou manželkou a sestrou Kleopatrou III. válku. Židé podporovali Kleopatru, měla židovské </a:t>
            </a:r>
            <a:r>
              <a:rPr lang="cs-CZ" sz="1600" dirty="0" smtClean="0"/>
              <a:t>generály. Napadl Alexandra </a:t>
            </a:r>
            <a:r>
              <a:rPr lang="cs-CZ" sz="1600" dirty="0" err="1" smtClean="0"/>
              <a:t>Jannaje</a:t>
            </a:r>
            <a:r>
              <a:rPr lang="cs-CZ" sz="1600" dirty="0" smtClean="0"/>
              <a:t>, Kleopatra III. šla </a:t>
            </a:r>
            <a:r>
              <a:rPr lang="cs-CZ" sz="1600" dirty="0" err="1" smtClean="0"/>
              <a:t>Jannajovi</a:t>
            </a:r>
            <a:r>
              <a:rPr lang="cs-CZ" sz="1600" dirty="0" smtClean="0"/>
              <a:t> na pomoc, uzavřela s </a:t>
            </a:r>
            <a:r>
              <a:rPr lang="cs-CZ" sz="1600" dirty="0" err="1" smtClean="0"/>
              <a:t>Jannajem</a:t>
            </a:r>
            <a:r>
              <a:rPr lang="cs-CZ" sz="1600" dirty="0" smtClean="0"/>
              <a:t> mírovou smlouvu.</a:t>
            </a:r>
          </a:p>
          <a:p>
            <a:r>
              <a:rPr lang="cs-CZ" sz="1600" dirty="0"/>
              <a:t>Ptolemaios X. Alexandros (107–88</a:t>
            </a:r>
            <a:r>
              <a:rPr lang="cs-CZ" sz="1600" dirty="0" smtClean="0"/>
              <a:t>) </a:t>
            </a:r>
            <a:r>
              <a:rPr lang="cs-CZ" sz="1600" dirty="0"/>
              <a:t>– </a:t>
            </a:r>
            <a:r>
              <a:rPr lang="cs-CZ" sz="1600" dirty="0" smtClean="0"/>
              <a:t>bratr předchozího, syn Kleopatry III.</a:t>
            </a:r>
          </a:p>
          <a:p>
            <a:r>
              <a:rPr lang="cs-CZ" sz="1600" dirty="0"/>
              <a:t>Ptolemaios XII. </a:t>
            </a:r>
            <a:r>
              <a:rPr lang="cs-CZ" sz="1600" dirty="0" err="1"/>
              <a:t>Neos</a:t>
            </a:r>
            <a:r>
              <a:rPr lang="cs-CZ" sz="1600" dirty="0"/>
              <a:t> Dionýsos (80–51) – </a:t>
            </a:r>
            <a:r>
              <a:rPr lang="cs-CZ" sz="1600" dirty="0" smtClean="0"/>
              <a:t>nelegitimní </a:t>
            </a:r>
            <a:r>
              <a:rPr lang="cs-CZ" sz="1600" dirty="0"/>
              <a:t>syn Ptolemaia </a:t>
            </a:r>
            <a:r>
              <a:rPr lang="cs-CZ" sz="1600" dirty="0" smtClean="0"/>
              <a:t>IX</a:t>
            </a:r>
          </a:p>
          <a:p>
            <a:r>
              <a:rPr lang="cs-CZ" sz="1600" dirty="0"/>
              <a:t>Kleopatra VII. </a:t>
            </a:r>
            <a:r>
              <a:rPr lang="cs-CZ" sz="1600" dirty="0" err="1"/>
              <a:t>Filopatór</a:t>
            </a:r>
            <a:r>
              <a:rPr lang="cs-CZ" sz="1600" dirty="0"/>
              <a:t> (51–30)</a:t>
            </a:r>
          </a:p>
        </p:txBody>
      </p:sp>
    </p:spTree>
    <p:extLst>
      <p:ext uri="{BB962C8B-B14F-4D97-AF65-F5344CB8AC3E}">
        <p14:creationId xmlns:p14="http://schemas.microsoft.com/office/powerpoint/2010/main" val="426730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List </a:t>
            </a:r>
            <a:r>
              <a:rPr lang="cs-CZ" dirty="0" err="1" smtClean="0"/>
              <a:t>Aristeův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err="1" smtClean="0"/>
              <a:t>Aristeův</a:t>
            </a:r>
            <a:r>
              <a:rPr lang="cs-CZ" dirty="0" smtClean="0"/>
              <a:t> dopis se nazývá </a:t>
            </a:r>
            <a:r>
              <a:rPr lang="cs-CZ" dirty="0"/>
              <a:t>tak proto, že se jednalo o dopis adresovaný </a:t>
            </a:r>
            <a:r>
              <a:rPr lang="cs-CZ" dirty="0" err="1" smtClean="0"/>
              <a:t>Aristeem</a:t>
            </a:r>
            <a:r>
              <a:rPr lang="cs-CZ" dirty="0" smtClean="0"/>
              <a:t> </a:t>
            </a:r>
            <a:r>
              <a:rPr lang="cs-CZ" dirty="0"/>
              <a:t>jeho bratru </a:t>
            </a:r>
            <a:r>
              <a:rPr lang="cs-CZ" dirty="0" err="1" smtClean="0"/>
              <a:t>Filokratovi</a:t>
            </a:r>
            <a:r>
              <a:rPr lang="cs-CZ" dirty="0" smtClean="0"/>
              <a:t>. Zabývá </a:t>
            </a:r>
            <a:r>
              <a:rPr lang="cs-CZ" dirty="0"/>
              <a:t>se </a:t>
            </a:r>
            <a:r>
              <a:rPr lang="cs-CZ" dirty="0" smtClean="0"/>
              <a:t>především </a:t>
            </a:r>
            <a:r>
              <a:rPr lang="cs-CZ" dirty="0"/>
              <a:t>důvodem, proč byl vytvořen řecký překlad hebrejského zákona, nazývaný také </a:t>
            </a:r>
            <a:r>
              <a:rPr lang="cs-CZ" dirty="0" smtClean="0"/>
              <a:t>Septuaginta.</a:t>
            </a:r>
          </a:p>
          <a:p>
            <a:r>
              <a:rPr lang="cs-CZ" dirty="0"/>
              <a:t>A</a:t>
            </a:r>
            <a:r>
              <a:rPr lang="cs-CZ" dirty="0" smtClean="0"/>
              <a:t>utor </a:t>
            </a:r>
            <a:r>
              <a:rPr lang="cs-CZ" dirty="0"/>
              <a:t>byl </a:t>
            </a:r>
            <a:r>
              <a:rPr lang="cs-CZ" dirty="0" smtClean="0"/>
              <a:t>alexandrijský </a:t>
            </a:r>
            <a:r>
              <a:rPr lang="cs-CZ" dirty="0"/>
              <a:t>Žid, žijící podstatně </a:t>
            </a:r>
            <a:r>
              <a:rPr lang="cs-CZ" dirty="0" smtClean="0"/>
              <a:t>později, než se udály popsané </a:t>
            </a:r>
            <a:r>
              <a:rPr lang="cs-CZ" dirty="0"/>
              <a:t>události</a:t>
            </a:r>
            <a:r>
              <a:rPr lang="cs-CZ" dirty="0" smtClean="0"/>
              <a:t>.</a:t>
            </a:r>
          </a:p>
          <a:p>
            <a:r>
              <a:rPr lang="cs-CZ" dirty="0" smtClean="0"/>
              <a:t>Dílo ukazuje úctu pohanů k židovskému zákonu </a:t>
            </a:r>
            <a:r>
              <a:rPr lang="cs-CZ" dirty="0"/>
              <a:t>a </a:t>
            </a:r>
            <a:r>
              <a:rPr lang="cs-CZ" dirty="0" smtClean="0"/>
              <a:t>judaismu obecně. Nadřazenost Židů v morálce.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2337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Septuaginta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Septuaginta, </a:t>
            </a:r>
            <a:r>
              <a:rPr lang="cs-CZ" dirty="0"/>
              <a:t>zkratka LXX, nejstarší existující řecký překlad Starého zákona z </a:t>
            </a:r>
            <a:r>
              <a:rPr lang="cs-CZ" dirty="0" smtClean="0"/>
              <a:t>původní hebrejštiny</a:t>
            </a:r>
          </a:p>
          <a:p>
            <a:r>
              <a:rPr lang="cs-CZ" dirty="0"/>
              <a:t>Sedm knih </a:t>
            </a:r>
            <a:r>
              <a:rPr lang="cs-CZ" dirty="0" smtClean="0"/>
              <a:t>ze Septuaginty přijímají římští katolíci </a:t>
            </a:r>
            <a:r>
              <a:rPr lang="cs-CZ" dirty="0"/>
              <a:t>a </a:t>
            </a:r>
            <a:r>
              <a:rPr lang="cs-CZ" dirty="0" smtClean="0"/>
              <a:t>východní pravoslavní, </a:t>
            </a:r>
            <a:r>
              <a:rPr lang="cs-CZ" dirty="0"/>
              <a:t>ale nepřijímají je Židé ani protestanti. Patří mezi ně </a:t>
            </a:r>
            <a:r>
              <a:rPr lang="cs-CZ" dirty="0" smtClean="0"/>
              <a:t>1. </a:t>
            </a:r>
            <a:r>
              <a:rPr lang="cs-CZ" dirty="0"/>
              <a:t>a </a:t>
            </a:r>
            <a:r>
              <a:rPr lang="cs-CZ" dirty="0" smtClean="0"/>
              <a:t>2. Makabejské, Judit, </a:t>
            </a:r>
            <a:r>
              <a:rPr lang="cs-CZ" dirty="0" err="1" smtClean="0"/>
              <a:t>Tóbit</a:t>
            </a:r>
            <a:r>
              <a:rPr lang="cs-CZ" dirty="0"/>
              <a:t>, </a:t>
            </a:r>
            <a:r>
              <a:rPr lang="cs-CZ" dirty="0" err="1" smtClean="0"/>
              <a:t>Báruch</a:t>
            </a:r>
            <a:r>
              <a:rPr lang="cs-CZ" dirty="0"/>
              <a:t>, </a:t>
            </a:r>
            <a:r>
              <a:rPr lang="cs-CZ" dirty="0" err="1"/>
              <a:t>Sirach</a:t>
            </a:r>
            <a:r>
              <a:rPr lang="cs-CZ" dirty="0"/>
              <a:t> a </a:t>
            </a:r>
            <a:r>
              <a:rPr lang="cs-CZ" dirty="0" smtClean="0"/>
              <a:t>Moudrost, </a:t>
            </a:r>
            <a:r>
              <a:rPr lang="cs-CZ" dirty="0"/>
              <a:t>a </a:t>
            </a:r>
            <a:r>
              <a:rPr lang="cs-CZ" dirty="0" smtClean="0"/>
              <a:t>přídavky ke knihám Ester </a:t>
            </a:r>
            <a:r>
              <a:rPr lang="cs-CZ" dirty="0"/>
              <a:t>a Daniel</a:t>
            </a:r>
          </a:p>
          <a:p>
            <a:r>
              <a:rPr lang="cs-CZ" dirty="0"/>
              <a:t>P</a:t>
            </a:r>
            <a:r>
              <a:rPr lang="cs-CZ" dirty="0" smtClean="0"/>
              <a:t>oprvé </a:t>
            </a:r>
            <a:r>
              <a:rPr lang="cs-CZ" dirty="0"/>
              <a:t>v Bibli </a:t>
            </a:r>
            <a:r>
              <a:rPr lang="cs-CZ" dirty="0" smtClean="0"/>
              <a:t>nalézáme informace </a:t>
            </a:r>
            <a:r>
              <a:rPr lang="cs-CZ" dirty="0"/>
              <a:t>o odlišném osudu </a:t>
            </a:r>
            <a:r>
              <a:rPr lang="cs-CZ" dirty="0" smtClean="0"/>
              <a:t>spravedlivých </a:t>
            </a:r>
            <a:r>
              <a:rPr lang="cs-CZ" dirty="0"/>
              <a:t>a </a:t>
            </a:r>
            <a:r>
              <a:rPr lang="cs-CZ" dirty="0" smtClean="0"/>
              <a:t>nespravedlivých po smrti.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3791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Pseudoepigrafia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5069160"/>
          </a:xfrm>
        </p:spPr>
        <p:txBody>
          <a:bodyPr numCol="2">
            <a:normAutofit fontScale="77500" lnSpcReduction="20000"/>
          </a:bodyPr>
          <a:lstStyle/>
          <a:p>
            <a:r>
              <a:rPr lang="cs-CZ" b="1" dirty="0"/>
              <a:t>List </a:t>
            </a:r>
            <a:r>
              <a:rPr lang="cs-CZ" b="1" dirty="0" err="1" smtClean="0"/>
              <a:t>Aristeův</a:t>
            </a:r>
            <a:r>
              <a:rPr lang="cs-CZ" b="1" dirty="0" smtClean="0"/>
              <a:t> - 2</a:t>
            </a:r>
            <a:r>
              <a:rPr lang="cs-CZ" b="1" dirty="0"/>
              <a:t>. </a:t>
            </a:r>
            <a:r>
              <a:rPr lang="cs-CZ" b="1" dirty="0" smtClean="0"/>
              <a:t>st. př. n.l.</a:t>
            </a:r>
          </a:p>
          <a:p>
            <a:r>
              <a:rPr lang="cs-CZ" b="1" dirty="0" err="1" smtClean="0"/>
              <a:t>Henoch</a:t>
            </a:r>
            <a:r>
              <a:rPr lang="cs-CZ" b="1" dirty="0" smtClean="0"/>
              <a:t> - 3</a:t>
            </a:r>
            <a:r>
              <a:rPr lang="cs-CZ" b="1" dirty="0"/>
              <a:t>. </a:t>
            </a:r>
            <a:r>
              <a:rPr lang="cs-CZ" b="1" dirty="0" smtClean="0"/>
              <a:t>st. </a:t>
            </a:r>
            <a:r>
              <a:rPr lang="cs-CZ" b="1" dirty="0"/>
              <a:t>př. n. l.</a:t>
            </a:r>
            <a:endParaRPr lang="cs-CZ" b="1" dirty="0" smtClean="0"/>
          </a:p>
          <a:p>
            <a:r>
              <a:rPr lang="cs-CZ" dirty="0" smtClean="0"/>
              <a:t>Závěť patriarchů</a:t>
            </a:r>
          </a:p>
          <a:p>
            <a:r>
              <a:rPr lang="cs-CZ" b="1" dirty="0" err="1" smtClean="0"/>
              <a:t>Sibyllina</a:t>
            </a:r>
            <a:r>
              <a:rPr lang="cs-CZ" b="1" dirty="0" smtClean="0"/>
              <a:t> proroctví - 150 </a:t>
            </a:r>
            <a:r>
              <a:rPr lang="cs-CZ" b="1" dirty="0"/>
              <a:t>př. n. l. </a:t>
            </a:r>
            <a:r>
              <a:rPr lang="cs-CZ" b="1" dirty="0" smtClean="0"/>
              <a:t>- 300 </a:t>
            </a:r>
            <a:r>
              <a:rPr lang="cs-CZ" b="1" dirty="0"/>
              <a:t>n. l.</a:t>
            </a:r>
            <a:endParaRPr lang="cs-CZ" b="1" dirty="0" smtClean="0"/>
          </a:p>
          <a:p>
            <a:r>
              <a:rPr lang="cs-CZ" dirty="0" smtClean="0"/>
              <a:t>Žalmy Šalomounovy</a:t>
            </a:r>
          </a:p>
          <a:p>
            <a:r>
              <a:rPr lang="cs-CZ" b="1" dirty="0" smtClean="0"/>
              <a:t>Jubilea - 2</a:t>
            </a:r>
            <a:r>
              <a:rPr lang="cs-CZ" b="1" dirty="0"/>
              <a:t>. st. př. n.l</a:t>
            </a:r>
            <a:r>
              <a:rPr lang="cs-CZ" b="1" dirty="0" smtClean="0"/>
              <a:t>.</a:t>
            </a:r>
          </a:p>
          <a:p>
            <a:r>
              <a:rPr lang="cs-CZ" dirty="0" smtClean="0"/>
              <a:t>Mučednictví a vidění </a:t>
            </a:r>
            <a:r>
              <a:rPr lang="cs-CZ" dirty="0" err="1" smtClean="0"/>
              <a:t>Izajášovo</a:t>
            </a:r>
            <a:endParaRPr lang="cs-CZ" dirty="0" smtClean="0"/>
          </a:p>
          <a:p>
            <a:r>
              <a:rPr lang="cs-CZ" dirty="0" smtClean="0"/>
              <a:t>Třetí kniha </a:t>
            </a:r>
            <a:r>
              <a:rPr lang="cs-CZ" dirty="0" err="1" smtClean="0"/>
              <a:t>Ezdrášova</a:t>
            </a:r>
            <a:endParaRPr lang="cs-CZ" dirty="0" smtClean="0"/>
          </a:p>
          <a:p>
            <a:r>
              <a:rPr lang="cs-CZ" b="1" dirty="0" smtClean="0"/>
              <a:t>Čtvrtá kniha </a:t>
            </a:r>
            <a:r>
              <a:rPr lang="cs-CZ" b="1" dirty="0" err="1" smtClean="0"/>
              <a:t>Ezdrášova</a:t>
            </a:r>
            <a:endParaRPr lang="cs-CZ" b="1" dirty="0" smtClean="0"/>
          </a:p>
          <a:p>
            <a:r>
              <a:rPr lang="cs-CZ" dirty="0" smtClean="0"/>
              <a:t>Druhá kniha </a:t>
            </a:r>
            <a:r>
              <a:rPr lang="cs-CZ" dirty="0" err="1" smtClean="0"/>
              <a:t>Bárukova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Jákobova modlitba</a:t>
            </a:r>
          </a:p>
          <a:p>
            <a:r>
              <a:rPr lang="cs-CZ" dirty="0" smtClean="0"/>
              <a:t>Život Adama a Evy</a:t>
            </a:r>
          </a:p>
          <a:p>
            <a:r>
              <a:rPr lang="cs-CZ" b="1" dirty="0" smtClean="0"/>
              <a:t>Třetí </a:t>
            </a:r>
            <a:r>
              <a:rPr lang="cs-CZ" b="1" dirty="0"/>
              <a:t>kniha </a:t>
            </a:r>
            <a:r>
              <a:rPr lang="cs-CZ" b="1" dirty="0" smtClean="0"/>
              <a:t>Makabejská - 1</a:t>
            </a:r>
            <a:r>
              <a:rPr lang="cs-CZ" b="1" dirty="0"/>
              <a:t>. st. př. n.l</a:t>
            </a:r>
            <a:r>
              <a:rPr lang="cs-CZ" b="1" dirty="0" smtClean="0"/>
              <a:t>.</a:t>
            </a:r>
          </a:p>
          <a:p>
            <a:r>
              <a:rPr lang="cs-CZ" dirty="0" smtClean="0"/>
              <a:t>Čtvrtá kniha Makabejská</a:t>
            </a:r>
          </a:p>
          <a:p>
            <a:r>
              <a:rPr lang="cs-CZ" dirty="0" smtClean="0"/>
              <a:t>Zjevení Abrahámovo</a:t>
            </a:r>
          </a:p>
          <a:p>
            <a:r>
              <a:rPr lang="cs-CZ" dirty="0" smtClean="0"/>
              <a:t>Závěť Abrahámova</a:t>
            </a:r>
          </a:p>
          <a:p>
            <a:r>
              <a:rPr lang="cs-CZ" dirty="0" smtClean="0"/>
              <a:t>Nanebevzetí Mojžíšovo</a:t>
            </a:r>
          </a:p>
          <a:p>
            <a:r>
              <a:rPr lang="cs-CZ" dirty="0" smtClean="0"/>
              <a:t>Modlitba </a:t>
            </a:r>
            <a:r>
              <a:rPr lang="cs-CZ" dirty="0" err="1" smtClean="0"/>
              <a:t>Menašeho</a:t>
            </a:r>
            <a:endParaRPr lang="cs-CZ" dirty="0" smtClean="0"/>
          </a:p>
          <a:p>
            <a:r>
              <a:rPr lang="cs-CZ" dirty="0" smtClean="0"/>
              <a:t>Ódy Šalomounovy</a:t>
            </a:r>
          </a:p>
          <a:p>
            <a:r>
              <a:rPr lang="cs-CZ" dirty="0" smtClean="0"/>
              <a:t>Syrské žalmy</a:t>
            </a:r>
          </a:p>
          <a:p>
            <a:r>
              <a:rPr lang="cs-CZ" b="1" dirty="0" smtClean="0"/>
              <a:t>Josef </a:t>
            </a:r>
            <a:r>
              <a:rPr lang="cs-CZ" b="1" dirty="0"/>
              <a:t>a </a:t>
            </a:r>
            <a:r>
              <a:rPr lang="cs-CZ" b="1" dirty="0" err="1" smtClean="0"/>
              <a:t>Asenat</a:t>
            </a:r>
            <a:r>
              <a:rPr lang="cs-CZ" b="1" dirty="0" smtClean="0"/>
              <a:t> - 200 - 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086207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Henoch</a:t>
            </a:r>
            <a:r>
              <a:rPr lang="cs-CZ" dirty="0" smtClean="0"/>
              <a:t> - </a:t>
            </a:r>
            <a:r>
              <a:rPr lang="en-US" dirty="0"/>
              <a:t>3. </a:t>
            </a:r>
            <a:r>
              <a:rPr lang="en-US" dirty="0" err="1"/>
              <a:t>st.</a:t>
            </a:r>
            <a:r>
              <a:rPr lang="en-US" dirty="0"/>
              <a:t> </a:t>
            </a:r>
            <a:r>
              <a:rPr lang="en-US" dirty="0" err="1"/>
              <a:t>př</a:t>
            </a:r>
            <a:r>
              <a:rPr lang="en-US" dirty="0"/>
              <a:t>. n. l</a:t>
            </a:r>
            <a:r>
              <a:rPr lang="en-US" dirty="0" smtClean="0"/>
              <a:t>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 samotné knize se tvrdí, že jejím autorem byl </a:t>
            </a:r>
            <a:r>
              <a:rPr lang="cs-CZ" dirty="0" err="1"/>
              <a:t>Henoch</a:t>
            </a:r>
            <a:r>
              <a:rPr lang="cs-CZ" dirty="0"/>
              <a:t>, </a:t>
            </a:r>
            <a:r>
              <a:rPr lang="cs-CZ" dirty="0" smtClean="0"/>
              <a:t>který žil před </a:t>
            </a:r>
            <a:r>
              <a:rPr lang="cs-CZ" dirty="0"/>
              <a:t>biblickou povodní</a:t>
            </a:r>
            <a:r>
              <a:rPr lang="cs-CZ" dirty="0" smtClean="0"/>
              <a:t>.</a:t>
            </a:r>
          </a:p>
          <a:p>
            <a:r>
              <a:rPr lang="cs-CZ" dirty="0"/>
              <a:t>Je to celkem pět původně samostatných knih, které jsou spojeny postavou </a:t>
            </a:r>
            <a:r>
              <a:rPr lang="cs-CZ" dirty="0" err="1" smtClean="0"/>
              <a:t>Henocha</a:t>
            </a:r>
            <a:r>
              <a:rPr lang="cs-CZ" dirty="0" smtClean="0"/>
              <a:t>. </a:t>
            </a:r>
          </a:p>
          <a:p>
            <a:r>
              <a:rPr lang="cs-CZ" dirty="0"/>
              <a:t>Popisuje cesty, vize, sny a zjevení proroka </a:t>
            </a:r>
            <a:r>
              <a:rPr lang="cs-CZ" dirty="0" err="1"/>
              <a:t>Henocha</a:t>
            </a:r>
            <a:r>
              <a:rPr lang="cs-CZ" dirty="0"/>
              <a:t> </a:t>
            </a:r>
            <a:r>
              <a:rPr lang="cs-CZ" dirty="0" smtClean="0"/>
              <a:t>během </a:t>
            </a:r>
            <a:r>
              <a:rPr lang="cs-CZ" dirty="0"/>
              <a:t>jeho návštěvy v </a:t>
            </a:r>
            <a:r>
              <a:rPr lang="cs-CZ" dirty="0" smtClean="0"/>
              <a:t>nebi</a:t>
            </a:r>
            <a:r>
              <a:rPr lang="cs-CZ" dirty="0" smtClean="0"/>
              <a:t>.</a:t>
            </a:r>
          </a:p>
          <a:p>
            <a:r>
              <a:rPr lang="cs-CZ" dirty="0" smtClean="0"/>
              <a:t>A</a:t>
            </a:r>
            <a:r>
              <a:rPr lang="cs-CZ" dirty="0" smtClean="0"/>
              <a:t>pokalypsa - Syn člověka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382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cs-CZ" dirty="0"/>
              <a:t>Kniha </a:t>
            </a:r>
            <a:r>
              <a:rPr lang="cs-CZ" dirty="0" err="1" smtClean="0"/>
              <a:t>Jubilejí</a:t>
            </a:r>
            <a:r>
              <a:rPr lang="cs-CZ" dirty="0" smtClean="0"/>
              <a:t> - 2</a:t>
            </a:r>
            <a:r>
              <a:rPr lang="cs-CZ" dirty="0"/>
              <a:t>. st. př. n.l.</a:t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Kniha </a:t>
            </a:r>
            <a:r>
              <a:rPr lang="cs-CZ" dirty="0" err="1" smtClean="0"/>
              <a:t>Jubilejí</a:t>
            </a:r>
            <a:r>
              <a:rPr lang="cs-CZ" dirty="0" smtClean="0"/>
              <a:t> byla </a:t>
            </a:r>
            <a:r>
              <a:rPr lang="cs-CZ" dirty="0"/>
              <a:t>pravděpodobně napsána ve 2. století před naším letopočtem a zaznamenává biblickou historii světa od stvoření po Mojžíše. Kniha dělí historii do období </a:t>
            </a:r>
            <a:r>
              <a:rPr lang="cs-CZ" dirty="0" smtClean="0"/>
              <a:t>neboli </a:t>
            </a:r>
            <a:r>
              <a:rPr lang="cs-CZ" dirty="0"/>
              <a:t>„</a:t>
            </a:r>
            <a:r>
              <a:rPr lang="cs-CZ" dirty="0" err="1" smtClean="0"/>
              <a:t>jubilejí</a:t>
            </a:r>
            <a:r>
              <a:rPr lang="cs-CZ" dirty="0" smtClean="0"/>
              <a:t>“ </a:t>
            </a:r>
            <a:r>
              <a:rPr lang="cs-CZ" dirty="0"/>
              <a:t>49 let. </a:t>
            </a:r>
            <a:endParaRPr lang="cs-CZ" dirty="0" smtClean="0"/>
          </a:p>
          <a:p>
            <a:r>
              <a:rPr lang="cs-CZ" dirty="0" smtClean="0"/>
              <a:t>Obsah </a:t>
            </a:r>
            <a:r>
              <a:rPr lang="cs-CZ" dirty="0"/>
              <a:t>knihy </a:t>
            </a:r>
            <a:r>
              <a:rPr lang="cs-CZ" dirty="0" smtClean="0"/>
              <a:t>se shoduje s knihou </a:t>
            </a:r>
            <a:r>
              <a:rPr lang="cs-CZ" dirty="0"/>
              <a:t>Genesis, </a:t>
            </a:r>
            <a:r>
              <a:rPr lang="cs-CZ" dirty="0" smtClean="0"/>
              <a:t>obohacuje ji </a:t>
            </a:r>
            <a:r>
              <a:rPr lang="cs-CZ" dirty="0"/>
              <a:t>o množství legend a příběhů, které vznikly v průběhu staletí</a:t>
            </a:r>
            <a:r>
              <a:rPr lang="cs-CZ" dirty="0" smtClean="0"/>
              <a:t>. </a:t>
            </a:r>
            <a:endParaRPr lang="cs-CZ" dirty="0" smtClean="0"/>
          </a:p>
          <a:p>
            <a:r>
              <a:rPr lang="cs-CZ" dirty="0" smtClean="0"/>
              <a:t>Apokalypsa - Abrahámovo vidění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813540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1825</Words>
  <Application>Microsoft Office PowerPoint</Application>
  <PresentationFormat>Předvádění na obrazovce (4:3)</PresentationFormat>
  <Paragraphs>92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Helénismus 323 nl. - 31 př.nl.</vt:lpstr>
      <vt:lpstr>Helénismus</vt:lpstr>
      <vt:lpstr>Helénistické umění</vt:lpstr>
      <vt:lpstr>Ptolemaiovci</vt:lpstr>
      <vt:lpstr>List Aristeův</vt:lpstr>
      <vt:lpstr>Septuaginta</vt:lpstr>
      <vt:lpstr>Pseudoepigrafia</vt:lpstr>
      <vt:lpstr>Henoch - 3. st. př. n. l.</vt:lpstr>
      <vt:lpstr>Kniha Jubilejí - 2. st. př. n.l.  </vt:lpstr>
      <vt:lpstr>4. kniha Ezdrášova</vt:lpstr>
      <vt:lpstr>Třetí kniha Makabejská</vt:lpstr>
      <vt:lpstr>Sibyllina proroctví </vt:lpstr>
      <vt:lpstr>Josef a Asenet</vt:lpstr>
      <vt:lpstr>Artapanos</vt:lpstr>
      <vt:lpstr>Filón Alexandrijský</vt:lpstr>
      <vt:lpstr>Apologia pro Iudaeis/Hypothetica, 6.8-9: </vt:lpstr>
      <vt:lpstr>Legatio Ad Gaium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Helénismus</dc:title>
  <dc:creator>admin</dc:creator>
  <cp:lastModifiedBy>admin</cp:lastModifiedBy>
  <cp:revision>79</cp:revision>
  <dcterms:created xsi:type="dcterms:W3CDTF">2019-10-03T07:54:44Z</dcterms:created>
  <dcterms:modified xsi:type="dcterms:W3CDTF">2019-10-16T15:00:32Z</dcterms:modified>
</cp:coreProperties>
</file>