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58" r:id="rId6"/>
    <p:sldId id="259" r:id="rId7"/>
    <p:sldId id="262" r:id="rId8"/>
    <p:sldId id="261" r:id="rId9"/>
    <p:sldId id="263" r:id="rId10"/>
    <p:sldId id="268" r:id="rId11"/>
    <p:sldId id="267"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1273DE0-9118-49FF-8D24-40D62526E7B2}" type="datetimeFigureOut">
              <a:rPr lang="cs-CZ" smtClean="0"/>
              <a:t>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DBD9D1C-7502-4F41-94D6-175FAD1F2F6A}" type="slidenum">
              <a:rPr lang="cs-CZ" smtClean="0"/>
              <a:t>‹#›</a:t>
            </a:fld>
            <a:endParaRPr lang="cs-CZ"/>
          </a:p>
        </p:txBody>
      </p:sp>
    </p:spTree>
    <p:extLst>
      <p:ext uri="{BB962C8B-B14F-4D97-AF65-F5344CB8AC3E}">
        <p14:creationId xmlns:p14="http://schemas.microsoft.com/office/powerpoint/2010/main" val="2005194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1273DE0-9118-49FF-8D24-40D62526E7B2}" type="datetimeFigureOut">
              <a:rPr lang="cs-CZ" smtClean="0"/>
              <a:t>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DBD9D1C-7502-4F41-94D6-175FAD1F2F6A}" type="slidenum">
              <a:rPr lang="cs-CZ" smtClean="0"/>
              <a:t>‹#›</a:t>
            </a:fld>
            <a:endParaRPr lang="cs-CZ"/>
          </a:p>
        </p:txBody>
      </p:sp>
    </p:spTree>
    <p:extLst>
      <p:ext uri="{BB962C8B-B14F-4D97-AF65-F5344CB8AC3E}">
        <p14:creationId xmlns:p14="http://schemas.microsoft.com/office/powerpoint/2010/main" val="4011796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1273DE0-9118-49FF-8D24-40D62526E7B2}" type="datetimeFigureOut">
              <a:rPr lang="cs-CZ" smtClean="0"/>
              <a:t>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DBD9D1C-7502-4F41-94D6-175FAD1F2F6A}" type="slidenum">
              <a:rPr lang="cs-CZ" smtClean="0"/>
              <a:t>‹#›</a:t>
            </a:fld>
            <a:endParaRPr lang="cs-CZ"/>
          </a:p>
        </p:txBody>
      </p:sp>
    </p:spTree>
    <p:extLst>
      <p:ext uri="{BB962C8B-B14F-4D97-AF65-F5344CB8AC3E}">
        <p14:creationId xmlns:p14="http://schemas.microsoft.com/office/powerpoint/2010/main" val="3191256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1273DE0-9118-49FF-8D24-40D62526E7B2}" type="datetimeFigureOut">
              <a:rPr lang="cs-CZ" smtClean="0"/>
              <a:t>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DBD9D1C-7502-4F41-94D6-175FAD1F2F6A}" type="slidenum">
              <a:rPr lang="cs-CZ" smtClean="0"/>
              <a:t>‹#›</a:t>
            </a:fld>
            <a:endParaRPr lang="cs-CZ"/>
          </a:p>
        </p:txBody>
      </p:sp>
    </p:spTree>
    <p:extLst>
      <p:ext uri="{BB962C8B-B14F-4D97-AF65-F5344CB8AC3E}">
        <p14:creationId xmlns:p14="http://schemas.microsoft.com/office/powerpoint/2010/main" val="806424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1273DE0-9118-49FF-8D24-40D62526E7B2}" type="datetimeFigureOut">
              <a:rPr lang="cs-CZ" smtClean="0"/>
              <a:t>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DBD9D1C-7502-4F41-94D6-175FAD1F2F6A}" type="slidenum">
              <a:rPr lang="cs-CZ" smtClean="0"/>
              <a:t>‹#›</a:t>
            </a:fld>
            <a:endParaRPr lang="cs-CZ"/>
          </a:p>
        </p:txBody>
      </p:sp>
    </p:spTree>
    <p:extLst>
      <p:ext uri="{BB962C8B-B14F-4D97-AF65-F5344CB8AC3E}">
        <p14:creationId xmlns:p14="http://schemas.microsoft.com/office/powerpoint/2010/main" val="3382250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1273DE0-9118-49FF-8D24-40D62526E7B2}" type="datetimeFigureOut">
              <a:rPr lang="cs-CZ" smtClean="0"/>
              <a:t>6.12.2019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DBD9D1C-7502-4F41-94D6-175FAD1F2F6A}" type="slidenum">
              <a:rPr lang="cs-CZ" smtClean="0"/>
              <a:t>‹#›</a:t>
            </a:fld>
            <a:endParaRPr lang="cs-CZ"/>
          </a:p>
        </p:txBody>
      </p:sp>
    </p:spTree>
    <p:extLst>
      <p:ext uri="{BB962C8B-B14F-4D97-AF65-F5344CB8AC3E}">
        <p14:creationId xmlns:p14="http://schemas.microsoft.com/office/powerpoint/2010/main" val="1973580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1273DE0-9118-49FF-8D24-40D62526E7B2}" type="datetimeFigureOut">
              <a:rPr lang="cs-CZ" smtClean="0"/>
              <a:t>6.12.2019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DBD9D1C-7502-4F41-94D6-175FAD1F2F6A}" type="slidenum">
              <a:rPr lang="cs-CZ" smtClean="0"/>
              <a:t>‹#›</a:t>
            </a:fld>
            <a:endParaRPr lang="cs-CZ"/>
          </a:p>
        </p:txBody>
      </p:sp>
    </p:spTree>
    <p:extLst>
      <p:ext uri="{BB962C8B-B14F-4D97-AF65-F5344CB8AC3E}">
        <p14:creationId xmlns:p14="http://schemas.microsoft.com/office/powerpoint/2010/main" val="1967823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1273DE0-9118-49FF-8D24-40D62526E7B2}" type="datetimeFigureOut">
              <a:rPr lang="cs-CZ" smtClean="0"/>
              <a:t>6.12.2019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DBD9D1C-7502-4F41-94D6-175FAD1F2F6A}" type="slidenum">
              <a:rPr lang="cs-CZ" smtClean="0"/>
              <a:t>‹#›</a:t>
            </a:fld>
            <a:endParaRPr lang="cs-CZ"/>
          </a:p>
        </p:txBody>
      </p:sp>
    </p:spTree>
    <p:extLst>
      <p:ext uri="{BB962C8B-B14F-4D97-AF65-F5344CB8AC3E}">
        <p14:creationId xmlns:p14="http://schemas.microsoft.com/office/powerpoint/2010/main" val="4031965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1273DE0-9118-49FF-8D24-40D62526E7B2}" type="datetimeFigureOut">
              <a:rPr lang="cs-CZ" smtClean="0"/>
              <a:t>6.12.2019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DBD9D1C-7502-4F41-94D6-175FAD1F2F6A}" type="slidenum">
              <a:rPr lang="cs-CZ" smtClean="0"/>
              <a:t>‹#›</a:t>
            </a:fld>
            <a:endParaRPr lang="cs-CZ"/>
          </a:p>
        </p:txBody>
      </p:sp>
    </p:spTree>
    <p:extLst>
      <p:ext uri="{BB962C8B-B14F-4D97-AF65-F5344CB8AC3E}">
        <p14:creationId xmlns:p14="http://schemas.microsoft.com/office/powerpoint/2010/main" val="1947988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1273DE0-9118-49FF-8D24-40D62526E7B2}" type="datetimeFigureOut">
              <a:rPr lang="cs-CZ" smtClean="0"/>
              <a:t>6.12.2019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DBD9D1C-7502-4F41-94D6-175FAD1F2F6A}" type="slidenum">
              <a:rPr lang="cs-CZ" smtClean="0"/>
              <a:t>‹#›</a:t>
            </a:fld>
            <a:endParaRPr lang="cs-CZ"/>
          </a:p>
        </p:txBody>
      </p:sp>
    </p:spTree>
    <p:extLst>
      <p:ext uri="{BB962C8B-B14F-4D97-AF65-F5344CB8AC3E}">
        <p14:creationId xmlns:p14="http://schemas.microsoft.com/office/powerpoint/2010/main" val="238831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1273DE0-9118-49FF-8D24-40D62526E7B2}" type="datetimeFigureOut">
              <a:rPr lang="cs-CZ" smtClean="0"/>
              <a:t>6.12.2019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DBD9D1C-7502-4F41-94D6-175FAD1F2F6A}" type="slidenum">
              <a:rPr lang="cs-CZ" smtClean="0"/>
              <a:t>‹#›</a:t>
            </a:fld>
            <a:endParaRPr lang="cs-CZ"/>
          </a:p>
        </p:txBody>
      </p:sp>
    </p:spTree>
    <p:extLst>
      <p:ext uri="{BB962C8B-B14F-4D97-AF65-F5344CB8AC3E}">
        <p14:creationId xmlns:p14="http://schemas.microsoft.com/office/powerpoint/2010/main" val="2705771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73DE0-9118-49FF-8D24-40D62526E7B2}" type="datetimeFigureOut">
              <a:rPr lang="cs-CZ" smtClean="0"/>
              <a:t>6.12.2019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BD9D1C-7502-4F41-94D6-175FAD1F2F6A}" type="slidenum">
              <a:rPr lang="cs-CZ" smtClean="0"/>
              <a:t>‹#›</a:t>
            </a:fld>
            <a:endParaRPr lang="cs-CZ"/>
          </a:p>
        </p:txBody>
      </p:sp>
    </p:spTree>
    <p:extLst>
      <p:ext uri="{BB962C8B-B14F-4D97-AF65-F5344CB8AC3E}">
        <p14:creationId xmlns:p14="http://schemas.microsoft.com/office/powerpoint/2010/main" val="302555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a:t>Křesťané o Židech</a:t>
            </a:r>
            <a:endParaRPr lang="cs-CZ" dirty="0"/>
          </a:p>
        </p:txBody>
      </p:sp>
      <p:sp>
        <p:nvSpPr>
          <p:cNvPr id="3" name="Podnadpis 2"/>
          <p:cNvSpPr>
            <a:spLocks noGrp="1"/>
          </p:cNvSpPr>
          <p:nvPr>
            <p:ph type="subTitle" idx="1"/>
          </p:nvPr>
        </p:nvSpPr>
        <p:spPr/>
        <p:txBody>
          <a:bodyPr>
            <a:normAutofit/>
          </a:bodyPr>
          <a:lstStyle/>
          <a:p>
            <a:r>
              <a:rPr lang="cs-CZ" sz="4400" dirty="0">
                <a:solidFill>
                  <a:schemeClr val="tx1"/>
                </a:solidFill>
                <a:latin typeface="+mj-lt"/>
                <a:ea typeface="+mj-ea"/>
                <a:cs typeface="+mj-cs"/>
              </a:rPr>
              <a:t>Vymezování se vůči Židům</a:t>
            </a:r>
            <a:endParaRPr lang="cs-CZ" sz="4400" dirty="0">
              <a:solidFill>
                <a:schemeClr val="tx1"/>
              </a:solidFill>
              <a:latin typeface="+mj-lt"/>
              <a:ea typeface="+mj-ea"/>
              <a:cs typeface="+mj-cs"/>
            </a:endParaRPr>
          </a:p>
        </p:txBody>
      </p:sp>
    </p:spTree>
    <p:extLst>
      <p:ext uri="{BB962C8B-B14F-4D97-AF65-F5344CB8AC3E}">
        <p14:creationId xmlns:p14="http://schemas.microsoft.com/office/powerpoint/2010/main" val="617837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96752"/>
          </a:xfrm>
        </p:spPr>
        <p:txBody>
          <a:bodyPr>
            <a:normAutofit fontScale="90000"/>
          </a:bodyPr>
          <a:lstStyle/>
          <a:p>
            <a:r>
              <a:rPr lang="cs-CZ" dirty="0" smtClean="0"/>
              <a:t>Církevní historik, pohanský historik </a:t>
            </a:r>
            <a:r>
              <a:rPr lang="cs-CZ" dirty="0"/>
              <a:t>a </a:t>
            </a:r>
            <a:r>
              <a:rPr lang="cs-CZ" dirty="0" smtClean="0"/>
              <a:t>císař </a:t>
            </a:r>
            <a:r>
              <a:rPr lang="cs-CZ" dirty="0"/>
              <a:t>odpadlík (361-363)</a:t>
            </a:r>
          </a:p>
        </p:txBody>
      </p:sp>
      <p:sp>
        <p:nvSpPr>
          <p:cNvPr id="3" name="Zástupný symbol pro obsah 2"/>
          <p:cNvSpPr>
            <a:spLocks noGrp="1"/>
          </p:cNvSpPr>
          <p:nvPr>
            <p:ph idx="1"/>
          </p:nvPr>
        </p:nvSpPr>
        <p:spPr>
          <a:xfrm>
            <a:off x="0" y="1340768"/>
            <a:ext cx="9144000" cy="5517232"/>
          </a:xfrm>
        </p:spPr>
        <p:txBody>
          <a:bodyPr>
            <a:normAutofit fontScale="32500" lnSpcReduction="20000"/>
          </a:bodyPr>
          <a:lstStyle/>
          <a:p>
            <a:pPr algn="just"/>
            <a:r>
              <a:rPr lang="cs-CZ" sz="5600" b="1" dirty="0" err="1" smtClean="0"/>
              <a:t>Eusebios</a:t>
            </a:r>
            <a:r>
              <a:rPr lang="cs-CZ" sz="5600" b="1" dirty="0"/>
              <a:t>, Život </a:t>
            </a:r>
            <a:r>
              <a:rPr lang="cs-CZ" sz="5600" b="1" dirty="0" smtClean="0"/>
              <a:t>Konstantina, III, 5</a:t>
            </a:r>
          </a:p>
          <a:p>
            <a:pPr algn="just"/>
            <a:r>
              <a:rPr lang="cs-CZ" sz="5600" dirty="0" smtClean="0"/>
              <a:t>„Na </a:t>
            </a:r>
            <a:r>
              <a:rPr lang="cs-CZ" sz="5600" dirty="0"/>
              <a:t>tomto setkání byla projednána otázka týkající se nejsvětějšího dne Velikonoc a byla vyřešena sjednoceným soudem všech přítomných, aby tento svátek </a:t>
            </a:r>
            <a:r>
              <a:rPr lang="cs-CZ" sz="5600" dirty="0" smtClean="0"/>
              <a:t>byl uchováván </a:t>
            </a:r>
            <a:r>
              <a:rPr lang="cs-CZ" sz="5600" dirty="0"/>
              <a:t>všemi a na každém místě v jeden a tentýž den. T</a:t>
            </a:r>
            <a:r>
              <a:rPr lang="cs-CZ" sz="5600" dirty="0" smtClean="0"/>
              <a:t>ento </a:t>
            </a:r>
            <a:r>
              <a:rPr lang="cs-CZ" sz="5600" dirty="0"/>
              <a:t>svátek, </a:t>
            </a:r>
            <a:r>
              <a:rPr lang="cs-CZ" sz="5600" dirty="0" smtClean="0"/>
              <a:t>od </a:t>
            </a:r>
            <a:r>
              <a:rPr lang="cs-CZ" sz="5600" dirty="0"/>
              <a:t>něhož datujeme naše naděje </a:t>
            </a:r>
            <a:r>
              <a:rPr lang="cs-CZ" sz="5600" dirty="0" smtClean="0"/>
              <a:t>na nesmrtelnost, </a:t>
            </a:r>
            <a:r>
              <a:rPr lang="cs-CZ" sz="5600" dirty="0"/>
              <a:t>by </a:t>
            </a:r>
            <a:r>
              <a:rPr lang="cs-CZ" sz="5600" dirty="0" smtClean="0"/>
              <a:t>měl </a:t>
            </a:r>
            <a:r>
              <a:rPr lang="cs-CZ" sz="5600" dirty="0"/>
              <a:t>být </a:t>
            </a:r>
            <a:r>
              <a:rPr lang="cs-CZ" sz="5600" dirty="0" smtClean="0"/>
              <a:t>slaven bez </a:t>
            </a:r>
            <a:r>
              <a:rPr lang="cs-CZ" sz="5600" dirty="0"/>
              <a:t>rozdílu všemi stejně, podle jednoho </a:t>
            </a:r>
            <a:r>
              <a:rPr lang="cs-CZ" sz="5600" dirty="0" smtClean="0"/>
              <a:t>daného řádu </a:t>
            </a:r>
            <a:r>
              <a:rPr lang="cs-CZ" sz="5600" dirty="0"/>
              <a:t>a </a:t>
            </a:r>
            <a:r>
              <a:rPr lang="cs-CZ" sz="5600" dirty="0" smtClean="0"/>
              <a:t>uspořádání. </a:t>
            </a:r>
            <a:r>
              <a:rPr lang="cs-CZ" sz="5600" dirty="0"/>
              <a:t>A v první řadě se zdálo, že </a:t>
            </a:r>
            <a:r>
              <a:rPr lang="cs-CZ" sz="5600" dirty="0" smtClean="0"/>
              <a:t>není užitečné, </a:t>
            </a:r>
            <a:r>
              <a:rPr lang="cs-CZ" sz="5600" dirty="0"/>
              <a:t>a</a:t>
            </a:r>
            <a:r>
              <a:rPr lang="cs-CZ" sz="5600" dirty="0" smtClean="0"/>
              <a:t>bychom </a:t>
            </a:r>
            <a:r>
              <a:rPr lang="cs-CZ" sz="5600" dirty="0"/>
              <a:t>při oslavě tohoto nejsvětějšího svátku měli následovat praxi Židů, kteří bezohledně </a:t>
            </a:r>
            <a:r>
              <a:rPr lang="cs-CZ" sz="5600" dirty="0" smtClean="0"/>
              <a:t>poskvrňují své ruce </a:t>
            </a:r>
            <a:r>
              <a:rPr lang="cs-CZ" sz="5600" dirty="0"/>
              <a:t>obrovským hříchem, a proto jsou zaslouženě zasaženi slepotou duše</a:t>
            </a:r>
            <a:r>
              <a:rPr lang="cs-CZ" sz="5600" dirty="0" smtClean="0"/>
              <a:t>.“</a:t>
            </a:r>
          </a:p>
          <a:p>
            <a:pPr algn="just"/>
            <a:r>
              <a:rPr lang="it-IT" sz="5600" b="1" dirty="0" smtClean="0"/>
              <a:t>Ammian</a:t>
            </a:r>
            <a:r>
              <a:rPr lang="cs-CZ" sz="5600" b="1" dirty="0" err="1" smtClean="0"/>
              <a:t>us</a:t>
            </a:r>
            <a:r>
              <a:rPr lang="it-IT" sz="5600" b="1" dirty="0" smtClean="0"/>
              <a:t> Marcellin</a:t>
            </a:r>
            <a:r>
              <a:rPr lang="cs-CZ" sz="5600" b="1" dirty="0" err="1" smtClean="0"/>
              <a:t>us</a:t>
            </a:r>
            <a:r>
              <a:rPr lang="cs-CZ" sz="5600" b="1" dirty="0" smtClean="0"/>
              <a:t>: </a:t>
            </a:r>
            <a:r>
              <a:rPr lang="it-IT" sz="5600" b="1" dirty="0" smtClean="0"/>
              <a:t>Rerum gestarum libri XXIII, 1, 3.</a:t>
            </a:r>
            <a:endParaRPr lang="cs-CZ" sz="5600" b="1" dirty="0" smtClean="0"/>
          </a:p>
          <a:p>
            <a:pPr algn="just"/>
            <a:r>
              <a:rPr lang="cs-CZ" sz="5600" dirty="0" smtClean="0"/>
              <a:t>„</a:t>
            </a:r>
            <a:r>
              <a:rPr lang="cs-CZ" sz="5600" dirty="0" err="1" smtClean="0"/>
              <a:t>Julianus</a:t>
            </a:r>
            <a:r>
              <a:rPr lang="cs-CZ" sz="5600" dirty="0" smtClean="0"/>
              <a:t> si pomyslel, že by měl znovu postavit v extravagantním nákladu pyšný chrám v Jeruzalémě a tento úkol dal </a:t>
            </a:r>
            <a:r>
              <a:rPr lang="cs-CZ" sz="5600" dirty="0" err="1" smtClean="0"/>
              <a:t>Alypiovi</a:t>
            </a:r>
            <a:r>
              <a:rPr lang="cs-CZ" sz="5600" dirty="0" smtClean="0"/>
              <a:t>. </a:t>
            </a:r>
            <a:r>
              <a:rPr lang="cs-CZ" sz="5600" dirty="0" err="1" smtClean="0"/>
              <a:t>Alypius</a:t>
            </a:r>
            <a:r>
              <a:rPr lang="cs-CZ" sz="5600" dirty="0" smtClean="0"/>
              <a:t> energicky usiloval o práci a byl podporován guvernérem provincie; když však náhle ohromné ohnivé koule vybuchly v blízkosti základů, popálení dělníci se nemohli dále přiblížit: pak [</a:t>
            </a:r>
            <a:r>
              <a:rPr lang="cs-CZ" sz="5600" dirty="0" err="1" smtClean="0"/>
              <a:t>Alypius</a:t>
            </a:r>
            <a:r>
              <a:rPr lang="cs-CZ" sz="5600" dirty="0" smtClean="0"/>
              <a:t>] pokus vzdal.“</a:t>
            </a:r>
          </a:p>
          <a:p>
            <a:pPr algn="just"/>
            <a:r>
              <a:rPr lang="cs-CZ" sz="5600" b="1" dirty="0" err="1" smtClean="0"/>
              <a:t>Julianus</a:t>
            </a:r>
            <a:r>
              <a:rPr lang="cs-CZ" sz="5600" b="1" dirty="0"/>
              <a:t>: </a:t>
            </a:r>
            <a:r>
              <a:rPr lang="cs-CZ" sz="5600" b="1" dirty="0" err="1"/>
              <a:t>Contra</a:t>
            </a:r>
            <a:r>
              <a:rPr lang="cs-CZ" sz="5600" b="1" dirty="0"/>
              <a:t> </a:t>
            </a:r>
            <a:r>
              <a:rPr lang="cs-CZ" sz="5600" b="1" dirty="0" err="1"/>
              <a:t>Galileos</a:t>
            </a:r>
            <a:r>
              <a:rPr lang="cs-CZ" sz="5600" b="1" dirty="0"/>
              <a:t>, </a:t>
            </a:r>
            <a:r>
              <a:rPr lang="cs-CZ" sz="5600" b="1" dirty="0" smtClean="0"/>
              <a:t>106</a:t>
            </a:r>
          </a:p>
          <a:p>
            <a:pPr algn="just"/>
            <a:r>
              <a:rPr lang="cs-CZ" sz="5600" dirty="0" smtClean="0"/>
              <a:t>„Ale </a:t>
            </a:r>
            <a:r>
              <a:rPr lang="cs-CZ" sz="5600" dirty="0"/>
              <a:t>od počátku se Bůh staral pouze o Židy a </a:t>
            </a:r>
            <a:r>
              <a:rPr lang="cs-CZ" sz="5600" dirty="0" smtClean="0"/>
              <a:t>je si vybral </a:t>
            </a:r>
            <a:r>
              <a:rPr lang="cs-CZ" sz="5600" dirty="0"/>
              <a:t>jako svůj díl, </a:t>
            </a:r>
            <a:r>
              <a:rPr lang="cs-CZ" sz="5600" dirty="0" smtClean="0"/>
              <a:t>to jasně prosazoval </a:t>
            </a:r>
            <a:r>
              <a:rPr lang="cs-CZ" sz="5600" dirty="0"/>
              <a:t>nejen </a:t>
            </a:r>
            <a:r>
              <a:rPr lang="cs-CZ" sz="5600" dirty="0" smtClean="0"/>
              <a:t>Mojžíš </a:t>
            </a:r>
            <a:r>
              <a:rPr lang="cs-CZ" sz="5600" dirty="0"/>
              <a:t>a </a:t>
            </a:r>
            <a:r>
              <a:rPr lang="cs-CZ" sz="5600" dirty="0" smtClean="0"/>
              <a:t>Ježíš, </a:t>
            </a:r>
            <a:r>
              <a:rPr lang="cs-CZ" sz="5600" dirty="0"/>
              <a:t>ale také </a:t>
            </a:r>
            <a:r>
              <a:rPr lang="cs-CZ" sz="5600" dirty="0" smtClean="0"/>
              <a:t>Pavel. Jestliže je </a:t>
            </a:r>
            <a:r>
              <a:rPr lang="cs-CZ" sz="5600" dirty="0"/>
              <a:t>Bůh </a:t>
            </a:r>
            <a:r>
              <a:rPr lang="cs-CZ" sz="5600" dirty="0" smtClean="0"/>
              <a:t>všech i nás, </a:t>
            </a:r>
            <a:r>
              <a:rPr lang="cs-CZ" sz="5600" dirty="0"/>
              <a:t>proč nás zanedbával</a:t>
            </a:r>
            <a:r>
              <a:rPr lang="cs-CZ" sz="5600" dirty="0" smtClean="0"/>
              <a:t>? Proto </a:t>
            </a:r>
            <a:r>
              <a:rPr lang="cs-CZ" sz="5600" dirty="0"/>
              <a:t>je přirozené myslet si, že Bůh </a:t>
            </a:r>
            <a:r>
              <a:rPr lang="cs-CZ" sz="5600" dirty="0" smtClean="0"/>
              <a:t>Židů </a:t>
            </a:r>
            <a:r>
              <a:rPr lang="cs-CZ" sz="5600" dirty="0"/>
              <a:t>nebyl </a:t>
            </a:r>
            <a:r>
              <a:rPr lang="cs-CZ" sz="5600" dirty="0" smtClean="0"/>
              <a:t>stvořitelem celého vesmíru, </a:t>
            </a:r>
            <a:r>
              <a:rPr lang="cs-CZ" sz="5600" dirty="0"/>
              <a:t>ale spíše, jak jsem řekl </a:t>
            </a:r>
            <a:r>
              <a:rPr lang="cs-CZ" sz="5600" dirty="0" smtClean="0"/>
              <a:t>dřív, je omezen, jeho </a:t>
            </a:r>
            <a:r>
              <a:rPr lang="cs-CZ" sz="5600" dirty="0"/>
              <a:t>říše </a:t>
            </a:r>
            <a:r>
              <a:rPr lang="cs-CZ" sz="5600" dirty="0" smtClean="0"/>
              <a:t>má hranice</a:t>
            </a:r>
            <a:r>
              <a:rPr lang="cs-CZ" sz="5600" dirty="0"/>
              <a:t>, musíme </a:t>
            </a:r>
            <a:r>
              <a:rPr lang="cs-CZ" sz="5600" dirty="0" smtClean="0"/>
              <a:t>ho </a:t>
            </a:r>
            <a:r>
              <a:rPr lang="cs-CZ" sz="5600" dirty="0"/>
              <a:t>pojímat </a:t>
            </a:r>
            <a:r>
              <a:rPr lang="cs-CZ" sz="5600" dirty="0" smtClean="0"/>
              <a:t>jako jednoho </a:t>
            </a:r>
            <a:r>
              <a:rPr lang="cs-CZ" sz="5600" dirty="0"/>
              <a:t>z davu jiných bohů. Naši spisovatelé říkají, že stvořitelem je společný otec a král všech věcí, ale že ostatní funkce </a:t>
            </a:r>
            <a:r>
              <a:rPr lang="cs-CZ" sz="5600" dirty="0" smtClean="0"/>
              <a:t>byly </a:t>
            </a:r>
            <a:r>
              <a:rPr lang="cs-CZ" sz="5600" dirty="0"/>
              <a:t>přiděleny národním bohům </a:t>
            </a:r>
            <a:r>
              <a:rPr lang="cs-CZ" sz="5600" dirty="0" smtClean="0"/>
              <a:t>a bohům, </a:t>
            </a:r>
            <a:r>
              <a:rPr lang="cs-CZ" sz="5600" dirty="0"/>
              <a:t>kteří chrání </a:t>
            </a:r>
            <a:r>
              <a:rPr lang="cs-CZ" sz="5600" dirty="0" smtClean="0"/>
              <a:t>města.“</a:t>
            </a:r>
          </a:p>
        </p:txBody>
      </p:sp>
    </p:spTree>
    <p:extLst>
      <p:ext uri="{BB962C8B-B14F-4D97-AF65-F5344CB8AC3E}">
        <p14:creationId xmlns:p14="http://schemas.microsoft.com/office/powerpoint/2010/main" val="714339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1066130"/>
          </a:xfrm>
        </p:spPr>
        <p:txBody>
          <a:bodyPr/>
          <a:lstStyle/>
          <a:p>
            <a:r>
              <a:rPr lang="cs-CZ" dirty="0" smtClean="0"/>
              <a:t>Různí</a:t>
            </a:r>
            <a:endParaRPr lang="cs-CZ" dirty="0"/>
          </a:p>
        </p:txBody>
      </p:sp>
      <p:sp>
        <p:nvSpPr>
          <p:cNvPr id="3" name="Zástupný symbol pro obsah 2"/>
          <p:cNvSpPr>
            <a:spLocks noGrp="1"/>
          </p:cNvSpPr>
          <p:nvPr>
            <p:ph idx="1"/>
          </p:nvPr>
        </p:nvSpPr>
        <p:spPr>
          <a:xfrm>
            <a:off x="251520" y="1340768"/>
            <a:ext cx="8568952" cy="5112568"/>
          </a:xfrm>
        </p:spPr>
        <p:txBody>
          <a:bodyPr>
            <a:normAutofit fontScale="25000" lnSpcReduction="20000"/>
          </a:bodyPr>
          <a:lstStyle/>
          <a:p>
            <a:r>
              <a:rPr lang="en-US" sz="7200" b="1" dirty="0" smtClean="0"/>
              <a:t>Hippolytus</a:t>
            </a:r>
            <a:r>
              <a:rPr lang="cs-CZ" sz="7200" dirty="0" smtClean="0"/>
              <a:t> </a:t>
            </a:r>
            <a:r>
              <a:rPr lang="en-US" sz="7200" dirty="0" smtClean="0"/>
              <a:t>(</a:t>
            </a:r>
            <a:r>
              <a:rPr lang="en-US" sz="7200" dirty="0"/>
              <a:t>c. 170–235 </a:t>
            </a:r>
            <a:r>
              <a:rPr lang="cs-CZ" sz="7200" dirty="0" err="1" smtClean="0"/>
              <a:t>nl</a:t>
            </a:r>
            <a:r>
              <a:rPr lang="en-US" sz="7200" dirty="0" smtClean="0"/>
              <a:t>):</a:t>
            </a:r>
            <a:r>
              <a:rPr lang="cs-CZ" sz="7200" dirty="0" smtClean="0"/>
              <a:t> </a:t>
            </a:r>
            <a:r>
              <a:rPr lang="en-US" sz="7200" dirty="0" smtClean="0"/>
              <a:t>Expository </a:t>
            </a:r>
            <a:r>
              <a:rPr lang="en-US" sz="7200" dirty="0"/>
              <a:t>Treatise Against the </a:t>
            </a:r>
            <a:r>
              <a:rPr lang="en-US" sz="7200" dirty="0" smtClean="0"/>
              <a:t>Jews</a:t>
            </a:r>
            <a:r>
              <a:rPr lang="cs-CZ" sz="7200" dirty="0" smtClean="0"/>
              <a:t>: „Nyní </a:t>
            </a:r>
            <a:r>
              <a:rPr lang="cs-CZ" sz="7200" dirty="0"/>
              <a:t>mi tedy nakloňte ucho a poslouchejte má slova a dejte pozor, Židé. Mnohokrát se chlubíte tím, že jste odsoudili Ježíše Nazaretského k smrti, a </a:t>
            </a:r>
            <a:r>
              <a:rPr lang="cs-CZ" sz="7200" dirty="0" smtClean="0"/>
              <a:t>dali </a:t>
            </a:r>
            <a:r>
              <a:rPr lang="cs-CZ" sz="7200" dirty="0"/>
              <a:t>jste mu ocet a </a:t>
            </a:r>
            <a:r>
              <a:rPr lang="cs-CZ" sz="7200" dirty="0" smtClean="0"/>
              <a:t>žluč </a:t>
            </a:r>
            <a:r>
              <a:rPr lang="cs-CZ" sz="7200" dirty="0"/>
              <a:t>k </a:t>
            </a:r>
            <a:r>
              <a:rPr lang="cs-CZ" sz="7200" dirty="0" smtClean="0"/>
              <a:t>pití.“</a:t>
            </a:r>
          </a:p>
          <a:p>
            <a:r>
              <a:rPr lang="cs-CZ" sz="7200" b="1" dirty="0" smtClean="0"/>
              <a:t>Ambrož</a:t>
            </a:r>
            <a:r>
              <a:rPr lang="cs-CZ" sz="7200" dirty="0" smtClean="0"/>
              <a:t> (340–397): </a:t>
            </a:r>
            <a:r>
              <a:rPr lang="en-US" sz="7200" dirty="0" smtClean="0"/>
              <a:t>LETTER </a:t>
            </a:r>
            <a:r>
              <a:rPr lang="en-US" sz="7200" dirty="0"/>
              <a:t>XL. [A.D.388</a:t>
            </a:r>
            <a:r>
              <a:rPr lang="en-US" sz="7200" dirty="0" smtClean="0"/>
              <a:t>.]</a:t>
            </a:r>
            <a:r>
              <a:rPr lang="cs-CZ" sz="7200" dirty="0" smtClean="0"/>
              <a:t> </a:t>
            </a:r>
            <a:r>
              <a:rPr lang="en-US" sz="7200" dirty="0" smtClean="0"/>
              <a:t>ON </a:t>
            </a:r>
            <a:r>
              <a:rPr lang="en-US" sz="7200" dirty="0"/>
              <a:t>THE REBUILDING OF A </a:t>
            </a:r>
            <a:r>
              <a:rPr lang="en-US" sz="7200" dirty="0" smtClean="0"/>
              <a:t>SYNAGOGUE</a:t>
            </a:r>
            <a:r>
              <a:rPr lang="cs-CZ" sz="7200" dirty="0" smtClean="0"/>
              <a:t> </a:t>
            </a:r>
          </a:p>
          <a:p>
            <a:r>
              <a:rPr lang="cs-CZ" sz="7200" dirty="0" smtClean="0"/>
              <a:t>21</a:t>
            </a:r>
            <a:r>
              <a:rPr lang="cs-CZ" sz="7200" dirty="0"/>
              <a:t>. Ačkoli odmítají být vázáni římskými zákony a považují je dokonce za trestné, nyní předstírají, že podle těchto zákonů požadují pomstu. Kde byly tyto zákony, když </a:t>
            </a:r>
            <a:r>
              <a:rPr lang="cs-CZ" sz="7200" dirty="0" smtClean="0"/>
              <a:t>spálili </a:t>
            </a:r>
            <a:r>
              <a:rPr lang="cs-CZ" sz="7200" dirty="0"/>
              <a:t>střechy zasvěcených bazilik? Pokud </a:t>
            </a:r>
            <a:r>
              <a:rPr lang="cs-CZ" sz="7200" dirty="0" err="1" smtClean="0"/>
              <a:t>Julianus</a:t>
            </a:r>
            <a:r>
              <a:rPr lang="cs-CZ" sz="7200" dirty="0" smtClean="0"/>
              <a:t> nepomstil </a:t>
            </a:r>
            <a:r>
              <a:rPr lang="cs-CZ" sz="7200" dirty="0"/>
              <a:t>církev, protože </a:t>
            </a:r>
            <a:r>
              <a:rPr lang="cs-CZ" sz="7200" dirty="0" smtClean="0"/>
              <a:t>byl odpadlíkem, </a:t>
            </a:r>
            <a:r>
              <a:rPr lang="cs-CZ" sz="7200" dirty="0"/>
              <a:t>pomstí vaše Veličenstvo jako </a:t>
            </a:r>
            <a:r>
              <a:rPr lang="cs-CZ" sz="7200" dirty="0" smtClean="0"/>
              <a:t>křesťan zničení Synagogy?</a:t>
            </a:r>
          </a:p>
          <a:p>
            <a:r>
              <a:rPr lang="en-US" sz="7200" b="1" dirty="0" err="1"/>
              <a:t>Thascius</a:t>
            </a:r>
            <a:r>
              <a:rPr lang="en-US" sz="7200" b="1" dirty="0"/>
              <a:t> </a:t>
            </a:r>
            <a:r>
              <a:rPr lang="en-US" sz="7200" b="1" dirty="0" err="1"/>
              <a:t>Caecilius</a:t>
            </a:r>
            <a:r>
              <a:rPr lang="en-US" sz="7200" b="1" dirty="0"/>
              <a:t> </a:t>
            </a:r>
            <a:r>
              <a:rPr lang="en-US" sz="7200" b="1" dirty="0" err="1" smtClean="0"/>
              <a:t>Cyprianu</a:t>
            </a:r>
            <a:r>
              <a:rPr lang="cs-CZ" sz="7200" b="1" dirty="0"/>
              <a:t>s</a:t>
            </a:r>
            <a:r>
              <a:rPr lang="da-DK" sz="7200" b="1" dirty="0" smtClean="0"/>
              <a:t> </a:t>
            </a:r>
            <a:r>
              <a:rPr lang="cs-CZ" sz="7200" dirty="0" smtClean="0"/>
              <a:t>(</a:t>
            </a:r>
            <a:r>
              <a:rPr lang="da-DK" sz="7200" dirty="0" smtClean="0"/>
              <a:t>200 –258)</a:t>
            </a:r>
            <a:r>
              <a:rPr lang="cs-CZ" sz="7200" dirty="0" smtClean="0"/>
              <a:t>:</a:t>
            </a:r>
            <a:r>
              <a:rPr lang="en-US" sz="7200" dirty="0" smtClean="0"/>
              <a:t> </a:t>
            </a:r>
            <a:r>
              <a:rPr lang="en-US" sz="7200" dirty="0"/>
              <a:t>Three Books of Testimonies Against the </a:t>
            </a:r>
            <a:r>
              <a:rPr lang="en-US" sz="7200" dirty="0" smtClean="0"/>
              <a:t>Jews</a:t>
            </a:r>
            <a:r>
              <a:rPr lang="cs-CZ" sz="7200" dirty="0" smtClean="0"/>
              <a:t>: Do svého svazku jsem </a:t>
            </a:r>
            <a:r>
              <a:rPr lang="cs-CZ" sz="7200" dirty="0"/>
              <a:t>však </a:t>
            </a:r>
            <a:r>
              <a:rPr lang="cs-CZ" sz="7200" dirty="0" smtClean="0"/>
              <a:t>zahrnul </a:t>
            </a:r>
            <a:r>
              <a:rPr lang="cs-CZ" sz="7200" dirty="0"/>
              <a:t>dvě knihy stejně přiměřené délky: jednu, v níž jsem se snažil prokázat, že Židé se podle toho, co bylo předtím předpovězeno, odchýlili od Boha a ztratili Boží přízeň, která jim byla dána minulý čas, a </a:t>
            </a:r>
            <a:r>
              <a:rPr lang="cs-CZ" sz="7200" dirty="0" smtClean="0"/>
              <a:t>byla </a:t>
            </a:r>
            <a:r>
              <a:rPr lang="cs-CZ" sz="7200" dirty="0"/>
              <a:t>jim </a:t>
            </a:r>
            <a:r>
              <a:rPr lang="cs-CZ" sz="7200" dirty="0" smtClean="0"/>
              <a:t>slíbena </a:t>
            </a:r>
            <a:r>
              <a:rPr lang="cs-CZ" sz="7200" dirty="0"/>
              <a:t>do budoucnosti; zatímco křesťané </a:t>
            </a:r>
            <a:r>
              <a:rPr lang="cs-CZ" sz="7200" dirty="0" smtClean="0"/>
              <a:t>si zasloužili Pána </a:t>
            </a:r>
            <a:r>
              <a:rPr lang="cs-CZ" sz="7200" dirty="0"/>
              <a:t>vírou a </a:t>
            </a:r>
            <a:r>
              <a:rPr lang="cs-CZ" sz="7200" dirty="0" smtClean="0"/>
              <a:t>pocházeli </a:t>
            </a:r>
            <a:r>
              <a:rPr lang="cs-CZ" sz="7200" dirty="0"/>
              <a:t>ze všech národů </a:t>
            </a:r>
            <a:r>
              <a:rPr lang="cs-CZ" sz="7200" dirty="0" smtClean="0"/>
              <a:t>z </a:t>
            </a:r>
            <a:r>
              <a:rPr lang="cs-CZ" sz="7200" dirty="0"/>
              <a:t>celého světa</a:t>
            </a:r>
            <a:r>
              <a:rPr lang="cs-CZ" sz="7200" dirty="0" smtClean="0"/>
              <a:t>.</a:t>
            </a:r>
          </a:p>
          <a:p>
            <a:r>
              <a:rPr lang="cs-CZ" sz="7200" b="1" dirty="0" err="1"/>
              <a:t>Eusebios</a:t>
            </a:r>
            <a:r>
              <a:rPr lang="cs-CZ" sz="7200" b="1" dirty="0"/>
              <a:t>, Život Konstantina</a:t>
            </a:r>
            <a:r>
              <a:rPr lang="cs-CZ" sz="7200" dirty="0"/>
              <a:t>, III, 5</a:t>
            </a:r>
          </a:p>
          <a:p>
            <a:r>
              <a:rPr lang="cs-CZ" sz="7200" dirty="0"/>
              <a:t>„Na tomto setkání byla projednána otázka týkající se nejsvětějšího dne Velikonoc a byla vyřešena sjednoceným soudem všech přítomných, aby tento svátek byl uchováván všemi a na každém místě v jeden a tentýž den. Tento svátek, od něhož datujeme naše naděje na nesmrtelnost, by měl být slaven bez rozdílu všemi stejně, podle jednoho daného řádu a uspořádání. A v první řadě se zdálo, že není užitečné, abychom při oslavě tohoto nejsvětějšího svátku měli následovat praxi Židů, kteří bezohledně poskvrňují své ruce obrovským hříchem, a proto jsou zaslouženě zasaženi slepotou duše.“</a:t>
            </a:r>
          </a:p>
          <a:p>
            <a:endParaRPr lang="cs-CZ" sz="3800" dirty="0" smtClean="0"/>
          </a:p>
          <a:p>
            <a:endParaRPr lang="cs-CZ" dirty="0" smtClean="0"/>
          </a:p>
        </p:txBody>
      </p:sp>
    </p:spTree>
    <p:extLst>
      <p:ext uri="{BB962C8B-B14F-4D97-AF65-F5344CB8AC3E}">
        <p14:creationId xmlns:p14="http://schemas.microsoft.com/office/powerpoint/2010/main" val="1474854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Rozmluva sv. Justina s </a:t>
            </a:r>
            <a:r>
              <a:rPr lang="cs-CZ" dirty="0" err="1" smtClean="0"/>
              <a:t>Tryfonem</a:t>
            </a:r>
            <a:r>
              <a:rPr lang="cs-CZ" dirty="0" smtClean="0"/>
              <a:t>/Apologie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Usmrtili </a:t>
            </a:r>
            <a:r>
              <a:rPr lang="cs-CZ" dirty="0"/>
              <a:t>jste zajisté spravedlivého a před ním proroky jeho, a nyní ty, jenž v něho doufají. A tím, jenž ho poslal, </a:t>
            </a:r>
            <a:r>
              <a:rPr lang="cs-CZ" dirty="0" err="1"/>
              <a:t>všemocníkem</a:t>
            </a:r>
            <a:r>
              <a:rPr lang="cs-CZ" dirty="0"/>
              <a:t> a tvůrcem veškerenstva pohrdáte a jeho, seč jste, zneuctíváte, proklínajíce ve sborech svých ty, jenž v Krista věří</a:t>
            </a:r>
            <a:r>
              <a:rPr lang="cs-CZ" dirty="0" smtClean="0"/>
              <a:t>. </a:t>
            </a:r>
          </a:p>
          <a:p>
            <a:r>
              <a:rPr lang="cs-CZ" dirty="0" smtClean="0"/>
              <a:t>Nebo </a:t>
            </a:r>
            <a:r>
              <a:rPr lang="cs-CZ" dirty="0"/>
              <a:t>Židé, jenž proroky mají a </a:t>
            </a:r>
            <a:r>
              <a:rPr lang="cs-CZ" dirty="0" smtClean="0"/>
              <a:t>Krista </a:t>
            </a:r>
            <a:r>
              <a:rPr lang="cs-CZ" dirty="0"/>
              <a:t>ustavičně očekávali, nepoznali ho, když přibyl, a netoliko nepoznali, ale i zle s ním naložili. Pohané ale, jenž o Kristu ničeho neslyšeli, dokavad </a:t>
            </a:r>
            <a:r>
              <a:rPr lang="cs-CZ" dirty="0" err="1"/>
              <a:t>apoštolé</a:t>
            </a:r>
            <a:r>
              <a:rPr lang="cs-CZ" dirty="0"/>
              <a:t> jeho z </a:t>
            </a:r>
            <a:r>
              <a:rPr lang="cs-CZ" dirty="0" smtClean="0"/>
              <a:t>Jerusalema </a:t>
            </a:r>
            <a:r>
              <a:rPr lang="cs-CZ" dirty="0"/>
              <a:t>vyšedše, věcí jeho nezvěstovali a proroctví těch jim </a:t>
            </a:r>
            <a:r>
              <a:rPr lang="cs-CZ" dirty="0" smtClean="0"/>
              <a:t>nevydali</a:t>
            </a:r>
            <a:r>
              <a:rPr lang="cs-CZ" dirty="0"/>
              <a:t>, pohané, </a:t>
            </a:r>
            <a:r>
              <a:rPr lang="cs-CZ" dirty="0" err="1"/>
              <a:t>dím</a:t>
            </a:r>
            <a:r>
              <a:rPr lang="cs-CZ" dirty="0"/>
              <a:t>, plni radosti a víry model se odčetli, a Bohu nezplozenému skrze Krista se zasvětili. </a:t>
            </a:r>
            <a:endParaRPr lang="cs-CZ" dirty="0" smtClean="0"/>
          </a:p>
          <a:p>
            <a:r>
              <a:rPr lang="cs-CZ" dirty="0"/>
              <a:t>http://fatym.com/taf/knihy/patrol/p_just_dialtr.htm</a:t>
            </a:r>
          </a:p>
          <a:p>
            <a:endParaRPr lang="cs-CZ" dirty="0"/>
          </a:p>
        </p:txBody>
      </p:sp>
    </p:spTree>
    <p:extLst>
      <p:ext uri="{BB962C8B-B14F-4D97-AF65-F5344CB8AC3E}">
        <p14:creationId xmlns:p14="http://schemas.microsoft.com/office/powerpoint/2010/main" val="4112200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Ignác z Antiochie (+ 107, 71–72 let) </a:t>
            </a:r>
          </a:p>
        </p:txBody>
      </p:sp>
      <p:sp>
        <p:nvSpPr>
          <p:cNvPr id="3" name="Zástupný symbol pro obsah 2"/>
          <p:cNvSpPr>
            <a:spLocks noGrp="1"/>
          </p:cNvSpPr>
          <p:nvPr>
            <p:ph idx="1"/>
          </p:nvPr>
        </p:nvSpPr>
        <p:spPr/>
        <p:txBody>
          <a:bodyPr>
            <a:normAutofit fontScale="77500" lnSpcReduction="20000"/>
          </a:bodyPr>
          <a:lstStyle/>
          <a:p>
            <a:r>
              <a:rPr lang="cs-CZ" dirty="0" smtClean="0"/>
              <a:t>VIII, 1</a:t>
            </a:r>
            <a:r>
              <a:rPr lang="cs-CZ" dirty="0"/>
              <a:t>. Nedejte se zmást cizími naukami ani starými neužitečnými mýty. Jestliže žijeme dosuď podle židovského zákona, přiznáváme, že jsme nedostali </a:t>
            </a:r>
            <a:r>
              <a:rPr lang="cs-CZ" dirty="0" smtClean="0"/>
              <a:t>milost. Boží </a:t>
            </a:r>
            <a:r>
              <a:rPr lang="cs-CZ" dirty="0"/>
              <a:t>proroci totiž žili podle Ježíše Krista. Proto byli také pronásledováni. Avšak zapáleni jeho láskou přesvědčili nevěřící, že je jeden Bůh, který se zjevil skrze Ježíš Krista. Ježíš Kristus je jeho Slovo, přišel v tichosti a ve všem se zalíbil tomu, kdo jej </a:t>
            </a:r>
            <a:r>
              <a:rPr lang="cs-CZ" dirty="0" smtClean="0"/>
              <a:t>poslal.</a:t>
            </a:r>
          </a:p>
          <a:p>
            <a:r>
              <a:rPr lang="cs-CZ" dirty="0" smtClean="0"/>
              <a:t>X, 3</a:t>
            </a:r>
            <a:r>
              <a:rPr lang="cs-CZ" dirty="0"/>
              <a:t>. Je nemístné hlásit se ke Kristu a přidržovat se židovství. Křesťanství totiž neuvěřilo v židovství, ale židovství v křesťanství. Křesťanství vede každého k </a:t>
            </a:r>
            <a:r>
              <a:rPr lang="cs-CZ" dirty="0" smtClean="0"/>
              <a:t>Bohu.</a:t>
            </a:r>
          </a:p>
          <a:p>
            <a:r>
              <a:rPr lang="cs-CZ" dirty="0"/>
              <a:t>http://</a:t>
            </a:r>
            <a:r>
              <a:rPr lang="cs-CZ" dirty="0" smtClean="0"/>
              <a:t>fatym.com/taf/knihy/patrol/p_igmagn.htm</a:t>
            </a:r>
            <a:endParaRPr lang="cs-CZ" dirty="0"/>
          </a:p>
        </p:txBody>
      </p:sp>
    </p:spTree>
    <p:extLst>
      <p:ext uri="{BB962C8B-B14F-4D97-AF65-F5344CB8AC3E}">
        <p14:creationId xmlns:p14="http://schemas.microsoft.com/office/powerpoint/2010/main" val="2194135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List </a:t>
            </a:r>
            <a:r>
              <a:rPr lang="cs-CZ" dirty="0" err="1" smtClean="0"/>
              <a:t>Barnabášův</a:t>
            </a:r>
            <a:r>
              <a:rPr lang="cs-CZ" dirty="0" smtClean="0"/>
              <a:t> (80-120), </a:t>
            </a:r>
            <a:r>
              <a:rPr lang="cs-CZ" dirty="0" err="1"/>
              <a:t>Codex</a:t>
            </a:r>
            <a:r>
              <a:rPr lang="cs-CZ" dirty="0"/>
              <a:t> </a:t>
            </a:r>
            <a:r>
              <a:rPr lang="cs-CZ" dirty="0" err="1"/>
              <a:t>Sinaiticus</a:t>
            </a:r>
            <a:endParaRPr lang="cs-CZ" dirty="0"/>
          </a:p>
        </p:txBody>
      </p:sp>
      <p:sp>
        <p:nvSpPr>
          <p:cNvPr id="3" name="Zástupný symbol pro obsah 2"/>
          <p:cNvSpPr>
            <a:spLocks noGrp="1"/>
          </p:cNvSpPr>
          <p:nvPr>
            <p:ph idx="1"/>
          </p:nvPr>
        </p:nvSpPr>
        <p:spPr>
          <a:xfrm>
            <a:off x="0" y="1600200"/>
            <a:ext cx="9144000" cy="5257800"/>
          </a:xfrm>
        </p:spPr>
        <p:txBody>
          <a:bodyPr>
            <a:normAutofit fontScale="55000" lnSpcReduction="20000"/>
          </a:bodyPr>
          <a:lstStyle/>
          <a:p>
            <a:r>
              <a:rPr lang="cs-CZ" dirty="0" smtClean="0"/>
              <a:t>II. Ústy </a:t>
            </a:r>
            <a:r>
              <a:rPr lang="cs-CZ" dirty="0"/>
              <a:t>všech proroků nám totiž zjevil, že </a:t>
            </a:r>
            <a:r>
              <a:rPr lang="cs-CZ" b="1" dirty="0"/>
              <a:t>nepotřebuje ani obětí ani </a:t>
            </a:r>
            <a:r>
              <a:rPr lang="cs-CZ" b="1" dirty="0" err="1"/>
              <a:t>celopalů</a:t>
            </a:r>
            <a:r>
              <a:rPr lang="cs-CZ" b="1" dirty="0"/>
              <a:t> ani žádných obětních darů.</a:t>
            </a:r>
            <a:r>
              <a:rPr lang="cs-CZ" dirty="0"/>
              <a:t> 5. „K čemu je mi množství vašich obětí", praví Hospodin . „Jsem syt skopových žertev a tuku beranů, krve býků a kozlů. Nechci vás ani vidět. Kdo to žádal z vašich rukou? Nebude vám uloženo šlapat má nádvoří. Přinášíte-li pšeničnou mouku, je to pošetilé. Dým kadidla je mi odporný. </a:t>
            </a:r>
            <a:r>
              <a:rPr lang="cs-CZ" b="1" dirty="0"/>
              <a:t>Novoluní a sabaty (soboty) nesnáším</a:t>
            </a:r>
            <a:r>
              <a:rPr lang="cs-CZ" dirty="0" smtClean="0"/>
              <a:t>". </a:t>
            </a:r>
            <a:r>
              <a:rPr lang="cs-CZ" dirty="0"/>
              <a:t>Toto tedy zrušil, aby nový Zákon našeho Pána Ježíše Krista, jenž není pod jhem </a:t>
            </a:r>
            <a:r>
              <a:rPr lang="cs-CZ" dirty="0" err="1" smtClean="0"/>
              <a:t>poroby</a:t>
            </a:r>
            <a:r>
              <a:rPr lang="cs-CZ" dirty="0" smtClean="0"/>
              <a:t>, </a:t>
            </a:r>
            <a:r>
              <a:rPr lang="cs-CZ" dirty="0"/>
              <a:t>nejevil známky lidské </a:t>
            </a:r>
            <a:r>
              <a:rPr lang="cs-CZ" dirty="0" smtClean="0"/>
              <a:t>oběti. </a:t>
            </a:r>
          </a:p>
          <a:p>
            <a:r>
              <a:rPr lang="cs-CZ" dirty="0" smtClean="0"/>
              <a:t>X, 1</a:t>
            </a:r>
            <a:r>
              <a:rPr lang="cs-CZ" dirty="0"/>
              <a:t>. Když Mojžíš nařídil „</a:t>
            </a:r>
            <a:r>
              <a:rPr lang="cs-CZ" b="1" dirty="0"/>
              <a:t>Nebudete jíst vepře </a:t>
            </a:r>
            <a:r>
              <a:rPr lang="cs-CZ" dirty="0"/>
              <a:t>ani orla ani jestřába ani krkavce ani žádnou rybu, která nemá na sobě šupiny</a:t>
            </a:r>
            <a:r>
              <a:rPr lang="cs-CZ" dirty="0" smtClean="0"/>
              <a:t>", </a:t>
            </a:r>
            <a:r>
              <a:rPr lang="cs-CZ" dirty="0"/>
              <a:t>má na mysli tři předpisy. 2. V Deuteronomiu jim konečně Hospodin praví: „A dám lidu tomu svá práva</a:t>
            </a:r>
            <a:r>
              <a:rPr lang="cs-CZ" dirty="0" smtClean="0"/>
              <a:t>". </a:t>
            </a:r>
            <a:r>
              <a:rPr lang="cs-CZ" b="1" dirty="0"/>
              <a:t>Není tedy Božím příkazem, aby toho nejedli</a:t>
            </a:r>
            <a:r>
              <a:rPr lang="cs-CZ" dirty="0"/>
              <a:t>, nýbrž Mojžíš tu mluvil obrazně. 3</a:t>
            </a:r>
            <a:r>
              <a:rPr lang="cs-CZ" b="1" dirty="0"/>
              <a:t>. Jméno vepře uvedl v tomto smyslu</a:t>
            </a:r>
            <a:r>
              <a:rPr lang="cs-CZ" dirty="0"/>
              <a:t>: Nehledej přátelství s takovými lidmi, kteří svým chováním se podobají vepřům, to znamená, když se mají dobře, zapomínají na Pána, ocitnou-li se v bídě, Boha znají. Když totiž vepř žere, nezná svého pána, když však je hladový, řičí a ztichne až tehdy, když dostane žrádlo</a:t>
            </a:r>
            <a:r>
              <a:rPr lang="cs-CZ" dirty="0" smtClean="0"/>
              <a:t>.</a:t>
            </a:r>
          </a:p>
          <a:p>
            <a:r>
              <a:rPr lang="cs-CZ" dirty="0" smtClean="0"/>
              <a:t> </a:t>
            </a:r>
            <a:r>
              <a:rPr lang="cs-CZ" dirty="0"/>
              <a:t>XIII. 4. V jiném proroctví to říká </a:t>
            </a:r>
            <a:r>
              <a:rPr lang="cs-CZ" b="1" dirty="0"/>
              <a:t>Jakub</a:t>
            </a:r>
            <a:r>
              <a:rPr lang="cs-CZ" dirty="0"/>
              <a:t> svému synu </a:t>
            </a:r>
            <a:r>
              <a:rPr lang="cs-CZ" b="1" dirty="0"/>
              <a:t>Josefovi</a:t>
            </a:r>
            <a:r>
              <a:rPr lang="cs-CZ" dirty="0"/>
              <a:t> jasněji: „Hle, neodepřel mi Hospodin spatřit tebe. Přiveď mi své syny, abych jim požehnal</a:t>
            </a:r>
            <a:r>
              <a:rPr lang="cs-CZ" dirty="0" smtClean="0"/>
              <a:t>". </a:t>
            </a:r>
            <a:r>
              <a:rPr lang="cs-CZ" dirty="0"/>
              <a:t>5. I přivedl </a:t>
            </a:r>
            <a:r>
              <a:rPr lang="cs-CZ" b="1" dirty="0" err="1"/>
              <a:t>Efraima</a:t>
            </a:r>
            <a:r>
              <a:rPr lang="cs-CZ" dirty="0"/>
              <a:t> a </a:t>
            </a:r>
            <a:r>
              <a:rPr lang="cs-CZ" b="1" dirty="0" err="1"/>
              <a:t>Manasse</a:t>
            </a:r>
            <a:r>
              <a:rPr lang="cs-CZ" dirty="0"/>
              <a:t> </a:t>
            </a:r>
            <a:r>
              <a:rPr lang="cs-CZ" b="1" dirty="0"/>
              <a:t>a chtěl, aby požehnal </a:t>
            </a:r>
            <a:r>
              <a:rPr lang="cs-CZ" b="1" dirty="0" err="1"/>
              <a:t>Manasse</a:t>
            </a:r>
            <a:r>
              <a:rPr lang="cs-CZ" b="1" dirty="0"/>
              <a:t>, poněvadž byl starší</a:t>
            </a:r>
            <a:r>
              <a:rPr lang="cs-CZ" dirty="0"/>
              <a:t>. Josef jej totiž přivedl k pravici otce Jakuba. Jakub pak viděl v duchu obraz budoucího lidu. A co říká Písmo? „</a:t>
            </a:r>
            <a:r>
              <a:rPr lang="cs-CZ" b="1" dirty="0"/>
              <a:t>I zdvihl Jakub střídavě své ruce a vložil pravici na hlavu </a:t>
            </a:r>
            <a:r>
              <a:rPr lang="cs-CZ" b="1" dirty="0" err="1"/>
              <a:t>Efraima</a:t>
            </a:r>
            <a:r>
              <a:rPr lang="cs-CZ" b="1" dirty="0"/>
              <a:t>, toho druhého a mladšího, a požehnal mu</a:t>
            </a:r>
            <a:r>
              <a:rPr lang="cs-CZ" dirty="0"/>
              <a:t>. I Josef řekl Jakubovi: Polož svou pravici na hlavu </a:t>
            </a:r>
            <a:r>
              <a:rPr lang="cs-CZ" dirty="0" err="1"/>
              <a:t>Manassovu</a:t>
            </a:r>
            <a:r>
              <a:rPr lang="cs-CZ" dirty="0"/>
              <a:t>, poněvadž je mým prvorozeným synem. </a:t>
            </a:r>
            <a:r>
              <a:rPr lang="cs-CZ" b="1" dirty="0"/>
              <a:t>A Jakub pravil Josefovi: Vím, dítě, vím, avšak starší bude sloužit mladšímu, a tomu bude požehnáno</a:t>
            </a:r>
            <a:r>
              <a:rPr lang="cs-CZ" dirty="0" smtClean="0"/>
              <a:t>".</a:t>
            </a:r>
            <a:endParaRPr lang="cs-CZ" dirty="0"/>
          </a:p>
          <a:p>
            <a:r>
              <a:rPr lang="cs-CZ" dirty="0"/>
              <a:t>http://revue.theofil.cz/revue-clanek.php?clanek=2138</a:t>
            </a:r>
          </a:p>
        </p:txBody>
      </p:sp>
    </p:spTree>
    <p:extLst>
      <p:ext uri="{BB962C8B-B14F-4D97-AF65-F5344CB8AC3E}">
        <p14:creationId xmlns:p14="http://schemas.microsoft.com/office/powerpoint/2010/main" val="2360071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Židé a křesťané</a:t>
            </a:r>
            <a:endParaRPr lang="cs-CZ" dirty="0"/>
          </a:p>
        </p:txBody>
      </p:sp>
      <p:sp>
        <p:nvSpPr>
          <p:cNvPr id="3" name="Zástupný symbol pro obsah 2"/>
          <p:cNvSpPr>
            <a:spLocks noGrp="1"/>
          </p:cNvSpPr>
          <p:nvPr>
            <p:ph idx="1"/>
          </p:nvPr>
        </p:nvSpPr>
        <p:spPr>
          <a:xfrm>
            <a:off x="0" y="1600200"/>
            <a:ext cx="9144000" cy="5257800"/>
          </a:xfrm>
        </p:spPr>
        <p:txBody>
          <a:bodyPr>
            <a:normAutofit/>
          </a:bodyPr>
          <a:lstStyle/>
          <a:p>
            <a:r>
              <a:rPr lang="pl-PL" sz="1600" b="1" dirty="0" smtClean="0"/>
              <a:t>Epifanius </a:t>
            </a:r>
            <a:r>
              <a:rPr lang="pl-PL" sz="1600" b="1" dirty="0"/>
              <a:t>ze </a:t>
            </a:r>
            <a:r>
              <a:rPr lang="pl-PL" sz="1600" b="1" dirty="0" smtClean="0"/>
              <a:t>Salamíny </a:t>
            </a:r>
            <a:r>
              <a:rPr lang="pl-PL" sz="1600" b="1" dirty="0"/>
              <a:t>(cca 310-403</a:t>
            </a:r>
            <a:r>
              <a:rPr lang="pl-PL" sz="1600" b="1" dirty="0" smtClean="0"/>
              <a:t>): </a:t>
            </a:r>
            <a:r>
              <a:rPr lang="cs-CZ" sz="1600" b="1" dirty="0" err="1" smtClean="0"/>
              <a:t>Panarion</a:t>
            </a:r>
            <a:r>
              <a:rPr lang="cs-CZ" sz="1600" dirty="0" smtClean="0"/>
              <a:t> </a:t>
            </a:r>
            <a:r>
              <a:rPr lang="cs-CZ" sz="1600" dirty="0"/>
              <a:t>(Lékárnička)</a:t>
            </a:r>
            <a:endParaRPr lang="cs-CZ" sz="1600" b="1" dirty="0" smtClean="0"/>
          </a:p>
          <a:p>
            <a:r>
              <a:rPr lang="cs-CZ" sz="1600" b="1" dirty="0" smtClean="0"/>
              <a:t>Část </a:t>
            </a:r>
            <a:r>
              <a:rPr lang="cs-CZ" sz="1600" b="1" dirty="0"/>
              <a:t>18. </a:t>
            </a:r>
            <a:r>
              <a:rPr lang="cs-CZ" sz="1600" b="1" dirty="0" err="1" smtClean="0"/>
              <a:t>Epifanius</a:t>
            </a:r>
            <a:r>
              <a:rPr lang="cs-CZ" sz="1600" b="1" dirty="0" smtClean="0"/>
              <a:t> </a:t>
            </a:r>
            <a:r>
              <a:rPr lang="cs-CZ" sz="1600" b="1" dirty="0"/>
              <a:t>proti </a:t>
            </a:r>
            <a:r>
              <a:rPr lang="cs-CZ" sz="1600" b="1" dirty="0" smtClean="0"/>
              <a:t>Nazarejcům</a:t>
            </a:r>
            <a:r>
              <a:rPr lang="cs-CZ" sz="1600" dirty="0" smtClean="0"/>
              <a:t>:</a:t>
            </a:r>
          </a:p>
          <a:p>
            <a:r>
              <a:rPr lang="cs-CZ" sz="1600" dirty="0" smtClean="0"/>
              <a:t>1:4 „A </a:t>
            </a:r>
            <a:r>
              <a:rPr lang="cs-CZ" sz="1600" dirty="0"/>
              <a:t>tak i když to byli Židé, kteří zachovávali </a:t>
            </a:r>
            <a:r>
              <a:rPr lang="cs-CZ" sz="1600" dirty="0" smtClean="0"/>
              <a:t>všechny židovské </a:t>
            </a:r>
            <a:r>
              <a:rPr lang="cs-CZ" sz="1600" dirty="0"/>
              <a:t>svátosti, </a:t>
            </a:r>
            <a:r>
              <a:rPr lang="cs-CZ" sz="1600" dirty="0" smtClean="0"/>
              <a:t>nenabízeli </a:t>
            </a:r>
            <a:r>
              <a:rPr lang="cs-CZ" sz="1600" dirty="0"/>
              <a:t>oběti ani nejedli maso, </a:t>
            </a:r>
            <a:r>
              <a:rPr lang="cs-CZ" sz="1600" dirty="0" smtClean="0"/>
              <a:t>v </a:t>
            </a:r>
            <a:r>
              <a:rPr lang="cs-CZ" sz="1600" dirty="0"/>
              <a:t>jejich očích bylo nezákonné jíst maso nebo obětovat </a:t>
            </a:r>
            <a:r>
              <a:rPr lang="cs-CZ" sz="1600" dirty="0" smtClean="0"/>
              <a:t>ho. </a:t>
            </a:r>
            <a:r>
              <a:rPr lang="cs-CZ" sz="1600" dirty="0"/>
              <a:t>Tvrdili, že tyto knihy jsou </a:t>
            </a:r>
            <a:r>
              <a:rPr lang="cs-CZ" sz="1600" dirty="0" smtClean="0"/>
              <a:t>padělky </a:t>
            </a:r>
            <a:r>
              <a:rPr lang="cs-CZ" sz="1600" dirty="0"/>
              <a:t>a že </a:t>
            </a:r>
            <a:r>
              <a:rPr lang="cs-CZ" sz="1600" dirty="0" smtClean="0"/>
              <a:t>žádná </a:t>
            </a:r>
            <a:r>
              <a:rPr lang="cs-CZ" sz="1600" dirty="0"/>
              <a:t>z těchto zvyklostí </a:t>
            </a:r>
            <a:r>
              <a:rPr lang="cs-CZ" sz="1600" dirty="0" smtClean="0"/>
              <a:t>nebyla zavedena </a:t>
            </a:r>
            <a:r>
              <a:rPr lang="cs-CZ" sz="1600" dirty="0"/>
              <a:t>otci</a:t>
            </a:r>
            <a:r>
              <a:rPr lang="cs-CZ" sz="1600" dirty="0" smtClean="0"/>
              <a:t>.“</a:t>
            </a:r>
            <a:endParaRPr lang="cs-CZ" sz="1600" b="1" dirty="0" smtClean="0"/>
          </a:p>
          <a:p>
            <a:r>
              <a:rPr lang="cs-CZ" sz="1600" b="1" dirty="0" smtClean="0"/>
              <a:t>Část </a:t>
            </a:r>
            <a:r>
              <a:rPr lang="cs-CZ" sz="1600" b="1" dirty="0"/>
              <a:t>30. </a:t>
            </a:r>
            <a:r>
              <a:rPr lang="cs-CZ" sz="1600" b="1" dirty="0" err="1" smtClean="0"/>
              <a:t>Epifanius</a:t>
            </a:r>
            <a:r>
              <a:rPr lang="cs-CZ" sz="1600" b="1" dirty="0" smtClean="0"/>
              <a:t> proti </a:t>
            </a:r>
            <a:r>
              <a:rPr lang="cs-CZ" sz="1600" b="1" dirty="0" err="1" smtClean="0"/>
              <a:t>Ebionitům</a:t>
            </a:r>
            <a:r>
              <a:rPr lang="cs-CZ" sz="1600" dirty="0" smtClean="0"/>
              <a:t>:</a:t>
            </a:r>
          </a:p>
          <a:p>
            <a:r>
              <a:rPr lang="cs-CZ" sz="1600" dirty="0" smtClean="0"/>
              <a:t>2:2 „V </a:t>
            </a:r>
            <a:r>
              <a:rPr lang="cs-CZ" sz="1600" dirty="0"/>
              <a:t>první řadě </a:t>
            </a:r>
            <a:r>
              <a:rPr lang="cs-CZ" sz="1600" dirty="0" smtClean="0"/>
              <a:t>řekl (</a:t>
            </a:r>
            <a:r>
              <a:rPr lang="cs-CZ" sz="1600" dirty="0" err="1" smtClean="0"/>
              <a:t>Ebion</a:t>
            </a:r>
            <a:r>
              <a:rPr lang="cs-CZ" sz="1600" dirty="0" smtClean="0"/>
              <a:t>), </a:t>
            </a:r>
            <a:r>
              <a:rPr lang="cs-CZ" sz="1600" dirty="0"/>
              <a:t>že Kristus </a:t>
            </a:r>
            <a:r>
              <a:rPr lang="cs-CZ" sz="1600" dirty="0" smtClean="0"/>
              <a:t>byl počat pohlavním </a:t>
            </a:r>
            <a:r>
              <a:rPr lang="cs-CZ" sz="1600" dirty="0"/>
              <a:t>stykem a semenem člověka, </a:t>
            </a:r>
            <a:r>
              <a:rPr lang="cs-CZ" sz="1600" dirty="0" smtClean="0"/>
              <a:t>Josefa </a:t>
            </a:r>
            <a:r>
              <a:rPr lang="cs-CZ" sz="1600" dirty="0"/>
              <a:t>- už jsem řekl, že souhlasil s ostatními ve všem, s tímto </a:t>
            </a:r>
            <a:r>
              <a:rPr lang="cs-CZ" sz="1600" dirty="0" smtClean="0"/>
              <a:t>jediným </a:t>
            </a:r>
            <a:r>
              <a:rPr lang="cs-CZ" sz="1600" dirty="0"/>
              <a:t>rozdílem, s jeho dodržováním </a:t>
            </a:r>
            <a:r>
              <a:rPr lang="cs-CZ" sz="1600" dirty="0" smtClean="0"/>
              <a:t>zákonů judaismu, sobotou, obřízkou </a:t>
            </a:r>
            <a:r>
              <a:rPr lang="cs-CZ" sz="1600" dirty="0"/>
              <a:t>a </a:t>
            </a:r>
            <a:r>
              <a:rPr lang="cs-CZ" sz="1600" dirty="0" smtClean="0"/>
              <a:t>všemi ostatními židovskými </a:t>
            </a:r>
            <a:r>
              <a:rPr lang="cs-CZ" sz="1600" dirty="0"/>
              <a:t>a </a:t>
            </a:r>
            <a:r>
              <a:rPr lang="cs-CZ" sz="1600" dirty="0" smtClean="0"/>
              <a:t>samaritánskými příkazy.“</a:t>
            </a:r>
            <a:endParaRPr lang="cs-CZ" sz="1600" b="1" dirty="0" smtClean="0"/>
          </a:p>
          <a:p>
            <a:r>
              <a:rPr lang="cs-CZ" sz="1600" b="1" dirty="0" smtClean="0"/>
              <a:t>Talmud </a:t>
            </a:r>
            <a:r>
              <a:rPr lang="cs-CZ" sz="1600" b="1" dirty="0" err="1" smtClean="0"/>
              <a:t>Bavli</a:t>
            </a:r>
            <a:r>
              <a:rPr lang="cs-CZ" sz="1600" b="1" dirty="0" smtClean="0"/>
              <a:t>, </a:t>
            </a:r>
            <a:r>
              <a:rPr lang="cs-CZ" sz="1600" b="1" dirty="0" err="1" smtClean="0"/>
              <a:t>Berakhot</a:t>
            </a:r>
            <a:r>
              <a:rPr lang="cs-CZ" sz="1600" b="1" dirty="0" smtClean="0"/>
              <a:t> </a:t>
            </a:r>
            <a:r>
              <a:rPr lang="cs-CZ" sz="1600" b="1" dirty="0"/>
              <a:t>28b-29a</a:t>
            </a:r>
            <a:r>
              <a:rPr lang="cs-CZ" sz="1600" dirty="0"/>
              <a:t>: </a:t>
            </a:r>
            <a:r>
              <a:rPr lang="cs-CZ" sz="1600" dirty="0" smtClean="0"/>
              <a:t>„RABBAN </a:t>
            </a:r>
            <a:r>
              <a:rPr lang="cs-CZ" sz="1600" dirty="0"/>
              <a:t>GAMALIEL </a:t>
            </a:r>
            <a:r>
              <a:rPr lang="cs-CZ" sz="1600" dirty="0" smtClean="0"/>
              <a:t>ŘÍKÁ: </a:t>
            </a:r>
            <a:r>
              <a:rPr lang="cs-CZ" sz="1600" dirty="0"/>
              <a:t>KAŽDÝ DEN </a:t>
            </a:r>
            <a:r>
              <a:rPr lang="cs-CZ" sz="1600" dirty="0" smtClean="0"/>
              <a:t>BY MUŽ MĚL ŘÍCI AMIDU.„</a:t>
            </a:r>
            <a:r>
              <a:rPr lang="cs-CZ" sz="1600" dirty="0"/>
              <a:t>R. </a:t>
            </a:r>
            <a:r>
              <a:rPr lang="cs-CZ" sz="1600" dirty="0" smtClean="0"/>
              <a:t>LEVI ŘEKL: </a:t>
            </a:r>
            <a:r>
              <a:rPr lang="cs-CZ" sz="1600" dirty="0"/>
              <a:t>Požehnání týkající se </a:t>
            </a:r>
            <a:r>
              <a:rPr lang="cs-CZ" sz="1600" dirty="0" smtClean="0"/>
              <a:t>Minim </a:t>
            </a:r>
            <a:r>
              <a:rPr lang="cs-CZ" sz="1600" dirty="0"/>
              <a:t>bylo zavedeno v </a:t>
            </a:r>
            <a:r>
              <a:rPr lang="cs-CZ" sz="1600" dirty="0" err="1" smtClean="0"/>
              <a:t>Javné</a:t>
            </a:r>
            <a:r>
              <a:rPr lang="cs-CZ" sz="1600" dirty="0" smtClean="0"/>
              <a:t>… Naši </a:t>
            </a:r>
            <a:r>
              <a:rPr lang="cs-CZ" sz="1600" dirty="0"/>
              <a:t>rabíni učili: </a:t>
            </a:r>
            <a:r>
              <a:rPr lang="cs-CZ" sz="1600" dirty="0" err="1" smtClean="0"/>
              <a:t>Šimeon</a:t>
            </a:r>
            <a:r>
              <a:rPr lang="cs-CZ" sz="1600" dirty="0" smtClean="0"/>
              <a:t> ha-</a:t>
            </a:r>
            <a:r>
              <a:rPr lang="cs-CZ" sz="1600" dirty="0" err="1" smtClean="0"/>
              <a:t>Pakuli</a:t>
            </a:r>
            <a:r>
              <a:rPr lang="cs-CZ" sz="1600" dirty="0" smtClean="0"/>
              <a:t> </a:t>
            </a:r>
            <a:r>
              <a:rPr lang="cs-CZ" sz="1600" dirty="0"/>
              <a:t>uspořádal osmnáct požehnání v pořadí před </a:t>
            </a:r>
            <a:r>
              <a:rPr lang="cs-CZ" sz="1600" dirty="0" err="1"/>
              <a:t>Rabbanem</a:t>
            </a:r>
            <a:r>
              <a:rPr lang="cs-CZ" sz="1600" dirty="0"/>
              <a:t> </a:t>
            </a:r>
            <a:r>
              <a:rPr lang="cs-CZ" sz="1600" dirty="0" err="1"/>
              <a:t>Gamalielem</a:t>
            </a:r>
            <a:r>
              <a:rPr lang="cs-CZ" sz="1600" dirty="0"/>
              <a:t> v </a:t>
            </a:r>
            <a:r>
              <a:rPr lang="cs-CZ" sz="1600" dirty="0" err="1" smtClean="0"/>
              <a:t>Javné</a:t>
            </a:r>
            <a:r>
              <a:rPr lang="cs-CZ" sz="1600" dirty="0" smtClean="0"/>
              <a:t>. </a:t>
            </a:r>
            <a:r>
              <a:rPr lang="cs-CZ" sz="1600" dirty="0"/>
              <a:t>Řekl </a:t>
            </a:r>
            <a:r>
              <a:rPr lang="cs-CZ" sz="1600" dirty="0" err="1"/>
              <a:t>Rabban</a:t>
            </a:r>
            <a:r>
              <a:rPr lang="cs-CZ" sz="1600" dirty="0"/>
              <a:t> </a:t>
            </a:r>
            <a:r>
              <a:rPr lang="cs-CZ" sz="1600" dirty="0" err="1"/>
              <a:t>Gamaliel</a:t>
            </a:r>
            <a:r>
              <a:rPr lang="cs-CZ" sz="1600" dirty="0"/>
              <a:t> mudrcům: Je tu někdo, kdo může </a:t>
            </a:r>
            <a:r>
              <a:rPr lang="cs-CZ" sz="1600" dirty="0" smtClean="0"/>
              <a:t>složit </a:t>
            </a:r>
            <a:r>
              <a:rPr lang="cs-CZ" sz="1600" dirty="0" err="1" smtClean="0"/>
              <a:t>Birkat</a:t>
            </a:r>
            <a:r>
              <a:rPr lang="cs-CZ" sz="1600" dirty="0" smtClean="0"/>
              <a:t> </a:t>
            </a:r>
            <a:r>
              <a:rPr lang="cs-CZ" sz="1600" dirty="0" err="1" smtClean="0"/>
              <a:t>haMinim</a:t>
            </a:r>
            <a:r>
              <a:rPr lang="cs-CZ" sz="1600" dirty="0" smtClean="0"/>
              <a:t>?" Samuel, ten malý, </a:t>
            </a:r>
            <a:r>
              <a:rPr lang="cs-CZ" sz="1600" dirty="0"/>
              <a:t>vstal a </a:t>
            </a:r>
            <a:r>
              <a:rPr lang="cs-CZ" sz="1600" dirty="0" smtClean="0"/>
              <a:t>složil je.“</a:t>
            </a:r>
            <a:endParaRPr lang="cs-CZ" sz="1600" b="1" dirty="0" smtClean="0"/>
          </a:p>
          <a:p>
            <a:r>
              <a:rPr lang="cs-CZ" sz="1600" b="1" dirty="0" err="1" smtClean="0"/>
              <a:t>Amida</a:t>
            </a:r>
            <a:r>
              <a:rPr lang="cs-CZ" sz="1600" b="1" dirty="0" smtClean="0"/>
              <a:t> 12</a:t>
            </a:r>
            <a:r>
              <a:rPr lang="cs-CZ" sz="1600" b="1" dirty="0"/>
              <a:t>.</a:t>
            </a:r>
            <a:r>
              <a:rPr lang="cs-CZ" sz="1600" dirty="0"/>
              <a:t> </a:t>
            </a:r>
            <a:br>
              <a:rPr lang="cs-CZ" sz="1600" dirty="0"/>
            </a:br>
            <a:r>
              <a:rPr lang="cs-CZ" sz="1600" dirty="0"/>
              <a:t>„Pro m</a:t>
            </a:r>
            <a:r>
              <a:rPr lang="cs-CZ" sz="1600" dirty="0" smtClean="0"/>
              <a:t>inim neexistuje </a:t>
            </a:r>
            <a:r>
              <a:rPr lang="cs-CZ" sz="1600" dirty="0"/>
              <a:t>žádná naděje, všichni budou brzy ztraceni, všichni </a:t>
            </a:r>
            <a:r>
              <a:rPr lang="cs-CZ" sz="1600" dirty="0" smtClean="0"/>
              <a:t>Tví nepřátelé </a:t>
            </a:r>
            <a:r>
              <a:rPr lang="cs-CZ" sz="1600" dirty="0"/>
              <a:t>budou náhle zničeni. </a:t>
            </a:r>
            <a:r>
              <a:rPr lang="cs-CZ" sz="1600" dirty="0" smtClean="0"/>
              <a:t>Zlikviduj </a:t>
            </a:r>
            <a:r>
              <a:rPr lang="cs-CZ" sz="1600" dirty="0"/>
              <a:t>je v náš den. </a:t>
            </a:r>
            <a:r>
              <a:rPr lang="cs-CZ" sz="1600" dirty="0" smtClean="0"/>
              <a:t>Blahoslavený, </a:t>
            </a:r>
            <a:r>
              <a:rPr lang="cs-CZ" sz="1600" dirty="0"/>
              <a:t>Pane, </a:t>
            </a:r>
            <a:r>
              <a:rPr lang="cs-CZ" sz="1600" dirty="0" smtClean="0"/>
              <a:t>který ničíš protivníky své.“</a:t>
            </a:r>
          </a:p>
          <a:p>
            <a:r>
              <a:rPr lang="cs-CZ" sz="1600" b="1" dirty="0" err="1"/>
              <a:t>Órigenés</a:t>
            </a:r>
            <a:r>
              <a:rPr lang="cs-CZ" sz="1600" b="1" dirty="0"/>
              <a:t> ( + 253 </a:t>
            </a:r>
            <a:r>
              <a:rPr lang="cs-CZ" sz="1600" b="1" dirty="0" err="1"/>
              <a:t>Týros</a:t>
            </a:r>
            <a:r>
              <a:rPr lang="cs-CZ" sz="1600" b="1" dirty="0"/>
              <a:t>): </a:t>
            </a:r>
            <a:r>
              <a:rPr lang="cs-CZ" sz="1600" b="1" dirty="0" err="1"/>
              <a:t>Contra</a:t>
            </a:r>
            <a:r>
              <a:rPr lang="cs-CZ" sz="1600" b="1" dirty="0"/>
              <a:t> </a:t>
            </a:r>
            <a:r>
              <a:rPr lang="cs-CZ" sz="1600" b="1" dirty="0" err="1"/>
              <a:t>Celsum</a:t>
            </a:r>
            <a:r>
              <a:rPr lang="cs-CZ" sz="1600" dirty="0"/>
              <a:t>, III, 1: „(</a:t>
            </a:r>
            <a:r>
              <a:rPr lang="cs-CZ" sz="1600" dirty="0" err="1"/>
              <a:t>Celsus</a:t>
            </a:r>
            <a:r>
              <a:rPr lang="cs-CZ" sz="1600" dirty="0"/>
              <a:t>) Má názor, že </a:t>
            </a:r>
            <a:r>
              <a:rPr lang="cs-CZ" sz="1600" b="1" dirty="0"/>
              <a:t>stíhání Židů a křesťanů není nic důležitého</a:t>
            </a:r>
            <a:r>
              <a:rPr lang="cs-CZ" sz="1600" dirty="0"/>
              <a:t> </a:t>
            </a:r>
            <a:r>
              <a:rPr lang="cs-CZ" sz="1600" b="1" dirty="0"/>
              <a:t>neboť obě skupiny věří, že Boží Duch předpověděl, že má přijít Spasitel lidské rasy, ale ještě se nedohodli na tom, zda ona osoba vlastně přišla nebo ne…</a:t>
            </a:r>
            <a:r>
              <a:rPr lang="cs-CZ" sz="1600" dirty="0"/>
              <a:t>“</a:t>
            </a:r>
          </a:p>
          <a:p>
            <a:endParaRPr lang="cs-CZ" sz="1600" dirty="0"/>
          </a:p>
        </p:txBody>
      </p:sp>
    </p:spTree>
    <p:extLst>
      <p:ext uri="{BB962C8B-B14F-4D97-AF65-F5344CB8AC3E}">
        <p14:creationId xmlns:p14="http://schemas.microsoft.com/office/powerpoint/2010/main" val="2368456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Tertullianus</a:t>
            </a:r>
            <a:r>
              <a:rPr lang="cs-CZ" dirty="0" smtClean="0"/>
              <a:t> </a:t>
            </a:r>
            <a:r>
              <a:rPr lang="it-IT" dirty="0" smtClean="0"/>
              <a:t>(c</a:t>
            </a:r>
            <a:r>
              <a:rPr lang="it-IT" dirty="0"/>
              <a:t>. 155 – c. </a:t>
            </a:r>
            <a:r>
              <a:rPr lang="it-IT" dirty="0" smtClean="0"/>
              <a:t>240)</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err="1"/>
              <a:t>Adversus</a:t>
            </a:r>
            <a:r>
              <a:rPr lang="cs-CZ" b="1" dirty="0"/>
              <a:t> </a:t>
            </a:r>
            <a:r>
              <a:rPr lang="cs-CZ" b="1" dirty="0" err="1" smtClean="0"/>
              <a:t>Judaeos</a:t>
            </a:r>
            <a:r>
              <a:rPr lang="cs-CZ" b="1" dirty="0" smtClean="0"/>
              <a:t>,</a:t>
            </a:r>
            <a:r>
              <a:rPr lang="cs-CZ" dirty="0" smtClean="0"/>
              <a:t> Kapitola 6. </a:t>
            </a:r>
            <a:r>
              <a:rPr lang="cs-CZ" dirty="0"/>
              <a:t>J</a:t>
            </a:r>
            <a:r>
              <a:rPr lang="cs-CZ" dirty="0" smtClean="0"/>
              <a:t>e </a:t>
            </a:r>
            <a:r>
              <a:rPr lang="cs-CZ" dirty="0"/>
              <a:t>zřejmé, že byl ukázán čas soboty a </a:t>
            </a:r>
            <a:r>
              <a:rPr lang="cs-CZ" dirty="0" smtClean="0"/>
              <a:t>sobota věčná; obřízka tělesná a obřízka duchovní; </a:t>
            </a:r>
            <a:r>
              <a:rPr lang="cs-CZ" dirty="0"/>
              <a:t>zákon dočasný a </a:t>
            </a:r>
            <a:r>
              <a:rPr lang="cs-CZ" dirty="0" smtClean="0"/>
              <a:t>zákon věčný; </a:t>
            </a:r>
            <a:r>
              <a:rPr lang="cs-CZ" dirty="0"/>
              <a:t>oběti tělesné a </a:t>
            </a:r>
            <a:r>
              <a:rPr lang="cs-CZ" dirty="0" smtClean="0"/>
              <a:t>duchovní; </a:t>
            </a:r>
            <a:r>
              <a:rPr lang="cs-CZ" dirty="0"/>
              <a:t>Z toho vyplývá, že poté, co byla všechna tato pravidla vydána </a:t>
            </a:r>
            <a:r>
              <a:rPr lang="cs-CZ" dirty="0" smtClean="0"/>
              <a:t>tělesně, bylo třeba čekat na </a:t>
            </a:r>
            <a:r>
              <a:rPr lang="cs-CZ" dirty="0"/>
              <a:t>čas, kdy </a:t>
            </a:r>
            <a:r>
              <a:rPr lang="cs-CZ" dirty="0" smtClean="0"/>
              <a:t>měly přestat </a:t>
            </a:r>
            <a:r>
              <a:rPr lang="cs-CZ" dirty="0"/>
              <a:t>platit předpisy starého zákona a starých obřadů a </a:t>
            </a:r>
            <a:r>
              <a:rPr lang="cs-CZ" dirty="0" smtClean="0"/>
              <a:t>začít platit předpisy nového </a:t>
            </a:r>
            <a:r>
              <a:rPr lang="cs-CZ" dirty="0"/>
              <a:t>zákona; </a:t>
            </a:r>
            <a:endParaRPr lang="cs-CZ" dirty="0" smtClean="0"/>
          </a:p>
          <a:p>
            <a:r>
              <a:rPr lang="cs-CZ" dirty="0"/>
              <a:t>Kapitola </a:t>
            </a:r>
            <a:r>
              <a:rPr lang="cs-CZ" dirty="0" smtClean="0"/>
              <a:t>13. Židé jsou </a:t>
            </a:r>
            <a:r>
              <a:rPr lang="cs-CZ" dirty="0"/>
              <a:t>předurčeni k tomu, aby trpěli těmito pohromami </a:t>
            </a:r>
            <a:r>
              <a:rPr lang="cs-CZ" dirty="0" smtClean="0"/>
              <a:t>kvůli Kristovi, </a:t>
            </a:r>
            <a:r>
              <a:rPr lang="cs-CZ" dirty="0"/>
              <a:t>a my zjišťujeme, </a:t>
            </a:r>
            <a:r>
              <a:rPr lang="cs-CZ" dirty="0" smtClean="0"/>
              <a:t>že trpí, </a:t>
            </a:r>
            <a:r>
              <a:rPr lang="cs-CZ" dirty="0"/>
              <a:t>a vidíme, jak je posílají do </a:t>
            </a:r>
            <a:r>
              <a:rPr lang="cs-CZ" dirty="0" smtClean="0"/>
              <a:t>cizích zemí a oni v nich musí setrvávat, </a:t>
            </a:r>
            <a:r>
              <a:rPr lang="cs-CZ" dirty="0"/>
              <a:t>je zřejmé, že tyto věci </a:t>
            </a:r>
            <a:r>
              <a:rPr lang="cs-CZ" dirty="0" smtClean="0"/>
              <a:t>nastaly kvůli Kristovi. Nebo </a:t>
            </a:r>
            <a:r>
              <a:rPr lang="cs-CZ" dirty="0"/>
              <a:t>jinak, p</a:t>
            </a:r>
            <a:r>
              <a:rPr lang="cs-CZ" dirty="0" smtClean="0"/>
              <a:t>okud </a:t>
            </a:r>
            <a:r>
              <a:rPr lang="cs-CZ" dirty="0"/>
              <a:t>Kristus </a:t>
            </a:r>
            <a:r>
              <a:rPr lang="cs-CZ" dirty="0" smtClean="0"/>
              <a:t>nepřijde</a:t>
            </a:r>
            <a:r>
              <a:rPr lang="cs-CZ" dirty="0"/>
              <a:t>, </a:t>
            </a:r>
            <a:r>
              <a:rPr lang="cs-CZ" dirty="0" smtClean="0"/>
              <a:t>jak bylo </a:t>
            </a:r>
            <a:r>
              <a:rPr lang="cs-CZ" dirty="0"/>
              <a:t>předpovězeno, </a:t>
            </a:r>
            <a:r>
              <a:rPr lang="cs-CZ" dirty="0" smtClean="0"/>
              <a:t>jsou </a:t>
            </a:r>
            <a:r>
              <a:rPr lang="cs-CZ" dirty="0"/>
              <a:t>takto určeni k tomu, aby trpěli</a:t>
            </a:r>
            <a:r>
              <a:rPr lang="cs-CZ" dirty="0" smtClean="0"/>
              <a:t>, a </a:t>
            </a:r>
            <a:r>
              <a:rPr lang="cs-CZ" dirty="0"/>
              <a:t>až přijde, znamená to, že budou trpět. A kde pak bude </a:t>
            </a:r>
            <a:r>
              <a:rPr lang="cs-CZ" dirty="0" smtClean="0"/>
              <a:t>dcera Sionská, </a:t>
            </a:r>
            <a:r>
              <a:rPr lang="cs-CZ" dirty="0"/>
              <a:t>která </a:t>
            </a:r>
            <a:r>
              <a:rPr lang="cs-CZ" dirty="0" smtClean="0"/>
              <a:t>bude </a:t>
            </a:r>
            <a:r>
              <a:rPr lang="cs-CZ" dirty="0"/>
              <a:t>opuštěná, </a:t>
            </a:r>
            <a:r>
              <a:rPr lang="cs-CZ" dirty="0" smtClean="0"/>
              <a:t>která </a:t>
            </a:r>
            <a:r>
              <a:rPr lang="cs-CZ" dirty="0"/>
              <a:t>teď neexistuje? </a:t>
            </a:r>
            <a:endParaRPr lang="cs-CZ" dirty="0" smtClean="0"/>
          </a:p>
          <a:p>
            <a:r>
              <a:rPr lang="cs-CZ" dirty="0"/>
              <a:t>http://www.newadvent.org/fathers/0308.htm</a:t>
            </a:r>
          </a:p>
        </p:txBody>
      </p:sp>
    </p:spTree>
    <p:extLst>
      <p:ext uri="{BB962C8B-B14F-4D97-AF65-F5344CB8AC3E}">
        <p14:creationId xmlns:p14="http://schemas.microsoft.com/office/powerpoint/2010/main" val="1404372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Origénés</a:t>
            </a:r>
            <a:r>
              <a:rPr lang="cs-CZ" dirty="0" smtClean="0"/>
              <a:t> (</a:t>
            </a:r>
            <a:r>
              <a:rPr lang="cs-CZ" dirty="0"/>
              <a:t>cca 185-253/254) </a:t>
            </a:r>
          </a:p>
        </p:txBody>
      </p:sp>
      <p:sp>
        <p:nvSpPr>
          <p:cNvPr id="3" name="Zástupný symbol pro obsah 2"/>
          <p:cNvSpPr>
            <a:spLocks noGrp="1"/>
          </p:cNvSpPr>
          <p:nvPr>
            <p:ph idx="1"/>
          </p:nvPr>
        </p:nvSpPr>
        <p:spPr/>
        <p:txBody>
          <a:bodyPr>
            <a:normAutofit fontScale="62500" lnSpcReduction="20000"/>
          </a:bodyPr>
          <a:lstStyle/>
          <a:p>
            <a:r>
              <a:rPr lang="cs-CZ" dirty="0" smtClean="0"/>
              <a:t>Proto </a:t>
            </a:r>
            <a:r>
              <a:rPr lang="cs-CZ" dirty="0"/>
              <a:t>ani dnes nejsou Židé </a:t>
            </a:r>
            <a:r>
              <a:rPr lang="cs-CZ" dirty="0" smtClean="0"/>
              <a:t>proti </a:t>
            </a:r>
            <a:r>
              <a:rPr lang="cs-CZ" dirty="0"/>
              <a:t>pohanům, proti těm, kteří uctívají modly a rouhají se Bohu. N</a:t>
            </a:r>
            <a:r>
              <a:rPr lang="cs-CZ" dirty="0" smtClean="0"/>
              <a:t>evzbuzují </a:t>
            </a:r>
            <a:r>
              <a:rPr lang="cs-CZ" dirty="0"/>
              <a:t>jejich rozhořčení. Ale </a:t>
            </a:r>
            <a:r>
              <a:rPr lang="cs-CZ" dirty="0" smtClean="0"/>
              <a:t>křesťany nenávidí, křesťany, </a:t>
            </a:r>
            <a:r>
              <a:rPr lang="cs-CZ" dirty="0"/>
              <a:t>kteří opustili modly a jsou obráceni k Bohu</a:t>
            </a:r>
            <a:r>
              <a:rPr lang="cs-CZ" dirty="0" smtClean="0"/>
              <a:t>!</a:t>
            </a:r>
            <a:endParaRPr lang="cs-CZ" dirty="0"/>
          </a:p>
          <a:p>
            <a:r>
              <a:rPr lang="cs-CZ" dirty="0" smtClean="0"/>
              <a:t>Ten</a:t>
            </a:r>
            <a:r>
              <a:rPr lang="cs-CZ" dirty="0"/>
              <a:t>, kdo se běžně nazývá Žid, zavraždil Pána Ježíše a je za něj stále zodpovědný, je to proto, že nerozuměl </a:t>
            </a:r>
            <a:r>
              <a:rPr lang="cs-CZ" dirty="0" smtClean="0"/>
              <a:t>skrytému smyslu zákonu </a:t>
            </a:r>
            <a:r>
              <a:rPr lang="cs-CZ" dirty="0"/>
              <a:t>a </a:t>
            </a:r>
            <a:r>
              <a:rPr lang="cs-CZ" dirty="0" smtClean="0"/>
              <a:t>proroků.</a:t>
            </a:r>
          </a:p>
          <a:p>
            <a:r>
              <a:rPr lang="cs-CZ" dirty="0" smtClean="0"/>
              <a:t>Nesmutni za </a:t>
            </a:r>
            <a:r>
              <a:rPr lang="cs-CZ" dirty="0"/>
              <a:t>to, že chrám </a:t>
            </a:r>
            <a:r>
              <a:rPr lang="cs-CZ" dirty="0" smtClean="0"/>
              <a:t>nezůstal </a:t>
            </a:r>
            <a:r>
              <a:rPr lang="cs-CZ" dirty="0"/>
              <a:t>a nezoufej, protože nenajdeš kněze. </a:t>
            </a:r>
            <a:r>
              <a:rPr lang="cs-CZ" dirty="0" smtClean="0"/>
              <a:t>Neboť </a:t>
            </a:r>
            <a:r>
              <a:rPr lang="cs-CZ" dirty="0"/>
              <a:t>v nebi existuje oltář a kněží </a:t>
            </a:r>
            <a:r>
              <a:rPr lang="cs-CZ" dirty="0" smtClean="0"/>
              <a:t>podle </a:t>
            </a:r>
            <a:r>
              <a:rPr lang="cs-CZ" dirty="0"/>
              <a:t>řádu </a:t>
            </a:r>
            <a:r>
              <a:rPr lang="cs-CZ" dirty="0" err="1"/>
              <a:t>Melchisedechova</a:t>
            </a:r>
            <a:r>
              <a:rPr lang="cs-CZ" dirty="0"/>
              <a:t> (Židům 5:10). Je to Boží láska a milosrdenství, že od vás odstranil pozemské dědictví, abyste mohli požádat o </a:t>
            </a:r>
            <a:r>
              <a:rPr lang="cs-CZ" dirty="0" smtClean="0"/>
              <a:t>nebeské.</a:t>
            </a:r>
          </a:p>
          <a:p>
            <a:r>
              <a:rPr lang="cs-CZ" dirty="0"/>
              <a:t>Je zřejmé, že ačkoli Židé viděli Ježíše, nevěděli, kdo je, a přestože ho slyšeli, nerozuměli z jeho výroků božství v něm, které přeneslo Boží péči o Židy na pohany, kteří v něj věří. Můžeme tedy vidět, jak byli po příchodu Ježíše Židé zcela opuštěni, a nezachovali si žádný ze svých </a:t>
            </a:r>
            <a:r>
              <a:rPr lang="cs-CZ" dirty="0" smtClean="0"/>
              <a:t>tradičních </a:t>
            </a:r>
            <a:r>
              <a:rPr lang="cs-CZ" dirty="0"/>
              <a:t>posvátných majetků, ani náznak Boží přítomnosti mezi nimi</a:t>
            </a:r>
            <a:r>
              <a:rPr lang="cs-CZ" dirty="0" smtClean="0"/>
              <a:t>.</a:t>
            </a:r>
          </a:p>
          <a:p>
            <a:r>
              <a:rPr lang="en-US" dirty="0"/>
              <a:t>The Jews in the Writings of </a:t>
            </a:r>
            <a:r>
              <a:rPr lang="en-US" dirty="0" smtClean="0"/>
              <a:t>Origin</a:t>
            </a:r>
            <a:r>
              <a:rPr lang="cs-CZ" dirty="0" smtClean="0"/>
              <a:t> https</a:t>
            </a:r>
            <a:r>
              <a:rPr lang="cs-CZ" dirty="0"/>
              <a:t>://www.copticchurch.net/topics/patrology/schoolofalex2/chapter17.html</a:t>
            </a:r>
          </a:p>
        </p:txBody>
      </p:sp>
    </p:spTree>
    <p:extLst>
      <p:ext uri="{BB962C8B-B14F-4D97-AF65-F5344CB8AC3E}">
        <p14:creationId xmlns:p14="http://schemas.microsoft.com/office/powerpoint/2010/main" val="2146867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Augustinus Aurelius (354-430)</a:t>
            </a:r>
          </a:p>
        </p:txBody>
      </p:sp>
      <p:sp>
        <p:nvSpPr>
          <p:cNvPr id="3" name="Zástupný symbol pro obsah 2"/>
          <p:cNvSpPr>
            <a:spLocks noGrp="1"/>
          </p:cNvSpPr>
          <p:nvPr>
            <p:ph idx="1"/>
          </p:nvPr>
        </p:nvSpPr>
        <p:spPr/>
        <p:txBody>
          <a:bodyPr>
            <a:normAutofit fontScale="77500" lnSpcReduction="20000"/>
          </a:bodyPr>
          <a:lstStyle/>
          <a:p>
            <a:r>
              <a:rPr lang="pl-PL" b="1" dirty="0"/>
              <a:t>O Boží obci</a:t>
            </a:r>
            <a:r>
              <a:rPr lang="pl-PL" dirty="0"/>
              <a:t>, XVIII, </a:t>
            </a:r>
            <a:r>
              <a:rPr lang="pl-PL" dirty="0" smtClean="0"/>
              <a:t>46: </a:t>
            </a:r>
            <a:r>
              <a:rPr lang="cs-CZ" dirty="0" smtClean="0"/>
              <a:t>„Bůh </a:t>
            </a:r>
            <a:r>
              <a:rPr lang="cs-CZ" dirty="0"/>
              <a:t>proto ukázal Církvi ve svých nepřátelích Židech milost svého soucitu, protože, jak říká apoštol, jejich trestným činem je spasení pohanů. A proto je nezabil. Židé, ačkoli byli poražení Římany, aby zapomněli na Boží zákon a jejich svědectví by mělo být v této záležitosti, kterou vyšetřujeme. Nestačí však, aby řekl: „Nezabíjejte je, aby konečně zapomněli na </a:t>
            </a:r>
            <a:r>
              <a:rPr lang="cs-CZ" dirty="0" smtClean="0"/>
              <a:t>svůj </a:t>
            </a:r>
            <a:r>
              <a:rPr lang="cs-CZ" dirty="0"/>
              <a:t>zákon, pokud by k tomu také nepřidal, rozptylte je; protože kdyby byli ve své vlastní zemi, a ne všude, určitě by je Církev, která je všude, nemohla mít jako svědky mezi všemi národy</a:t>
            </a:r>
            <a:r>
              <a:rPr lang="cs-CZ" dirty="0" smtClean="0"/>
              <a:t>.“</a:t>
            </a:r>
          </a:p>
          <a:p>
            <a:r>
              <a:rPr lang="cs-CZ" b="1" dirty="0" smtClean="0"/>
              <a:t>Vyznání,</a:t>
            </a:r>
            <a:r>
              <a:rPr lang="cs-CZ" dirty="0" smtClean="0"/>
              <a:t> 12.14: Jak je nenávidím, nepřátelé Písma</a:t>
            </a:r>
            <a:r>
              <a:rPr lang="cs-CZ" dirty="0"/>
              <a:t>! Jak bych si přál, abys je zabil (Židy) svým dvouhranným mečem, takže by neměl být nikdo, kdo by oponoval tvému slovu! Rád bych je nechal zemřít </a:t>
            </a:r>
            <a:r>
              <a:rPr lang="cs-CZ" dirty="0" smtClean="0"/>
              <a:t>a </a:t>
            </a:r>
            <a:r>
              <a:rPr lang="cs-CZ" dirty="0"/>
              <a:t>žít pro vás!</a:t>
            </a:r>
          </a:p>
        </p:txBody>
      </p:sp>
    </p:spTree>
    <p:extLst>
      <p:ext uri="{BB962C8B-B14F-4D97-AF65-F5344CB8AC3E}">
        <p14:creationId xmlns:p14="http://schemas.microsoft.com/office/powerpoint/2010/main" val="2842143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24744"/>
          </a:xfrm>
        </p:spPr>
        <p:txBody>
          <a:bodyPr/>
          <a:lstStyle/>
          <a:p>
            <a:r>
              <a:rPr lang="cs-CZ" dirty="0" smtClean="0"/>
              <a:t>Jan </a:t>
            </a:r>
            <a:r>
              <a:rPr lang="cs-CZ" dirty="0" err="1" smtClean="0"/>
              <a:t>Chrýsostomos</a:t>
            </a:r>
            <a:r>
              <a:rPr lang="cs-CZ" dirty="0" smtClean="0"/>
              <a:t> </a:t>
            </a:r>
            <a:r>
              <a:rPr lang="cs-CZ" dirty="0"/>
              <a:t>(347 - 407)</a:t>
            </a:r>
          </a:p>
        </p:txBody>
      </p:sp>
      <p:sp>
        <p:nvSpPr>
          <p:cNvPr id="3" name="Zástupný symbol pro obsah 2"/>
          <p:cNvSpPr>
            <a:spLocks noGrp="1"/>
          </p:cNvSpPr>
          <p:nvPr>
            <p:ph idx="1"/>
          </p:nvPr>
        </p:nvSpPr>
        <p:spPr>
          <a:xfrm>
            <a:off x="179512" y="1340768"/>
            <a:ext cx="8640960" cy="5328592"/>
          </a:xfrm>
        </p:spPr>
        <p:txBody>
          <a:bodyPr>
            <a:normAutofit fontScale="62500" lnSpcReduction="20000"/>
          </a:bodyPr>
          <a:lstStyle/>
          <a:p>
            <a:r>
              <a:rPr lang="cs-CZ" b="1" dirty="0" err="1"/>
              <a:t>Adversus</a:t>
            </a:r>
            <a:r>
              <a:rPr lang="cs-CZ" b="1" dirty="0"/>
              <a:t> </a:t>
            </a:r>
            <a:r>
              <a:rPr lang="cs-CZ" b="1" dirty="0" err="1"/>
              <a:t>Judaeos</a:t>
            </a:r>
            <a:r>
              <a:rPr lang="cs-CZ" dirty="0"/>
              <a:t>: 1. 3. 1 „Mnoho z vás, vím, respektuje Židy a myslí si, že jejich současný způsob života je ctihodný. Proto jsem spěchal vykořenit a vytrhnout tento smrtící názor. Řekl jsem, že synagóga není o nic lepší než divadlo, a jako svědka předkládám proroka… Synagóga však není jen bordelem a divadlem; je to také doupě lupičů a ubytování pro divoká zvířata.“ </a:t>
            </a:r>
          </a:p>
          <a:p>
            <a:r>
              <a:rPr lang="cs-CZ" dirty="0" smtClean="0"/>
              <a:t>V</a:t>
            </a:r>
            <a:r>
              <a:rPr lang="cs-CZ" dirty="0"/>
              <a:t>, 7:„Žid však odmítá přijmout svědectví, které vydal Kristus. Co říká Žid? "Ten muž, který to řekl, je můj nepřítel. Ukřižoval jsem ho. Tak jak mám přijmout jeho svědectví?" Ale tohle je zázrak. Židé ho ukřižovali. Když však zemřel na kříži, zničil jejich město. Tehdy rozptýlil jejich lidi; pak rozptýlil ten národ po celé zemi. Tímto způsobem nás učí, že je vzkříšen, živý a v nebi.“ </a:t>
            </a:r>
          </a:p>
          <a:p>
            <a:r>
              <a:rPr lang="cs-CZ" dirty="0" smtClean="0"/>
              <a:t>VIII</a:t>
            </a:r>
            <a:r>
              <a:rPr lang="cs-CZ" dirty="0"/>
              <a:t>, </a:t>
            </a:r>
            <a:r>
              <a:rPr lang="cs-CZ" dirty="0" smtClean="0"/>
              <a:t>5: Řekněte </a:t>
            </a:r>
            <a:r>
              <a:rPr lang="cs-CZ" dirty="0"/>
              <a:t>mi to. </a:t>
            </a:r>
            <a:r>
              <a:rPr lang="cs-CZ" dirty="0" smtClean="0"/>
              <a:t>Až budete </a:t>
            </a:r>
            <a:r>
              <a:rPr lang="cs-CZ" dirty="0"/>
              <a:t>stát obžalováni před Božím soudem, jaký důvod budete mít k tomu, abyste považovali židovské čarodějnictví za hodnější vaší víry, než </a:t>
            </a:r>
            <a:r>
              <a:rPr lang="cs-CZ" dirty="0" smtClean="0"/>
              <a:t>to, co </a:t>
            </a:r>
            <a:r>
              <a:rPr lang="cs-CZ" dirty="0"/>
              <a:t>řekl Kristus? </a:t>
            </a:r>
            <a:r>
              <a:rPr lang="cs-CZ" dirty="0" smtClean="0"/>
              <a:t>Když </a:t>
            </a:r>
            <a:r>
              <a:rPr lang="cs-CZ" dirty="0"/>
              <a:t>přijmete jejich kouzla a zaklínadla, vaše činy ukazují, že považujete Židy za hodnější vaší víry než Boha, i když to neřeknete </a:t>
            </a:r>
            <a:r>
              <a:rPr lang="cs-CZ" dirty="0" smtClean="0"/>
              <a:t>slovy</a:t>
            </a:r>
            <a:r>
              <a:rPr lang="cs-CZ" dirty="0"/>
              <a:t>.</a:t>
            </a:r>
          </a:p>
          <a:p>
            <a:r>
              <a:rPr lang="cs-CZ" dirty="0" smtClean="0"/>
              <a:t>VIII</a:t>
            </a:r>
            <a:r>
              <a:rPr lang="cs-CZ" dirty="0"/>
              <a:t>, </a:t>
            </a:r>
            <a:r>
              <a:rPr lang="cs-CZ" dirty="0" smtClean="0"/>
              <a:t>9: </a:t>
            </a:r>
            <a:r>
              <a:rPr lang="cs-CZ" dirty="0"/>
              <a:t>Nebojíte se Boha? Potom alespoň mějte strach ze Židů. Vyhlašujete, že jste křesťané, ale spěcháte do synagóg. Neuvědomujete si, jak se vám posmívají? I když to nečiní otevřeně, nechápete, že to dělají hluboko v jejich srdcích</a:t>
            </a:r>
            <a:r>
              <a:rPr lang="cs-CZ" dirty="0" smtClean="0"/>
              <a:t>?“</a:t>
            </a:r>
          </a:p>
        </p:txBody>
      </p:sp>
    </p:spTree>
    <p:extLst>
      <p:ext uri="{BB962C8B-B14F-4D97-AF65-F5344CB8AC3E}">
        <p14:creationId xmlns:p14="http://schemas.microsoft.com/office/powerpoint/2010/main" val="338417483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TotalTime>
  <Words>2330</Words>
  <Application>Microsoft Office PowerPoint</Application>
  <PresentationFormat>Předvádění na obrazovce (4:3)</PresentationFormat>
  <Paragraphs>56</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systému Office</vt:lpstr>
      <vt:lpstr>Křesťané o Židech</vt:lpstr>
      <vt:lpstr>Rozmluva sv. Justina s Tryfonem/Apologie</vt:lpstr>
      <vt:lpstr>Ignác z Antiochie (+ 107, 71–72 let) </vt:lpstr>
      <vt:lpstr>List Barnabášův (80-120), Codex Sinaiticus</vt:lpstr>
      <vt:lpstr> Židé a křesťané</vt:lpstr>
      <vt:lpstr>Tertullianus (c. 155 – c. 240)</vt:lpstr>
      <vt:lpstr>Origénés (cca 185-253/254) </vt:lpstr>
      <vt:lpstr>Augustinus Aurelius (354-430)</vt:lpstr>
      <vt:lpstr>Jan Chrýsostomos (347 - 407)</vt:lpstr>
      <vt:lpstr>Církevní historik, pohanský historik a císař odpadlík (361-363)</vt:lpstr>
      <vt:lpstr>Různí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Křesťané o Židech</dc:title>
  <dc:creator>admin</dc:creator>
  <cp:lastModifiedBy>admin</cp:lastModifiedBy>
  <cp:revision>46</cp:revision>
  <dcterms:created xsi:type="dcterms:W3CDTF">2019-11-08T09:40:44Z</dcterms:created>
  <dcterms:modified xsi:type="dcterms:W3CDTF">2019-12-06T08:21:56Z</dcterms:modified>
</cp:coreProperties>
</file>