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8" r:id="rId5"/>
    <p:sldId id="261" r:id="rId6"/>
    <p:sldId id="257" r:id="rId7"/>
    <p:sldId id="26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E906-08B4-4A86-8EE6-7A88F135F2C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15-FE9A-4B42-B0C9-65FEADECF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60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E906-08B4-4A86-8EE6-7A88F135F2C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15-FE9A-4B42-B0C9-65FEADECF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42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E906-08B4-4A86-8EE6-7A88F135F2C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15-FE9A-4B42-B0C9-65FEADECF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48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E906-08B4-4A86-8EE6-7A88F135F2C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15-FE9A-4B42-B0C9-65FEADECF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63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E906-08B4-4A86-8EE6-7A88F135F2C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15-FE9A-4B42-B0C9-65FEADECF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12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E906-08B4-4A86-8EE6-7A88F135F2C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15-FE9A-4B42-B0C9-65FEADECF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85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E906-08B4-4A86-8EE6-7A88F135F2C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15-FE9A-4B42-B0C9-65FEADECF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35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E906-08B4-4A86-8EE6-7A88F135F2C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15-FE9A-4B42-B0C9-65FEADECF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44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E906-08B4-4A86-8EE6-7A88F135F2C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15-FE9A-4B42-B0C9-65FEADECF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15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E906-08B4-4A86-8EE6-7A88F135F2C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15-FE9A-4B42-B0C9-65FEADECF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27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E906-08B4-4A86-8EE6-7A88F135F2C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1D15-FE9A-4B42-B0C9-65FEADECF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15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AE906-08B4-4A86-8EE6-7A88F135F2C9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1D15-FE9A-4B42-B0C9-65FEADECF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20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Římští básníci a historikové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Zesměšňování a pohrdání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endParaRPr lang="cs-CZ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cs-CZ" sz="4000" dirty="0" smtClean="0"/>
              <a:t>	Důležitá data	</a:t>
            </a:r>
            <a:endParaRPr lang="cs-CZ" sz="4000" dirty="0"/>
          </a:p>
          <a:p>
            <a:r>
              <a:rPr lang="cs-CZ" dirty="0" smtClean="0">
                <a:solidFill>
                  <a:srgbClr val="FF0000"/>
                </a:solidFill>
              </a:rPr>
              <a:t>1010–970  David? 		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970–931 Šalomoun? </a:t>
            </a:r>
            <a:r>
              <a:rPr lang="cs-CZ" dirty="0" smtClean="0"/>
              <a:t>		</a:t>
            </a:r>
            <a:endParaRPr lang="cs-CZ" dirty="0" smtClean="0">
              <a:solidFill>
                <a:schemeClr val="accent1"/>
              </a:solidFill>
            </a:endParaRPr>
          </a:p>
          <a:p>
            <a:r>
              <a:rPr lang="cs-CZ" dirty="0" smtClean="0"/>
              <a:t>925? př.nl</a:t>
            </a:r>
            <a:r>
              <a:rPr lang="cs-CZ" dirty="0"/>
              <a:t>.  </a:t>
            </a:r>
            <a:r>
              <a:rPr lang="cs-CZ" dirty="0" smtClean="0"/>
              <a:t>Farao </a:t>
            </a:r>
            <a:r>
              <a:rPr lang="cs-CZ" dirty="0" err="1" smtClean="0"/>
              <a:t>Šošenk</a:t>
            </a:r>
            <a:r>
              <a:rPr lang="cs-CZ" dirty="0" smtClean="0"/>
              <a:t> I. zaútočil na Judsko			</a:t>
            </a:r>
            <a:endParaRPr lang="cs-CZ" dirty="0" smtClean="0">
              <a:solidFill>
                <a:schemeClr val="accent1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753 př.nl. „Založení Říma</a:t>
            </a:r>
            <a:r>
              <a:rPr lang="cs-CZ" dirty="0" smtClean="0">
                <a:solidFill>
                  <a:schemeClr val="accent6"/>
                </a:solidFill>
              </a:rPr>
              <a:t>“ </a:t>
            </a:r>
            <a:r>
              <a:rPr lang="cs-CZ" dirty="0" smtClean="0"/>
              <a:t>				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cs-CZ" dirty="0" smtClean="0"/>
              <a:t>722 </a:t>
            </a:r>
            <a:r>
              <a:rPr lang="cs-CZ" dirty="0"/>
              <a:t>př</a:t>
            </a:r>
            <a:r>
              <a:rPr lang="cs-CZ" dirty="0" smtClean="0"/>
              <a:t>. </a:t>
            </a:r>
            <a:r>
              <a:rPr lang="cs-CZ" dirty="0" err="1" smtClean="0"/>
              <a:t>nl</a:t>
            </a:r>
            <a:r>
              <a:rPr lang="cs-CZ" dirty="0" smtClean="0"/>
              <a:t>. zničení Izraele (Samaří) Asyřany, Izrael asyrskou provincií, Judsko platí tribut 	</a:t>
            </a:r>
            <a:r>
              <a:rPr lang="cs-CZ" dirty="0"/>
              <a:t> </a:t>
            </a:r>
            <a:r>
              <a:rPr lang="cs-CZ" dirty="0" smtClean="0"/>
              <a:t>       </a:t>
            </a:r>
          </a:p>
          <a:p>
            <a:r>
              <a:rPr lang="cs-CZ" dirty="0" smtClean="0"/>
              <a:t>705  </a:t>
            </a:r>
            <a:r>
              <a:rPr lang="cs-CZ" dirty="0"/>
              <a:t>př.nl</a:t>
            </a:r>
            <a:r>
              <a:rPr lang="cs-CZ" dirty="0" smtClean="0"/>
              <a:t>. obléhání </a:t>
            </a:r>
            <a:r>
              <a:rPr lang="cs-CZ" dirty="0" err="1" smtClean="0"/>
              <a:t>Lakíše</a:t>
            </a:r>
            <a:r>
              <a:rPr lang="cs-CZ" dirty="0" smtClean="0"/>
              <a:t> a Jeruzaléma asyrským králem </a:t>
            </a:r>
            <a:r>
              <a:rPr lang="cs-CZ" dirty="0" err="1" smtClean="0"/>
              <a:t>Sancheríbem</a:t>
            </a:r>
            <a:r>
              <a:rPr lang="cs-CZ" dirty="0" smtClean="0"/>
              <a:t> x judský král </a:t>
            </a:r>
            <a:r>
              <a:rPr lang="cs-CZ" dirty="0" err="1" smtClean="0"/>
              <a:t>Chizkijáš</a:t>
            </a:r>
            <a:r>
              <a:rPr lang="cs-CZ" dirty="0" smtClean="0"/>
              <a:t> vítěz </a:t>
            </a:r>
          </a:p>
          <a:p>
            <a:r>
              <a:rPr lang="cs-CZ" dirty="0" smtClean="0"/>
              <a:t>625 </a:t>
            </a:r>
            <a:r>
              <a:rPr lang="cs-CZ" dirty="0"/>
              <a:t>a 609 př.nl</a:t>
            </a:r>
            <a:r>
              <a:rPr lang="cs-CZ" dirty="0" smtClean="0"/>
              <a:t>. Asýrie válčí s Babyloňany, konec Asýrie</a:t>
            </a:r>
            <a:r>
              <a:rPr lang="cs-CZ" dirty="0"/>
              <a:t>, judský král </a:t>
            </a:r>
            <a:r>
              <a:rPr lang="cs-CZ" dirty="0" err="1" smtClean="0"/>
              <a:t>Jóšijáš</a:t>
            </a:r>
            <a:r>
              <a:rPr lang="cs-CZ" dirty="0" smtClean="0"/>
              <a:t> </a:t>
            </a:r>
            <a:r>
              <a:rPr lang="en-US" dirty="0" smtClean="0"/>
              <a:t>(640–609</a:t>
            </a:r>
            <a:r>
              <a:rPr lang="cs-CZ" dirty="0" smtClean="0"/>
              <a:t>) </a:t>
            </a:r>
            <a:r>
              <a:rPr lang="cs-CZ" dirty="0"/>
              <a:t> </a:t>
            </a:r>
            <a:r>
              <a:rPr lang="cs-CZ" dirty="0" smtClean="0"/>
              <a:t>padl v bitvě u </a:t>
            </a:r>
            <a:r>
              <a:rPr lang="cs-CZ" dirty="0" err="1" smtClean="0"/>
              <a:t>Megidda</a:t>
            </a:r>
            <a:r>
              <a:rPr lang="cs-CZ" dirty="0" smtClean="0"/>
              <a:t> x farao </a:t>
            </a:r>
            <a:r>
              <a:rPr lang="cs-CZ" dirty="0" err="1" smtClean="0"/>
              <a:t>Neko</a:t>
            </a:r>
            <a:r>
              <a:rPr lang="cs-CZ" dirty="0" smtClean="0"/>
              <a:t> II. </a:t>
            </a:r>
          </a:p>
          <a:p>
            <a:r>
              <a:rPr lang="cs-CZ" dirty="0" smtClean="0"/>
              <a:t>587 př.nl. </a:t>
            </a:r>
            <a:r>
              <a:rPr lang="cs-CZ" dirty="0" err="1" smtClean="0"/>
              <a:t>Novobabylonská</a:t>
            </a:r>
            <a:r>
              <a:rPr lang="cs-CZ" dirty="0" smtClean="0"/>
              <a:t> říše dobyla Judsko, Judsko babylonskou provincií, </a:t>
            </a:r>
            <a:r>
              <a:rPr lang="cs-CZ" dirty="0"/>
              <a:t>babylonské </a:t>
            </a:r>
            <a:r>
              <a:rPr lang="cs-CZ" dirty="0" smtClean="0"/>
              <a:t>zajetí, </a:t>
            </a:r>
          </a:p>
          <a:p>
            <a:r>
              <a:rPr lang="cs-CZ" dirty="0" smtClean="0"/>
              <a:t>539 př.nl. Peršan </a:t>
            </a:r>
            <a:r>
              <a:rPr lang="cs-CZ" dirty="0" err="1" smtClean="0"/>
              <a:t>Kýros</a:t>
            </a:r>
            <a:r>
              <a:rPr lang="cs-CZ" dirty="0" smtClean="0"/>
              <a:t> </a:t>
            </a:r>
            <a:r>
              <a:rPr lang="cs-CZ" dirty="0"/>
              <a:t>Veliký </a:t>
            </a:r>
            <a:r>
              <a:rPr lang="cs-CZ" dirty="0" smtClean="0"/>
              <a:t>dobyl Babylon, návrat Židů, Judsko perskou provincií </a:t>
            </a:r>
            <a:r>
              <a:rPr lang="cs-CZ" dirty="0" err="1" smtClean="0"/>
              <a:t>Jehúd</a:t>
            </a:r>
            <a:r>
              <a:rPr lang="cs-CZ" dirty="0" smtClean="0"/>
              <a:t>	</a:t>
            </a:r>
            <a:endParaRPr lang="cs-CZ" dirty="0" smtClean="0">
              <a:solidFill>
                <a:schemeClr val="accent1"/>
              </a:solidFill>
            </a:endParaRPr>
          </a:p>
          <a:p>
            <a:r>
              <a:rPr lang="cs-CZ" dirty="0" smtClean="0"/>
              <a:t>509 př.nl. Vytvoření římské republiky		</a:t>
            </a:r>
            <a:r>
              <a:rPr lang="cs-CZ" dirty="0"/>
              <a:t>	</a:t>
            </a:r>
            <a:r>
              <a:rPr lang="cs-CZ" dirty="0" smtClean="0"/>
              <a:t>	</a:t>
            </a:r>
            <a:endParaRPr lang="cs-CZ" dirty="0" smtClean="0">
              <a:solidFill>
                <a:schemeClr val="accent1"/>
              </a:solidFill>
            </a:endParaRPr>
          </a:p>
          <a:p>
            <a:r>
              <a:rPr lang="cs-CZ" dirty="0" smtClean="0"/>
              <a:t>336–323 </a:t>
            </a:r>
            <a:r>
              <a:rPr lang="cs-CZ" dirty="0"/>
              <a:t>př.nl. </a:t>
            </a:r>
            <a:r>
              <a:rPr lang="cs-CZ" dirty="0" smtClean="0"/>
              <a:t> Alexandr Veliký, dobytí Persie, vláda Ptolemaiovců a </a:t>
            </a:r>
            <a:r>
              <a:rPr lang="cs-CZ" dirty="0" err="1" smtClean="0"/>
              <a:t>Seleukovců</a:t>
            </a:r>
            <a:r>
              <a:rPr lang="cs-CZ" dirty="0" smtClean="0"/>
              <a:t> od </a:t>
            </a:r>
            <a:r>
              <a:rPr lang="cs-CZ" dirty="0"/>
              <a:t>200 př.nl</a:t>
            </a:r>
            <a:r>
              <a:rPr lang="cs-CZ" dirty="0" smtClean="0"/>
              <a:t>.      </a:t>
            </a:r>
            <a:endParaRPr lang="cs-CZ" dirty="0" smtClean="0">
              <a:solidFill>
                <a:schemeClr val="accent1"/>
              </a:solidFill>
            </a:endParaRPr>
          </a:p>
          <a:p>
            <a:r>
              <a:rPr lang="cs-CZ" dirty="0" smtClean="0"/>
              <a:t>280–146 římsko-řecké války, 188 bitva u </a:t>
            </a:r>
            <a:r>
              <a:rPr lang="cs-CZ" dirty="0" err="1" smtClean="0"/>
              <a:t>Apameie</a:t>
            </a:r>
            <a:r>
              <a:rPr lang="cs-CZ" dirty="0" smtClean="0"/>
              <a:t> - </a:t>
            </a:r>
            <a:r>
              <a:rPr lang="cs-CZ" dirty="0" err="1" smtClean="0"/>
              <a:t>Antiochos</a:t>
            </a:r>
            <a:r>
              <a:rPr lang="cs-CZ" dirty="0" smtClean="0"/>
              <a:t> III., 146 Řecko </a:t>
            </a:r>
            <a:r>
              <a:rPr lang="cs-CZ" dirty="0" err="1" smtClean="0"/>
              <a:t>řím</a:t>
            </a:r>
            <a:r>
              <a:rPr lang="cs-CZ" dirty="0" smtClean="0"/>
              <a:t>. Provincií.</a:t>
            </a:r>
            <a:r>
              <a:rPr lang="cs-CZ" dirty="0" smtClean="0">
                <a:solidFill>
                  <a:schemeClr val="accent1"/>
                </a:solidFill>
              </a:rPr>
              <a:t>          </a:t>
            </a:r>
          </a:p>
          <a:p>
            <a:r>
              <a:rPr lang="cs-CZ" dirty="0" smtClean="0"/>
              <a:t>264–146 př.nl. Punské války, zřízena provincie </a:t>
            </a:r>
            <a:r>
              <a:rPr lang="cs-CZ" dirty="0" err="1" smtClean="0"/>
              <a:t>Africa</a:t>
            </a:r>
            <a:r>
              <a:rPr lang="cs-CZ" dirty="0" smtClean="0"/>
              <a:t> </a:t>
            </a:r>
            <a:r>
              <a:rPr lang="cs-CZ" dirty="0" err="1" smtClean="0"/>
              <a:t>Proconsularis</a:t>
            </a:r>
            <a:r>
              <a:rPr lang="cs-CZ" dirty="0" smtClean="0"/>
              <a:t>, Řím největší mocností Středomoří</a:t>
            </a:r>
            <a:endParaRPr lang="cs-CZ" dirty="0" smtClean="0">
              <a:solidFill>
                <a:schemeClr val="accent1"/>
              </a:solidFill>
            </a:endParaRPr>
          </a:p>
          <a:p>
            <a:r>
              <a:rPr lang="cs-CZ" dirty="0" smtClean="0"/>
              <a:t>Makabejské povstání </a:t>
            </a:r>
            <a:r>
              <a:rPr lang="cs-CZ" dirty="0"/>
              <a:t>(167–161 př. n. l</a:t>
            </a:r>
            <a:r>
              <a:rPr lang="cs-CZ" dirty="0" smtClean="0"/>
              <a:t>.) - vůdci Juda, Jonatán, Šimon - založil </a:t>
            </a:r>
            <a:r>
              <a:rPr lang="cs-CZ" dirty="0" err="1" smtClean="0"/>
              <a:t>Hasmonejskou</a:t>
            </a:r>
            <a:r>
              <a:rPr lang="cs-CZ" dirty="0" smtClean="0"/>
              <a:t> dynastii</a:t>
            </a:r>
            <a:r>
              <a:rPr lang="cs-CZ" dirty="0" smtClean="0">
                <a:solidFill>
                  <a:schemeClr val="accent1"/>
                </a:solidFill>
              </a:rPr>
              <a:t>. </a:t>
            </a:r>
            <a:endParaRPr lang="cs-CZ" dirty="0">
              <a:solidFill>
                <a:schemeClr val="accent1"/>
              </a:solidFill>
            </a:endParaRPr>
          </a:p>
          <a:p>
            <a:r>
              <a:rPr lang="cs-CZ" dirty="0" smtClean="0"/>
              <a:t>129  Šimonův syn Jan </a:t>
            </a:r>
            <a:r>
              <a:rPr lang="cs-CZ" dirty="0" err="1" smtClean="0"/>
              <a:t>Hyrkános</a:t>
            </a:r>
            <a:r>
              <a:rPr lang="cs-CZ" dirty="0"/>
              <a:t> </a:t>
            </a:r>
            <a:r>
              <a:rPr lang="cs-CZ" dirty="0" smtClean="0"/>
              <a:t> (134  </a:t>
            </a:r>
            <a:r>
              <a:rPr lang="cs-CZ" dirty="0"/>
              <a:t>–104 </a:t>
            </a:r>
            <a:r>
              <a:rPr lang="cs-CZ" dirty="0" smtClean="0"/>
              <a:t>) získal samostatnost na </a:t>
            </a:r>
            <a:r>
              <a:rPr lang="cs-CZ" dirty="0" err="1" smtClean="0"/>
              <a:t>Seleukovcích</a:t>
            </a:r>
            <a:r>
              <a:rPr lang="cs-CZ" dirty="0"/>
              <a:t>, </a:t>
            </a:r>
            <a:r>
              <a:rPr lang="cs-CZ" dirty="0" smtClean="0"/>
              <a:t>syn Alexandr </a:t>
            </a:r>
            <a:r>
              <a:rPr lang="cs-CZ" dirty="0" err="1" smtClean="0"/>
              <a:t>Jannaios</a:t>
            </a:r>
            <a:r>
              <a:rPr lang="cs-CZ" dirty="0"/>
              <a:t> </a:t>
            </a:r>
            <a:r>
              <a:rPr lang="cs-CZ" dirty="0" smtClean="0"/>
              <a:t>(103–76) </a:t>
            </a:r>
          </a:p>
          <a:p>
            <a:r>
              <a:rPr lang="pl-PL" dirty="0" smtClean="0"/>
              <a:t>88 </a:t>
            </a:r>
            <a:r>
              <a:rPr lang="pl-PL" dirty="0"/>
              <a:t>– 84 př. n. l., </a:t>
            </a:r>
            <a:r>
              <a:rPr lang="pl-PL" dirty="0" smtClean="0"/>
              <a:t>83 </a:t>
            </a:r>
            <a:r>
              <a:rPr lang="pl-PL" dirty="0"/>
              <a:t>– 81 př. n. l., </a:t>
            </a:r>
            <a:r>
              <a:rPr lang="pl-PL" dirty="0" smtClean="0"/>
              <a:t>74 </a:t>
            </a:r>
            <a:r>
              <a:rPr lang="pl-PL" dirty="0"/>
              <a:t>– 63 př. n. l</a:t>
            </a:r>
            <a:r>
              <a:rPr lang="pl-PL" dirty="0" smtClean="0"/>
              <a:t>. </a:t>
            </a:r>
            <a:r>
              <a:rPr lang="pl-PL" dirty="0"/>
              <a:t>–  </a:t>
            </a:r>
            <a:r>
              <a:rPr lang="pl-PL" dirty="0" smtClean="0"/>
              <a:t>války Říma s pontským králem Mithradatem, dokončil Pompeius</a:t>
            </a:r>
            <a:endParaRPr lang="pl-PL" dirty="0" smtClean="0">
              <a:solidFill>
                <a:schemeClr val="accent1"/>
              </a:solidFill>
            </a:endParaRPr>
          </a:p>
          <a:p>
            <a:r>
              <a:rPr lang="pl-PL" dirty="0" smtClean="0"/>
              <a:t>67–62 př.nl. Pompeius na východě, občanská válka o moc v Judsku, r. 63 udělal z Judska vazalské království. </a:t>
            </a:r>
          </a:p>
          <a:p>
            <a:r>
              <a:rPr lang="pl-PL" dirty="0" smtClean="0"/>
              <a:t>37–4 př.nl. Herodes Veliký římským senátem jmenovaný král Judeje 		               </a:t>
            </a:r>
          </a:p>
          <a:p>
            <a:r>
              <a:rPr lang="pl-PL" dirty="0" smtClean="0"/>
              <a:t>6 nl. </a:t>
            </a:r>
            <a:r>
              <a:rPr lang="pl-PL" dirty="0"/>
              <a:t>s</a:t>
            </a:r>
            <a:r>
              <a:rPr lang="pl-PL" dirty="0" smtClean="0"/>
              <a:t>e Judea stala provincií - jádrem </a:t>
            </a:r>
            <a:r>
              <a:rPr lang="pl-PL" dirty="0"/>
              <a:t>bylo Judsko a </a:t>
            </a:r>
            <a:r>
              <a:rPr lang="pl-PL" dirty="0" smtClean="0"/>
              <a:t>Samařsko, pod správou řím. místodržitelů</a:t>
            </a:r>
            <a:endParaRPr lang="pl-PL" dirty="0" smtClean="0">
              <a:solidFill>
                <a:schemeClr val="accent1"/>
              </a:solidFill>
            </a:endParaRPr>
          </a:p>
          <a:p>
            <a:r>
              <a:rPr lang="cs-CZ" dirty="0" smtClean="0"/>
              <a:t>31 př.nl.–14 </a:t>
            </a:r>
            <a:r>
              <a:rPr lang="cs-CZ" dirty="0" err="1" smtClean="0"/>
              <a:t>nl</a:t>
            </a:r>
            <a:r>
              <a:rPr lang="cs-CZ" dirty="0" smtClean="0"/>
              <a:t>. Augustus			</a:t>
            </a:r>
            <a:endParaRPr lang="cs-CZ" dirty="0" smtClean="0">
              <a:solidFill>
                <a:schemeClr val="accent1"/>
              </a:solidFill>
            </a:endParaRPr>
          </a:p>
          <a:p>
            <a:r>
              <a:rPr lang="cs-CZ" dirty="0" smtClean="0"/>
              <a:t>66–77 První židovská válka 			</a:t>
            </a:r>
          </a:p>
          <a:p>
            <a:r>
              <a:rPr lang="cs-CZ" dirty="0" smtClean="0"/>
              <a:t>115–117 Druhá židovská </a:t>
            </a:r>
            <a:r>
              <a:rPr lang="cs-CZ" dirty="0"/>
              <a:t>válka (</a:t>
            </a:r>
            <a:r>
              <a:rPr lang="cs-CZ" dirty="0" err="1"/>
              <a:t>Kitova</a:t>
            </a:r>
            <a:r>
              <a:rPr lang="cs-CZ" dirty="0"/>
              <a:t> válka) </a:t>
            </a:r>
            <a:r>
              <a:rPr lang="cs-CZ" dirty="0" smtClean="0"/>
              <a:t>		.</a:t>
            </a:r>
          </a:p>
          <a:p>
            <a:r>
              <a:rPr lang="cs-CZ" dirty="0"/>
              <a:t>132–135 </a:t>
            </a:r>
            <a:r>
              <a:rPr lang="cs-CZ" dirty="0" smtClean="0"/>
              <a:t>Třetí židovská </a:t>
            </a:r>
            <a:r>
              <a:rPr lang="cs-CZ" dirty="0"/>
              <a:t>válka (bar –  </a:t>
            </a:r>
            <a:r>
              <a:rPr lang="cs-CZ" dirty="0" err="1"/>
              <a:t>Kochbova</a:t>
            </a:r>
            <a:r>
              <a:rPr lang="cs-CZ" dirty="0"/>
              <a:t> válka) </a:t>
            </a:r>
            <a:endParaRPr lang="cs-CZ" dirty="0" smtClean="0"/>
          </a:p>
          <a:p>
            <a:r>
              <a:rPr lang="cs-CZ" dirty="0" smtClean="0"/>
              <a:t>200 Kolem tohoto roku rabín </a:t>
            </a:r>
            <a:r>
              <a:rPr lang="cs-CZ" dirty="0" err="1"/>
              <a:t>Jehuda</a:t>
            </a:r>
            <a:r>
              <a:rPr lang="cs-CZ" dirty="0"/>
              <a:t> ha-</a:t>
            </a:r>
            <a:r>
              <a:rPr lang="cs-CZ" dirty="0" err="1"/>
              <a:t>Nasi</a:t>
            </a:r>
            <a:r>
              <a:rPr lang="cs-CZ" dirty="0"/>
              <a:t> zredigoval </a:t>
            </a:r>
            <a:r>
              <a:rPr lang="cs-CZ" dirty="0" err="1" smtClean="0"/>
              <a:t>Mišnu</a:t>
            </a:r>
            <a:r>
              <a:rPr lang="cs-CZ" dirty="0" smtClean="0"/>
              <a:t>.</a:t>
            </a:r>
          </a:p>
          <a:p>
            <a:r>
              <a:rPr lang="cs-CZ" dirty="0" smtClean="0"/>
              <a:t>235–284 krize třetího století</a:t>
            </a:r>
          </a:p>
          <a:p>
            <a:r>
              <a:rPr lang="cs-CZ" dirty="0" smtClean="0"/>
              <a:t>312 </a:t>
            </a:r>
            <a:r>
              <a:rPr lang="cs-CZ" dirty="0" err="1" smtClean="0"/>
              <a:t>Constantinus</a:t>
            </a:r>
            <a:r>
              <a:rPr lang="cs-CZ" dirty="0" smtClean="0"/>
              <a:t> konvertuje ke křesťanství.</a:t>
            </a:r>
          </a:p>
          <a:p>
            <a:r>
              <a:rPr lang="cs-CZ" dirty="0"/>
              <a:t>380 </a:t>
            </a:r>
            <a:r>
              <a:rPr lang="cs-CZ" dirty="0" smtClean="0"/>
              <a:t>Křesťanství státním náboženstvím říše</a:t>
            </a:r>
          </a:p>
          <a:p>
            <a:r>
              <a:rPr lang="cs-CZ" dirty="0"/>
              <a:t>395 Římská říše rozdělena</a:t>
            </a:r>
            <a:endParaRPr lang="cs-CZ" dirty="0" smtClean="0"/>
          </a:p>
          <a:p>
            <a:r>
              <a:rPr lang="cs-CZ" dirty="0" smtClean="0"/>
              <a:t>410 Dobytí Říma</a:t>
            </a:r>
          </a:p>
          <a:p>
            <a:r>
              <a:rPr lang="cs-CZ" dirty="0" smtClean="0"/>
              <a:t>476 Zánik západořímské říše</a:t>
            </a:r>
          </a:p>
          <a:p>
            <a:r>
              <a:rPr lang="cs-CZ" dirty="0"/>
              <a:t>438 </a:t>
            </a:r>
            <a:r>
              <a:rPr lang="cs-CZ" dirty="0" err="1"/>
              <a:t>Codex</a:t>
            </a:r>
            <a:r>
              <a:rPr lang="cs-CZ" dirty="0"/>
              <a:t> </a:t>
            </a:r>
            <a:r>
              <a:rPr lang="cs-CZ" dirty="0" err="1" smtClean="0"/>
              <a:t>Theodosianus</a:t>
            </a:r>
            <a:r>
              <a:rPr lang="cs-CZ" dirty="0" smtClean="0"/>
              <a:t> na východě</a:t>
            </a:r>
          </a:p>
          <a:p>
            <a:r>
              <a:rPr lang="cs-CZ" dirty="0" smtClean="0"/>
              <a:t>500 Kolem tohoto roku </a:t>
            </a:r>
            <a:r>
              <a:rPr lang="cs-CZ" dirty="0"/>
              <a:t>byl sestaven </a:t>
            </a:r>
            <a:r>
              <a:rPr lang="cs-CZ" dirty="0" smtClean="0"/>
              <a:t>Babylonský talmud.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9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byla napsána Bible?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53136"/>
          </a:xfrm>
        </p:spPr>
        <p:txBody>
          <a:bodyPr>
            <a:normAutofit fontScale="40000" lnSpcReduction="20000"/>
          </a:bodyPr>
          <a:lstStyle/>
          <a:p>
            <a:r>
              <a:rPr lang="cs-CZ" dirty="0" smtClean="0"/>
              <a:t>Je to výklad historických událostí.</a:t>
            </a:r>
          </a:p>
          <a:p>
            <a:r>
              <a:rPr lang="cs-CZ" dirty="0"/>
              <a:t>P</a:t>
            </a:r>
            <a:r>
              <a:rPr lang="cs-CZ" dirty="0" smtClean="0"/>
              <a:t>odle hypotézy dokumentů někteří Izraelité po zničení Samaří Asyřany r. 722 př. n. l. utekli do Judska a přinesli si s sebou dokument </a:t>
            </a:r>
            <a:r>
              <a:rPr lang="cs-CZ" dirty="0" err="1" smtClean="0"/>
              <a:t>Elohista</a:t>
            </a:r>
            <a:r>
              <a:rPr lang="cs-CZ" dirty="0" smtClean="0"/>
              <a:t>. Judští kněží ho za </a:t>
            </a:r>
            <a:r>
              <a:rPr lang="cs-CZ" dirty="0" err="1" smtClean="0"/>
              <a:t>Chizkijáše</a:t>
            </a:r>
            <a:r>
              <a:rPr lang="cs-CZ" dirty="0" smtClean="0"/>
              <a:t> spojili s dokumentem Jahvista. JE obsahuje první verzi Mojžíšova zákoníku. Za krále </a:t>
            </a:r>
            <a:r>
              <a:rPr lang="cs-CZ" dirty="0" err="1" smtClean="0"/>
              <a:t>Jóšijáše</a:t>
            </a:r>
            <a:r>
              <a:rPr lang="cs-CZ" dirty="0" smtClean="0"/>
              <a:t> byla nalezena kniha zákona, jednalo se asi o první verzi Deuteronomia. R. 587 př. n. l. padlo i Judsko do rukou Babyloňanů a judská elita byla odvlečená do babylonského zajetí. Tito </a:t>
            </a:r>
            <a:r>
              <a:rPr lang="cs-CZ" dirty="0" err="1" smtClean="0"/>
              <a:t>Judejci</a:t>
            </a:r>
            <a:r>
              <a:rPr lang="cs-CZ" dirty="0" smtClean="0"/>
              <a:t> si kladli otázku, proč se nám nedaří? Proč si Bůh nechal zbořit svůj dům, proč nás opustil? V zajetí kněží stvořili Tóru z dokumentů JE, ke kterým přistoupil dokument P, což je kněžský pramen. Přepracovali první verzi Deuteronomia 1 na </a:t>
            </a:r>
            <a:r>
              <a:rPr lang="cs-CZ" dirty="0" err="1" smtClean="0"/>
              <a:t>Deutoronomium</a:t>
            </a:r>
            <a:r>
              <a:rPr lang="cs-CZ" dirty="0" smtClean="0"/>
              <a:t> 2. Kniha </a:t>
            </a:r>
            <a:r>
              <a:rPr lang="cs-CZ" dirty="0"/>
              <a:t>Deuteronomium 2 opakuje </a:t>
            </a:r>
            <a:r>
              <a:rPr lang="cs-CZ" dirty="0" smtClean="0"/>
              <a:t>zákoník a centralizuje </a:t>
            </a:r>
            <a:r>
              <a:rPr lang="cs-CZ" dirty="0"/>
              <a:t>Hospodinův kult do </a:t>
            </a:r>
            <a:r>
              <a:rPr lang="cs-CZ" dirty="0" smtClean="0"/>
              <a:t>Jeruzaléma. Tóra vznikla spojením těchto dokumentů. Společně s Tórou vznikla </a:t>
            </a:r>
            <a:r>
              <a:rPr lang="cs-CZ" dirty="0" err="1" smtClean="0"/>
              <a:t>deuteronomistická</a:t>
            </a:r>
            <a:r>
              <a:rPr lang="cs-CZ" dirty="0" smtClean="0"/>
              <a:t> historie, která zahrnuje knihy Jozue, Soudců, Samuelovy knihy, knihy Královské. V knihách Královských Bible poprvé popisuje ověřenou historii. Tyto knihy mají společnou teologii, vysvětlují pád Izraele i Judska tak, že izraelští i judští králové uctívali i jiné bohy než Hospodina, proto je nakonec Hospodin vydal nepřátelům.  Bůh potrestal lid za jeho hříchy. V zajetí přišli na to, že Bůh vyžaduje pokání, pak jim odpustí. Tóra tedy dává návod na to, jak žít, aby se vyvolenému lidu dobře dařilo a aby mohli žít ve své zemi. Kromě toho </a:t>
            </a:r>
            <a:r>
              <a:rPr lang="cs-CZ" dirty="0" err="1" smtClean="0"/>
              <a:t>dt</a:t>
            </a:r>
            <a:r>
              <a:rPr lang="cs-CZ" dirty="0" smtClean="0"/>
              <a:t>. historie také vyvolává představu velkolepé historie davidovské dynastie tvrzením, že předek David vládl velké říši, která se po smrti jeho syna Šalomouna rozpadla na dvě samostatná království Judsko a Izrael, přičemž Izrael byl bohatší a větší než Judsko. </a:t>
            </a:r>
            <a:r>
              <a:rPr lang="cs-CZ" smtClean="0"/>
              <a:t>Judský král </a:t>
            </a:r>
            <a:r>
              <a:rPr lang="cs-CZ" dirty="0" smtClean="0"/>
              <a:t>a kněží tak oslabili jiné svatyně a omezili moc </a:t>
            </a:r>
          </a:p>
          <a:p>
            <a:r>
              <a:rPr lang="cs-CZ" dirty="0" smtClean="0"/>
              <a:t>Izraelské i judské náboženství bylo polyteistické, Hospodin byl jen jedním z bohů, až král </a:t>
            </a:r>
            <a:r>
              <a:rPr lang="cs-CZ" dirty="0" err="1" smtClean="0"/>
              <a:t>Jóšijáš</a:t>
            </a:r>
            <a:r>
              <a:rPr lang="cs-CZ" dirty="0" smtClean="0"/>
              <a:t> zavedl náboženskou reformu, při které nařídil uctívání Hospodina pouze v Jeruzalémě, tím vzrostla moc krále a </a:t>
            </a:r>
            <a:r>
              <a:rPr lang="cs-CZ" dirty="0" err="1" smtClean="0"/>
              <a:t>jeruz</a:t>
            </a:r>
            <a:r>
              <a:rPr lang="cs-CZ" dirty="0" smtClean="0"/>
              <a:t>. </a:t>
            </a:r>
            <a:r>
              <a:rPr lang="cs-CZ" dirty="0"/>
              <a:t>k</a:t>
            </a:r>
            <a:r>
              <a:rPr lang="cs-CZ" dirty="0" smtClean="0"/>
              <a:t>něží. V zajetí také vzniká kniha </a:t>
            </a:r>
            <a:r>
              <a:rPr lang="cs-CZ" dirty="0" err="1" smtClean="0"/>
              <a:t>Jób</a:t>
            </a:r>
            <a:r>
              <a:rPr lang="cs-CZ" dirty="0" smtClean="0"/>
              <a:t>, která si klade otázku, proč trpí spravedliví? Bůh tak zkouší jejich vytrvalost a pokoru. </a:t>
            </a:r>
            <a:r>
              <a:rPr lang="cs-CZ" dirty="0"/>
              <a:t>Monoteismus vzniká až v </a:t>
            </a:r>
            <a:r>
              <a:rPr lang="cs-CZ" dirty="0" smtClean="0"/>
              <a:t>Babylonu. Další knihou je kniha proroka Ezechiela, který povzbuzoval své zajaté bratry tvrzením, že Hospodin je bohem celého světa, že si sami svým chováním způsobili trest a </a:t>
            </a:r>
            <a:r>
              <a:rPr lang="cs-CZ" dirty="0"/>
              <a:t>že </a:t>
            </a:r>
            <a:r>
              <a:rPr lang="cs-CZ" dirty="0" smtClean="0"/>
              <a:t>se mají kát: „Když </a:t>
            </a:r>
            <a:r>
              <a:rPr lang="cs-CZ" dirty="0"/>
              <a:t>se svévolník odvrátí od své zvůle, jíž se dopouštěl, a jedná </a:t>
            </a:r>
            <a:r>
              <a:rPr lang="cs-CZ" dirty="0" smtClean="0"/>
              <a:t>podle </a:t>
            </a:r>
            <a:r>
              <a:rPr lang="cs-CZ" dirty="0"/>
              <a:t>práva a spravedlnosti, zachová svou duši při životě.“ (</a:t>
            </a:r>
            <a:r>
              <a:rPr lang="cs-CZ" dirty="0" err="1"/>
              <a:t>Ez</a:t>
            </a:r>
            <a:r>
              <a:rPr lang="cs-CZ" dirty="0"/>
              <a:t> 18,27</a:t>
            </a:r>
            <a:r>
              <a:rPr lang="cs-CZ" dirty="0" smtClean="0"/>
              <a:t>) Ezechiel též má vizi nového chrámu.</a:t>
            </a:r>
          </a:p>
          <a:p>
            <a:r>
              <a:rPr lang="cs-CZ" dirty="0" smtClean="0"/>
              <a:t>Perský král </a:t>
            </a:r>
            <a:r>
              <a:rPr lang="cs-CZ" dirty="0" err="1" smtClean="0"/>
              <a:t>Kýros</a:t>
            </a:r>
            <a:r>
              <a:rPr lang="cs-CZ" dirty="0"/>
              <a:t> 538 př. n. l</a:t>
            </a:r>
            <a:r>
              <a:rPr lang="cs-CZ" dirty="0" smtClean="0"/>
              <a:t>. posílá Židy domů a povoluje stavbu chrámu. Bible končí výstavbou nového chrámu. Židé se vrací v několika vlnách zpět do Judska. Kněz </a:t>
            </a:r>
            <a:r>
              <a:rPr lang="cs-CZ" dirty="0" err="1" smtClean="0"/>
              <a:t>Ezdráš</a:t>
            </a:r>
            <a:r>
              <a:rPr lang="cs-CZ" dirty="0"/>
              <a:t> </a:t>
            </a:r>
            <a:r>
              <a:rPr lang="cs-CZ" dirty="0" smtClean="0"/>
              <a:t>r. </a:t>
            </a:r>
            <a:r>
              <a:rPr lang="cs-CZ" dirty="0"/>
              <a:t>458 př. n. </a:t>
            </a:r>
            <a:r>
              <a:rPr lang="cs-CZ" dirty="0" smtClean="0"/>
              <a:t>l. s sebou do Judska přinesl Tóru, </a:t>
            </a:r>
            <a:r>
              <a:rPr lang="cs-CZ" dirty="0" err="1" smtClean="0"/>
              <a:t>Judejci</a:t>
            </a:r>
            <a:r>
              <a:rPr lang="cs-CZ" dirty="0" smtClean="0"/>
              <a:t>, kteří v Judsku zůstali, znali jen dokument JE. Protože Judsko zůstalo provincií a nebylo osamostatněno jako vazalské království, stáli v čele Židů velekněží. </a:t>
            </a:r>
            <a:r>
              <a:rPr lang="cs-CZ" dirty="0" err="1" smtClean="0"/>
              <a:t>Ezdráš</a:t>
            </a:r>
            <a:r>
              <a:rPr lang="cs-CZ" dirty="0" smtClean="0"/>
              <a:t> byl jejich příbuzným. Posledním veleknězem v Bibli je jmenován </a:t>
            </a:r>
            <a:r>
              <a:rPr lang="cs-CZ" dirty="0" err="1" smtClean="0"/>
              <a:t>Jaddua</a:t>
            </a:r>
            <a:r>
              <a:rPr lang="cs-CZ" dirty="0"/>
              <a:t>. (</a:t>
            </a:r>
            <a:r>
              <a:rPr lang="cs-CZ" dirty="0" err="1" smtClean="0"/>
              <a:t>Nehemjáš</a:t>
            </a:r>
            <a:r>
              <a:rPr lang="cs-CZ" dirty="0" smtClean="0"/>
              <a:t> </a:t>
            </a:r>
            <a:r>
              <a:rPr lang="cs-CZ" dirty="0"/>
              <a:t>12:11</a:t>
            </a:r>
            <a:r>
              <a:rPr lang="cs-CZ" dirty="0" smtClean="0"/>
              <a:t>), současník </a:t>
            </a:r>
            <a:r>
              <a:rPr lang="cs-CZ" dirty="0"/>
              <a:t>Alexandra </a:t>
            </a:r>
            <a:r>
              <a:rPr lang="cs-CZ" dirty="0" smtClean="0"/>
              <a:t>Velikého (336-323). Tito velekněží uzavřeli biblický kánon převážně ve čtvrtém </a:t>
            </a:r>
            <a:r>
              <a:rPr lang="cs-CZ" dirty="0"/>
              <a:t>století př. n. l. </a:t>
            </a:r>
          </a:p>
        </p:txBody>
      </p:sp>
    </p:spTree>
    <p:extLst>
      <p:ext uri="{BB962C8B-B14F-4D97-AF65-F5344CB8AC3E}">
        <p14:creationId xmlns:p14="http://schemas.microsoft.com/office/powerpoint/2010/main" val="20596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Římská říše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08912" cy="49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0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74638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1. Země zaslíbená, 2. Davidovo království, rozdělená království Juda a Izrael, 3. římská provincie Judea, 4. stát Izrael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45185"/>
            <a:ext cx="4355975" cy="251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35597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65104"/>
            <a:ext cx="4328959" cy="249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432895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79512" y="19888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17728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7585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3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Básníci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Quintus H</a:t>
            </a:r>
            <a:r>
              <a:rPr lang="pt-BR" sz="2800" dirty="0" smtClean="0"/>
              <a:t>oratius</a:t>
            </a:r>
            <a:r>
              <a:rPr lang="pt-BR" dirty="0" smtClean="0"/>
              <a:t> F</a:t>
            </a:r>
            <a:r>
              <a:rPr lang="pt-BR" sz="2800" dirty="0" smtClean="0"/>
              <a:t>laccus</a:t>
            </a:r>
            <a:r>
              <a:rPr lang="pt-BR" dirty="0" smtClean="0"/>
              <a:t> (65–8 </a:t>
            </a:r>
            <a:r>
              <a:rPr lang="cs-CZ" dirty="0" smtClean="0"/>
              <a:t>př. </a:t>
            </a:r>
            <a:r>
              <a:rPr lang="cs-CZ" dirty="0" err="1" smtClean="0"/>
              <a:t>nl</a:t>
            </a:r>
            <a:r>
              <a:rPr lang="cs-CZ" dirty="0" smtClean="0"/>
              <a:t>.</a:t>
            </a:r>
            <a:r>
              <a:rPr lang="pt-BR" dirty="0" smtClean="0"/>
              <a:t>)</a:t>
            </a:r>
            <a:r>
              <a:rPr lang="cs-CZ" dirty="0" smtClean="0"/>
              <a:t> - Satiry  1:4, 1:5, 1:9</a:t>
            </a:r>
          </a:p>
          <a:p>
            <a:r>
              <a:rPr lang="cs-CZ" dirty="0" err="1"/>
              <a:t>Gaius</a:t>
            </a:r>
            <a:r>
              <a:rPr lang="cs-CZ" dirty="0"/>
              <a:t> Petronius Arbiter (z. 66 </a:t>
            </a:r>
            <a:r>
              <a:rPr lang="cs-CZ" dirty="0" err="1"/>
              <a:t>nl</a:t>
            </a:r>
            <a:r>
              <a:rPr lang="cs-CZ" dirty="0"/>
              <a:t>.) </a:t>
            </a:r>
          </a:p>
          <a:p>
            <a:r>
              <a:rPr lang="cs-CZ" dirty="0"/>
              <a:t>Marcus Valerius </a:t>
            </a:r>
            <a:r>
              <a:rPr lang="cs-CZ" dirty="0" err="1"/>
              <a:t>Martialis</a:t>
            </a:r>
            <a:r>
              <a:rPr lang="cs-CZ" dirty="0"/>
              <a:t> (38-104 </a:t>
            </a:r>
            <a:r>
              <a:rPr lang="cs-CZ" dirty="0" err="1"/>
              <a:t>nl</a:t>
            </a:r>
            <a:r>
              <a:rPr lang="cs-CZ" dirty="0"/>
              <a:t>.) - Epigramy VII.35, VII.55, VII.82, XI.94.</a:t>
            </a:r>
          </a:p>
          <a:p>
            <a:r>
              <a:rPr lang="cs-CZ" dirty="0" err="1" smtClean="0"/>
              <a:t>Decimus</a:t>
            </a:r>
            <a:r>
              <a:rPr lang="cs-CZ" dirty="0" smtClean="0"/>
              <a:t> </a:t>
            </a:r>
            <a:r>
              <a:rPr lang="cs-CZ" dirty="0" err="1" smtClean="0"/>
              <a:t>Iunius</a:t>
            </a:r>
            <a:r>
              <a:rPr lang="cs-CZ" dirty="0" smtClean="0"/>
              <a:t> </a:t>
            </a:r>
            <a:r>
              <a:rPr lang="cs-CZ" dirty="0" err="1" smtClean="0"/>
              <a:t>Iuvenalis</a:t>
            </a:r>
            <a:r>
              <a:rPr lang="cs-CZ" dirty="0" smtClean="0"/>
              <a:t> (60–140 </a:t>
            </a:r>
            <a:r>
              <a:rPr lang="cs-CZ" dirty="0" err="1" smtClean="0"/>
              <a:t>nl</a:t>
            </a:r>
            <a:r>
              <a:rPr lang="cs-CZ" dirty="0" smtClean="0"/>
              <a:t>.) - Satiry, III, VI a XIV. </a:t>
            </a:r>
          </a:p>
        </p:txBody>
      </p:sp>
    </p:spTree>
    <p:extLst>
      <p:ext uri="{BB962C8B-B14F-4D97-AF65-F5344CB8AC3E}">
        <p14:creationId xmlns:p14="http://schemas.microsoft.com/office/powerpoint/2010/main" val="729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Diodóros</a:t>
            </a:r>
            <a:r>
              <a:rPr lang="cs-CZ" dirty="0" smtClean="0"/>
              <a:t> Sicilský </a:t>
            </a:r>
            <a:r>
              <a:rPr lang="cs-CZ" dirty="0"/>
              <a:t>(asi 90 – 30 př. </a:t>
            </a:r>
            <a:r>
              <a:rPr lang="cs-CZ" dirty="0" err="1" smtClean="0"/>
              <a:t>nl</a:t>
            </a:r>
            <a:r>
              <a:rPr lang="cs-CZ" dirty="0" smtClean="0"/>
              <a:t>), </a:t>
            </a:r>
            <a:r>
              <a:rPr lang="cs-CZ" dirty="0"/>
              <a:t>řecký </a:t>
            </a:r>
            <a:r>
              <a:rPr lang="cs-CZ" dirty="0" smtClean="0"/>
              <a:t>historik</a:t>
            </a:r>
          </a:p>
          <a:p>
            <a:r>
              <a:rPr lang="cs-CZ" dirty="0" err="1" smtClean="0"/>
              <a:t>Strabón</a:t>
            </a:r>
            <a:r>
              <a:rPr lang="cs-CZ" dirty="0" smtClean="0"/>
              <a:t> (asi 64 </a:t>
            </a:r>
            <a:r>
              <a:rPr lang="cs-CZ" dirty="0"/>
              <a:t>př. n. l. – </a:t>
            </a:r>
            <a:r>
              <a:rPr lang="cs-CZ" dirty="0" smtClean="0"/>
              <a:t>19 </a:t>
            </a:r>
            <a:r>
              <a:rPr lang="cs-CZ" dirty="0"/>
              <a:t>až 24 </a:t>
            </a:r>
            <a:r>
              <a:rPr lang="cs-CZ" dirty="0" err="1"/>
              <a:t>nl</a:t>
            </a:r>
            <a:r>
              <a:rPr lang="cs-CZ" dirty="0"/>
              <a:t>), </a:t>
            </a:r>
            <a:r>
              <a:rPr lang="cs-CZ" dirty="0" smtClean="0"/>
              <a:t>řecký </a:t>
            </a:r>
            <a:r>
              <a:rPr lang="cs-CZ" dirty="0"/>
              <a:t>geograf, filozof a historik, který žil v Malé Asii</a:t>
            </a:r>
            <a:endParaRPr lang="cs-CZ" dirty="0" smtClean="0"/>
          </a:p>
          <a:p>
            <a:r>
              <a:rPr lang="cs-CZ" dirty="0" smtClean="0"/>
              <a:t>Pompeius </a:t>
            </a:r>
            <a:r>
              <a:rPr lang="cs-CZ" dirty="0" err="1" smtClean="0"/>
              <a:t>Trogus</a:t>
            </a:r>
            <a:r>
              <a:rPr lang="cs-CZ" dirty="0" smtClean="0"/>
              <a:t> </a:t>
            </a:r>
            <a:r>
              <a:rPr lang="cs-CZ" dirty="0"/>
              <a:t>(přelom 1. století př. n. l. a 1. století n. </a:t>
            </a:r>
            <a:r>
              <a:rPr lang="cs-CZ" dirty="0" smtClean="0"/>
              <a:t>l</a:t>
            </a:r>
            <a:r>
              <a:rPr lang="cs-CZ" dirty="0"/>
              <a:t>.) z Gallie </a:t>
            </a:r>
            <a:r>
              <a:rPr lang="cs-CZ" dirty="0" err="1"/>
              <a:t>Narbonensis</a:t>
            </a:r>
            <a:r>
              <a:rPr lang="cs-CZ" dirty="0" smtClean="0"/>
              <a:t>, děd získal římské občanství </a:t>
            </a:r>
          </a:p>
          <a:p>
            <a:r>
              <a:rPr lang="fi-FI" dirty="0"/>
              <a:t>Publius </a:t>
            </a:r>
            <a:r>
              <a:rPr lang="fi-FI" dirty="0" smtClean="0"/>
              <a:t>Cornelius Tacitus</a:t>
            </a:r>
            <a:r>
              <a:rPr lang="cs-CZ" dirty="0" smtClean="0"/>
              <a:t> </a:t>
            </a:r>
            <a:r>
              <a:rPr lang="fi-FI" dirty="0" smtClean="0"/>
              <a:t>(</a:t>
            </a:r>
            <a:r>
              <a:rPr lang="fi-FI" dirty="0"/>
              <a:t>asi 55 – </a:t>
            </a:r>
            <a:r>
              <a:rPr lang="fi-FI" dirty="0" smtClean="0"/>
              <a:t>120)</a:t>
            </a:r>
            <a:r>
              <a:rPr lang="cs-CZ" dirty="0" smtClean="0"/>
              <a:t>,</a:t>
            </a:r>
            <a:r>
              <a:rPr lang="fi-FI" dirty="0" smtClean="0"/>
              <a:t> </a:t>
            </a:r>
            <a:r>
              <a:rPr lang="fi-FI" dirty="0"/>
              <a:t>historik, právník a senátor</a:t>
            </a:r>
          </a:p>
          <a:p>
            <a:r>
              <a:rPr lang="cs-CZ" dirty="0" err="1" smtClean="0"/>
              <a:t>Gaius</a:t>
            </a:r>
            <a:r>
              <a:rPr lang="cs-CZ" dirty="0" smtClean="0"/>
              <a:t> </a:t>
            </a:r>
            <a:r>
              <a:rPr lang="cs-CZ" dirty="0" err="1"/>
              <a:t>Suetonius</a:t>
            </a:r>
            <a:r>
              <a:rPr lang="cs-CZ" dirty="0"/>
              <a:t> </a:t>
            </a:r>
            <a:r>
              <a:rPr lang="cs-CZ" dirty="0" err="1" smtClean="0"/>
              <a:t>Tranquillus</a:t>
            </a:r>
            <a:r>
              <a:rPr lang="en-US" dirty="0"/>
              <a:t> </a:t>
            </a:r>
            <a:r>
              <a:rPr lang="cs-CZ" dirty="0" smtClean="0"/>
              <a:t>(</a:t>
            </a:r>
            <a:r>
              <a:rPr lang="en-US" dirty="0" err="1" smtClean="0"/>
              <a:t>asi</a:t>
            </a:r>
            <a:r>
              <a:rPr lang="cs-CZ" dirty="0" smtClean="0"/>
              <a:t> </a:t>
            </a:r>
            <a:r>
              <a:rPr lang="en-US" dirty="0" smtClean="0"/>
              <a:t>69 –122)</a:t>
            </a:r>
            <a:r>
              <a:rPr lang="cs-CZ" dirty="0" smtClean="0"/>
              <a:t>, císařský </a:t>
            </a:r>
            <a:r>
              <a:rPr lang="cs-CZ" dirty="0"/>
              <a:t>úředník a životopisec</a:t>
            </a:r>
            <a:endParaRPr lang="cs-CZ" dirty="0" smtClean="0"/>
          </a:p>
          <a:p>
            <a:r>
              <a:rPr lang="cs-CZ" dirty="0" err="1" smtClean="0"/>
              <a:t>Cassius</a:t>
            </a:r>
            <a:r>
              <a:rPr lang="cs-CZ" dirty="0"/>
              <a:t> </a:t>
            </a:r>
            <a:r>
              <a:rPr lang="cs-CZ" dirty="0" err="1" smtClean="0"/>
              <a:t>Dio</a:t>
            </a:r>
            <a:r>
              <a:rPr lang="cs-CZ" dirty="0" smtClean="0"/>
              <a:t> </a:t>
            </a:r>
            <a:r>
              <a:rPr lang="pl-PL" dirty="0" smtClean="0"/>
              <a:t>(</a:t>
            </a:r>
            <a:r>
              <a:rPr lang="pl-PL" dirty="0"/>
              <a:t>kolem 155 nebo </a:t>
            </a:r>
            <a:r>
              <a:rPr lang="pl-PL" dirty="0" smtClean="0"/>
              <a:t>163/164 – </a:t>
            </a:r>
            <a:r>
              <a:rPr lang="pl-PL" dirty="0"/>
              <a:t>po roce 229</a:t>
            </a:r>
            <a:r>
              <a:rPr lang="pl-PL" dirty="0" smtClean="0"/>
              <a:t>),</a:t>
            </a:r>
            <a:r>
              <a:rPr lang="cs-CZ" dirty="0" smtClean="0"/>
              <a:t> historik a konzul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9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808</Words>
  <Application>Microsoft Office PowerPoint</Application>
  <PresentationFormat>Předvádění na obrazovce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Římští básníci a historikové</vt:lpstr>
      <vt:lpstr>Prezentace aplikace PowerPoint</vt:lpstr>
      <vt:lpstr>Proč byla napsána Bible?</vt:lpstr>
      <vt:lpstr>Římská říše</vt:lpstr>
      <vt:lpstr>1. Země zaslíbená, 2. Davidovo království, rozdělená království Juda a Izrael, 3. římská provincie Judea, 4. stát Izrael</vt:lpstr>
      <vt:lpstr>Básníci</vt:lpstr>
      <vt:lpstr>Historici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Římští básníci a historikové</dc:title>
  <dc:creator>admin</dc:creator>
  <cp:lastModifiedBy>admin</cp:lastModifiedBy>
  <cp:revision>136</cp:revision>
  <dcterms:created xsi:type="dcterms:W3CDTF">2019-10-15T12:50:46Z</dcterms:created>
  <dcterms:modified xsi:type="dcterms:W3CDTF">2019-11-05T12:03:24Z</dcterms:modified>
</cp:coreProperties>
</file>