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71A77B52-CC67-4D45-97D9-823BD8085F6B}" type="datetimeFigureOut">
              <a:rPr lang="cs-CZ" smtClean="0"/>
              <a:t>25.10.2019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2304001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A77B52-CC67-4D45-97D9-823BD8085F6B}" type="datetimeFigureOut">
              <a:rPr lang="cs-CZ" smtClean="0"/>
              <a:t>25.10.2019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3031114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A77B52-CC67-4D45-97D9-823BD8085F6B}" type="datetimeFigureOut">
              <a:rPr lang="cs-CZ" smtClean="0"/>
              <a:t>25.10.2019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4052806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A77B52-CC67-4D45-97D9-823BD8085F6B}" type="datetimeFigureOut">
              <a:rPr lang="cs-CZ" smtClean="0"/>
              <a:t>25.10.2019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2253394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71A77B52-CC67-4D45-97D9-823BD8085F6B}" type="datetimeFigureOut">
              <a:rPr lang="cs-CZ" smtClean="0"/>
              <a:t>25.10.2019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2942251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71A77B52-CC67-4D45-97D9-823BD8085F6B}" type="datetimeFigureOut">
              <a:rPr lang="cs-CZ" smtClean="0"/>
              <a:t>25.10.2019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953738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71A77B52-CC67-4D45-97D9-823BD8085F6B}" type="datetimeFigureOut">
              <a:rPr lang="cs-CZ" smtClean="0"/>
              <a:t>25.10.2019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3446207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71A77B52-CC67-4D45-97D9-823BD8085F6B}" type="datetimeFigureOut">
              <a:rPr lang="cs-CZ" smtClean="0"/>
              <a:t>25.10.2019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3498357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1A77B52-CC67-4D45-97D9-823BD8085F6B}" type="datetimeFigureOut">
              <a:rPr lang="cs-CZ" smtClean="0"/>
              <a:t>25.10.2019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2633344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1A77B52-CC67-4D45-97D9-823BD8085F6B}" type="datetimeFigureOut">
              <a:rPr lang="cs-CZ" smtClean="0"/>
              <a:t>25.10.2019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1811070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71A77B52-CC67-4D45-97D9-823BD8085F6B}" type="datetimeFigureOut">
              <a:rPr lang="cs-CZ" smtClean="0"/>
              <a:t>25.10.2019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063E8E3-4506-400E-A614-9FD98DCD37B1}" type="slidenum">
              <a:rPr lang="cs-CZ" smtClean="0"/>
              <a:t>‹#›</a:t>
            </a:fld>
            <a:endParaRPr lang="cs-CZ"/>
          </a:p>
        </p:txBody>
      </p:sp>
    </p:spTree>
    <p:extLst>
      <p:ext uri="{BB962C8B-B14F-4D97-AF65-F5344CB8AC3E}">
        <p14:creationId xmlns:p14="http://schemas.microsoft.com/office/powerpoint/2010/main" val="3665715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77B52-CC67-4D45-97D9-823BD8085F6B}" type="datetimeFigureOut">
              <a:rPr lang="cs-CZ" smtClean="0"/>
              <a:t>25.10.2019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63E8E3-4506-400E-A614-9FD98DCD37B1}" type="slidenum">
              <a:rPr lang="cs-CZ" smtClean="0"/>
              <a:t>‹#›</a:t>
            </a:fld>
            <a:endParaRPr lang="cs-CZ"/>
          </a:p>
        </p:txBody>
      </p:sp>
    </p:spTree>
    <p:extLst>
      <p:ext uri="{BB962C8B-B14F-4D97-AF65-F5344CB8AC3E}">
        <p14:creationId xmlns:p14="http://schemas.microsoft.com/office/powerpoint/2010/main" val="3724799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Zákony o Židech</a:t>
            </a:r>
            <a:endParaRPr lang="cs-CZ" dirty="0"/>
          </a:p>
        </p:txBody>
      </p:sp>
      <p:sp>
        <p:nvSpPr>
          <p:cNvPr id="3" name="Podnadpis 2"/>
          <p:cNvSpPr>
            <a:spLocks noGrp="1"/>
          </p:cNvSpPr>
          <p:nvPr>
            <p:ph type="subTitle" idx="1"/>
          </p:nvPr>
        </p:nvSpPr>
        <p:spPr/>
        <p:txBody>
          <a:bodyPr/>
          <a:lstStyle/>
          <a:p>
            <a:r>
              <a:rPr lang="cs-CZ" dirty="0" smtClean="0">
                <a:solidFill>
                  <a:schemeClr val="tx1"/>
                </a:solidFill>
              </a:rPr>
              <a:t>Diskriminace i ochrana</a:t>
            </a:r>
            <a:endParaRPr lang="cs-CZ" dirty="0">
              <a:solidFill>
                <a:schemeClr val="tx1"/>
              </a:solidFill>
            </a:endParaRPr>
          </a:p>
        </p:txBody>
      </p:sp>
    </p:spTree>
    <p:extLst>
      <p:ext uri="{BB962C8B-B14F-4D97-AF65-F5344CB8AC3E}">
        <p14:creationId xmlns:p14="http://schemas.microsoft.com/office/powerpoint/2010/main" val="3309512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Zákony o Židech</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397/16.8.12 Židé nesmí být uráženi; místodržitelé musí být informováni o těchto incidentech.</a:t>
            </a:r>
          </a:p>
          <a:p>
            <a:r>
              <a:rPr lang="cs-CZ" dirty="0" smtClean="0"/>
              <a:t>404/16.8.17 Zákon o osvobození Židů ze Západu od přispívání patriarchovi je obrácen.</a:t>
            </a:r>
          </a:p>
          <a:p>
            <a:r>
              <a:rPr lang="cs-CZ" dirty="0" smtClean="0"/>
              <a:t>412/16.8.20.1 Židovské slavení soboty a svátků nesmí být rušeno.</a:t>
            </a:r>
          </a:p>
          <a:p>
            <a:r>
              <a:rPr lang="cs-CZ" dirty="0" smtClean="0"/>
              <a:t>412/16.8.21 Židé nesmí být pronásledováni za své náboženství nebo jim být zabavován majetek bez příčiny.</a:t>
            </a:r>
          </a:p>
          <a:p>
            <a:r>
              <a:rPr lang="cs-CZ" dirty="0" smtClean="0"/>
              <a:t>418/16.8.24 Dovolujeme Židům sloužit v </a:t>
            </a:r>
            <a:r>
              <a:rPr lang="cs-CZ" dirty="0" err="1" smtClean="0"/>
              <a:t>munera</a:t>
            </a:r>
            <a:r>
              <a:rPr lang="cs-CZ" dirty="0" smtClean="0"/>
              <a:t> </a:t>
            </a:r>
            <a:r>
              <a:rPr lang="cs-CZ" dirty="0" err="1" smtClean="0"/>
              <a:t>curiales</a:t>
            </a:r>
            <a:r>
              <a:rPr lang="cs-CZ" dirty="0" smtClean="0"/>
              <a:t> a stát se advokáty.</a:t>
            </a:r>
          </a:p>
          <a:p>
            <a:r>
              <a:rPr lang="cs-CZ" dirty="0" smtClean="0"/>
              <a:t>423/16.8.25 Židovské synagógy nesmí být bezohledně vypalovány. Pokud k takovému incidentu dojde, budou nahrazeny.</a:t>
            </a:r>
          </a:p>
          <a:p>
            <a:r>
              <a:rPr lang="cs-CZ" dirty="0" smtClean="0"/>
              <a:t>423/16.8.26 Židé jsou chráněni před útoky lidí, kteří jednají ve jménu křesťanství.</a:t>
            </a:r>
          </a:p>
          <a:p>
            <a:endParaRPr lang="cs-CZ" dirty="0"/>
          </a:p>
        </p:txBody>
      </p:sp>
    </p:spTree>
    <p:extLst>
      <p:ext uri="{BB962C8B-B14F-4D97-AF65-F5344CB8AC3E}">
        <p14:creationId xmlns:p14="http://schemas.microsoft.com/office/powerpoint/2010/main" val="331813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Císař Augustus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Držitel hodnosti tribuna lidu, prohlašuje: Protože národ Židů a </a:t>
            </a:r>
            <a:r>
              <a:rPr lang="cs-CZ" dirty="0" err="1" smtClean="0"/>
              <a:t>Hyrkános</a:t>
            </a:r>
            <a:r>
              <a:rPr lang="cs-CZ" dirty="0" smtClean="0"/>
              <a:t> jejich velekněz, byly shledány vděčným lidu Římanů, a to nejen pro v současnosti, ale i v minulosti, a to zejména v době mého otce, Caesara, zdá se být dobré pro mě a můj poradní sbor, podle přísahy z vůle lidu Římanů, že Židé budou užívat své vlastní zvyky v souladu s jejich rodovým zákonem, stejně jako se používal v době </a:t>
            </a:r>
            <a:r>
              <a:rPr lang="cs-CZ" dirty="0" err="1" smtClean="0"/>
              <a:t>Hyrkána</a:t>
            </a:r>
            <a:r>
              <a:rPr lang="cs-CZ" dirty="0" smtClean="0"/>
              <a:t>, velekněze svého nejvyššího boha; a že jejich posvátná oběť musí být nedotknutelná a musí být zasílána do Jeruzaléma, a bude vyplacena finanční úředníky Jeruzaléma; a že nemají být nucení vystoupit u soudu v sobotu nebo v den přípravy před ním po deváté hodině. Ale pokud je odhalen zloděj jejich posvátné knihy nebo jejich posvátných peněz, a to buď ze synagogy, nebo z bytu, musí to být považováno za svatokrádež a jeho majetek, musí být uveden do státní pokladny Římanů.</a:t>
            </a:r>
          </a:p>
          <a:p>
            <a:r>
              <a:rPr lang="en-US" dirty="0" smtClean="0"/>
              <a:t>Josephus, The Works of Flavius Josephus,  Ant. Jud. 16.6.2:162-165</a:t>
            </a:r>
            <a:endParaRPr lang="cs-CZ" dirty="0"/>
          </a:p>
        </p:txBody>
      </p:sp>
    </p:spTree>
    <p:extLst>
      <p:ext uri="{BB962C8B-B14F-4D97-AF65-F5344CB8AC3E}">
        <p14:creationId xmlns:p14="http://schemas.microsoft.com/office/powerpoint/2010/main" val="1907051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Claudius</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Tiberius Claudius Caesar, Augustus, </a:t>
            </a:r>
            <a:r>
              <a:rPr lang="cs-CZ" dirty="0" err="1" smtClean="0"/>
              <a:t>Germanicus</a:t>
            </a:r>
            <a:r>
              <a:rPr lang="cs-CZ" dirty="0" smtClean="0"/>
              <a:t>, Velekněz, tribun lidu. Na žádost krále </a:t>
            </a:r>
            <a:r>
              <a:rPr lang="cs-CZ" dirty="0" err="1" smtClean="0"/>
              <a:t>Agrippy</a:t>
            </a:r>
            <a:r>
              <a:rPr lang="cs-CZ" dirty="0" smtClean="0"/>
              <a:t> a krále Heroda, kteří jsou mi velmi blízcí, uděluji stejná práva a privilegia Židům, kteří jsou v celé římské říši a které jsem udělil Alexandrijcům. Žádné řecké město by nemělo být zbaveno těchto práv a privilegií: protože jim byla dána za velkého Augusta. Bude proto vhodné umožnit Židům, kteří jsou na celém světě pod námi, zachovat si své starodávné zvyky, aniž by jim v tom bylo bráněno…</a:t>
            </a:r>
          </a:p>
          <a:p>
            <a:r>
              <a:rPr lang="cs-CZ" dirty="0" err="1" smtClean="0"/>
              <a:t>Josephus</a:t>
            </a:r>
            <a:r>
              <a:rPr lang="cs-CZ" dirty="0" smtClean="0"/>
              <a:t>, "Ant." , XIX, 5, 3</a:t>
            </a:r>
            <a:endParaRPr lang="cs-CZ" dirty="0"/>
          </a:p>
        </p:txBody>
      </p:sp>
    </p:spTree>
    <p:extLst>
      <p:ext uri="{BB962C8B-B14F-4D97-AF65-F5344CB8AC3E}">
        <p14:creationId xmlns:p14="http://schemas.microsoft.com/office/powerpoint/2010/main" val="1401675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Zákony o Židech</a:t>
            </a:r>
            <a:endParaRPr lang="cs-CZ" dirty="0"/>
          </a:p>
        </p:txBody>
      </p:sp>
      <p:sp>
        <p:nvSpPr>
          <p:cNvPr id="3" name="Zástupný symbol pro obsah 2"/>
          <p:cNvSpPr>
            <a:spLocks noGrp="1"/>
          </p:cNvSpPr>
          <p:nvPr>
            <p:ph idx="1"/>
          </p:nvPr>
        </p:nvSpPr>
        <p:spPr>
          <a:xfrm>
            <a:off x="457200" y="1600200"/>
            <a:ext cx="8229600" cy="4781128"/>
          </a:xfrm>
        </p:spPr>
        <p:txBody>
          <a:bodyPr>
            <a:normAutofit fontScale="77500" lnSpcReduction="20000"/>
          </a:bodyPr>
          <a:lstStyle/>
          <a:p>
            <a:r>
              <a:rPr lang="cs-CZ" dirty="0" err="1" smtClean="0"/>
              <a:t>Eusebios</a:t>
            </a:r>
            <a:r>
              <a:rPr lang="cs-CZ" dirty="0" smtClean="0"/>
              <a:t>: Hned na to bylo celému národu zákonnými nařízeními a na Hadrianův rozkaz zakázáno od nynějška vstoupit do okolí Jeruzaléma.</a:t>
            </a:r>
          </a:p>
          <a:p>
            <a:r>
              <a:rPr lang="cs-CZ" dirty="0" err="1" smtClean="0"/>
              <a:t>Eusebios</a:t>
            </a:r>
            <a:r>
              <a:rPr lang="cs-CZ" dirty="0" smtClean="0"/>
              <a:t> z </a:t>
            </a:r>
            <a:r>
              <a:rPr lang="cs-CZ" dirty="0" err="1" smtClean="0"/>
              <a:t>Caesareje</a:t>
            </a:r>
            <a:r>
              <a:rPr lang="cs-CZ" dirty="0" smtClean="0"/>
              <a:t>: Církevní dějiny (</a:t>
            </a:r>
            <a:r>
              <a:rPr lang="cs-CZ" dirty="0" err="1" smtClean="0"/>
              <a:t>Ecclesiastica</a:t>
            </a:r>
            <a:r>
              <a:rPr lang="cs-CZ" dirty="0" smtClean="0"/>
              <a:t> </a:t>
            </a:r>
            <a:r>
              <a:rPr lang="cs-CZ" dirty="0" err="1" smtClean="0"/>
              <a:t>historia</a:t>
            </a:r>
            <a:r>
              <a:rPr lang="cs-CZ" dirty="0" smtClean="0"/>
              <a:t>), IV, 8</a:t>
            </a:r>
          </a:p>
          <a:p>
            <a:r>
              <a:rPr lang="cs-CZ" dirty="0" smtClean="0"/>
              <a:t>Reskript Božského Pia. Židé smí obřezávat jen své vlastní děti: ti, kteří nemají stejné náboženství a kdo by to udělali, těm byla uložena pokuta. </a:t>
            </a:r>
          </a:p>
          <a:p>
            <a:r>
              <a:rPr lang="cs-CZ" dirty="0" err="1" smtClean="0"/>
              <a:t>Digesta</a:t>
            </a:r>
            <a:r>
              <a:rPr lang="cs-CZ" dirty="0" smtClean="0"/>
              <a:t>, 48.8.11</a:t>
            </a:r>
          </a:p>
          <a:p>
            <a:r>
              <a:rPr lang="cs-CZ" dirty="0" smtClean="0"/>
              <a:t>Božský </a:t>
            </a:r>
            <a:r>
              <a:rPr lang="cs-CZ" dirty="0" err="1" smtClean="0"/>
              <a:t>Severus</a:t>
            </a:r>
            <a:r>
              <a:rPr lang="cs-CZ" dirty="0" smtClean="0"/>
              <a:t> a </a:t>
            </a:r>
            <a:r>
              <a:rPr lang="cs-CZ" dirty="0" err="1" smtClean="0"/>
              <a:t>Antoninus</a:t>
            </a:r>
            <a:r>
              <a:rPr lang="cs-CZ" dirty="0" smtClean="0"/>
              <a:t> dovolili těm, kteří se drželi židovské pověry, získat občanské úřady (</a:t>
            </a:r>
            <a:r>
              <a:rPr lang="cs-CZ" dirty="0" err="1" smtClean="0"/>
              <a:t>honores</a:t>
            </a:r>
            <a:r>
              <a:rPr lang="cs-CZ" dirty="0" smtClean="0"/>
              <a:t>), ale uložili jim požadavek, aby neporušovali zásady svého náboženství (obřezávali jen vlastní děti, zákaz konvertitů).</a:t>
            </a:r>
          </a:p>
          <a:p>
            <a:r>
              <a:rPr lang="cs-CZ" dirty="0" err="1" smtClean="0"/>
              <a:t>Digesta</a:t>
            </a:r>
            <a:r>
              <a:rPr lang="cs-CZ" dirty="0" smtClean="0"/>
              <a:t>, 50, 3, 3</a:t>
            </a:r>
            <a:endParaRPr lang="cs-CZ" dirty="0"/>
          </a:p>
        </p:txBody>
      </p:sp>
    </p:spTree>
    <p:extLst>
      <p:ext uri="{BB962C8B-B14F-4D97-AF65-F5344CB8AC3E}">
        <p14:creationId xmlns:p14="http://schemas.microsoft.com/office/powerpoint/2010/main" val="119248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Zákony o Židech</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315/16.8.1 Přejeme si, aby Židé a ctitelé nebes, jejich hlavy a patriarchové, byli informováni, že pokud by se kdokoli po vyhlášení tohoto zákona odvážil zaútočit na osobu, která opustila svou sektu, a přestoupila na křesťanství, kameny nebo jakýmkoli jiným projevem vzteku, bude okamžitě dán plamenům a spálen se všemi svými pomocníky.</a:t>
            </a:r>
          </a:p>
          <a:p>
            <a:r>
              <a:rPr lang="cs-CZ" dirty="0" smtClean="0"/>
              <a:t>321/16.8.3 Židé mohou obdržet </a:t>
            </a:r>
            <a:r>
              <a:rPr lang="cs-CZ" dirty="0" err="1" smtClean="0"/>
              <a:t>munera</a:t>
            </a:r>
            <a:r>
              <a:rPr lang="cs-CZ" dirty="0" smtClean="0"/>
              <a:t> </a:t>
            </a:r>
            <a:r>
              <a:rPr lang="cs-CZ" dirty="0" err="1" smtClean="0"/>
              <a:t>curiales</a:t>
            </a:r>
            <a:r>
              <a:rPr lang="cs-CZ" dirty="0" smtClean="0"/>
              <a:t> – být kuriály v městských radách (curiích).</a:t>
            </a:r>
          </a:p>
          <a:p>
            <a:r>
              <a:rPr lang="cs-CZ" dirty="0" smtClean="0"/>
              <a:t>330/16.8.2 Židovští kněží jsou osvobozeni od veřejné služby.</a:t>
            </a:r>
          </a:p>
          <a:p>
            <a:endParaRPr lang="cs-CZ" dirty="0"/>
          </a:p>
        </p:txBody>
      </p:sp>
    </p:spTree>
    <p:extLst>
      <p:ext uri="{BB962C8B-B14F-4D97-AF65-F5344CB8AC3E}">
        <p14:creationId xmlns:p14="http://schemas.microsoft.com/office/powerpoint/2010/main" val="424643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Zákony o Židech</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smtClean="0"/>
              <a:t>336/16.8.5 Židé nesmějí obtěžovat židovské konvertity ke křesťanství.</a:t>
            </a:r>
          </a:p>
          <a:p>
            <a:r>
              <a:rPr lang="cs-CZ" dirty="0" smtClean="0"/>
              <a:t>336/16.9.1 Obřezaní otroci mají být osvobozeni.</a:t>
            </a:r>
          </a:p>
          <a:p>
            <a:r>
              <a:rPr lang="cs-CZ" dirty="0" smtClean="0"/>
              <a:t>339/16.9.2 Žid ať nevlastní křesťanské otroky. Jestliže Žid neváhá koupit otroky - ty, kteří jsou členy víry, která je hodná respektu (křesťanství), pak nechť jsou všichni tito otroci, kteří se nacházejí v jeho držení, okamžitě odstraněni. Jestliže někdo z Židů zakoupil otroka jiné sekty nebo národa, ten otrok bude okamžitě přisvojen císařskou pokladnicí. Kdyby Žid obřezal otroka, kterého koupil, nebude pokutován jen za škodu způsobenou tomuto otrokovi, ale také dostane trest smrti.</a:t>
            </a:r>
          </a:p>
          <a:p>
            <a:r>
              <a:rPr lang="cs-CZ" dirty="0" smtClean="0"/>
              <a:t>341/16.10.2 Oběti a pověry jsou zakázány.</a:t>
            </a:r>
          </a:p>
          <a:p>
            <a:endParaRPr lang="cs-CZ" dirty="0"/>
          </a:p>
        </p:txBody>
      </p:sp>
    </p:spTree>
    <p:extLst>
      <p:ext uri="{BB962C8B-B14F-4D97-AF65-F5344CB8AC3E}">
        <p14:creationId xmlns:p14="http://schemas.microsoft.com/office/powerpoint/2010/main" val="1685855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Zákony o Židech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346/16.10.4 Pohanské chrámy musí být uzavřeny, přístup k nim je odepřen a porušovatelé mohou čelit trestu smrti.</a:t>
            </a:r>
          </a:p>
          <a:p>
            <a:r>
              <a:rPr lang="cs-CZ" dirty="0" smtClean="0"/>
              <a:t>352/16.8.7 Osobám, které přestoupí na judaismus z křesťanství, bude zabavený majetek.</a:t>
            </a:r>
          </a:p>
          <a:p>
            <a:r>
              <a:rPr lang="cs-CZ" dirty="0" smtClean="0"/>
              <a:t>377/16.2.24 Kněží, jáhni, exorcisté, lektoři a jiní služebníci církve jsou osvobozeni od veřejné služby.</a:t>
            </a:r>
          </a:p>
          <a:p>
            <a:r>
              <a:rPr lang="cs-CZ" dirty="0" smtClean="0"/>
              <a:t>379/16.5.5 Heretici nemohou učit.</a:t>
            </a:r>
          </a:p>
          <a:p>
            <a:r>
              <a:rPr lang="cs-CZ" dirty="0" smtClean="0"/>
              <a:t>380/16. 1. 2 Naší vůlí je, aby všechny národy, kterým vládneme, přijaly zbožnou víru od Petra a že svatý Petr ji předal Římanům, a je zřejmé, že papež </a:t>
            </a:r>
            <a:r>
              <a:rPr lang="cs-CZ" dirty="0" err="1" smtClean="0"/>
              <a:t>Damasus</a:t>
            </a:r>
            <a:r>
              <a:rPr lang="cs-CZ" dirty="0" smtClean="0"/>
              <a:t> a Petr, biskup Alexandrie, muž apoštolské svatosti, ji následují; to znamená, že podle apoštolské nauky a evangelické doktríny věříme v božstvo Otce a Syna a Ducha Svatého stejného majestátu ve svaté trojici. Ti, kdo se řídí tímto zákonem, který nařizujeme, se budou nazývat jménem katolických křesťanů; ale jiní, skutečně šílení a blázniví, musí nést hanbu kacířství; jejich shromáždění nepřijmou jméno církví; mají být poraženi nejprve božským trestem a poté pomstou našeho rozhořčení, které má božský souhlas.</a:t>
            </a:r>
          </a:p>
          <a:p>
            <a:endParaRPr lang="cs-CZ" dirty="0"/>
          </a:p>
        </p:txBody>
      </p:sp>
    </p:spTree>
    <p:extLst>
      <p:ext uri="{BB962C8B-B14F-4D97-AF65-F5344CB8AC3E}">
        <p14:creationId xmlns:p14="http://schemas.microsoft.com/office/powerpoint/2010/main" val="3005814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Zákony o Židech</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smtClean="0"/>
              <a:t>388/3.7.2 Žádný Žid si nevezme křesťanskou ženu za manželku a ani křesťan si nevezme Židovku. Bude-li to někdo činit, bude obviněn z cizoložství.</a:t>
            </a:r>
          </a:p>
          <a:p>
            <a:r>
              <a:rPr lang="cs-CZ" dirty="0" smtClean="0"/>
              <a:t>393/Je dostatečně prokázáno, že sekta Židů není zákonem zakázána. Proto jsme vážně znepokojeni, že jejich shromáždění bylo na určitých místech zakázáno. Žádná právní úprava nesmí zakazovat judaismus, a to ani ve jménu křesťanství.</a:t>
            </a:r>
          </a:p>
          <a:p>
            <a:r>
              <a:rPr lang="cs-CZ" dirty="0" smtClean="0"/>
              <a:t>399/16. 8. 14 Poplatky shromážděné </a:t>
            </a:r>
            <a:r>
              <a:rPr lang="cs-CZ" dirty="0" err="1" smtClean="0"/>
              <a:t>archisynagogy</a:t>
            </a:r>
            <a:r>
              <a:rPr lang="cs-CZ" dirty="0" smtClean="0"/>
              <a:t> a presbytery, mají být zaslány do císařské pokladny a ne patriarchovi.</a:t>
            </a:r>
          </a:p>
          <a:p>
            <a:r>
              <a:rPr lang="cs-CZ" dirty="0" smtClean="0"/>
              <a:t>398/2. 1. 10. Židé žijící podle římského práva se účastní soudů obvyklým způsobem v těch případech, které se netýkají jejich pověry. Podávají žaloby a brání se podle římských zákonů. Stručně řečeno, budou se řídit našimi zákony. Jistě, pokud někteří budou považovat za nutné soudní spory před patriarchy řešit vzájemnou dohodou, způsobem rozhodčího řízení se souhlasem obou stran, alespoň v občanských věcech, nejsou zakázány veřejným právem.</a:t>
            </a:r>
          </a:p>
          <a:p>
            <a:endParaRPr lang="cs-CZ" dirty="0"/>
          </a:p>
        </p:txBody>
      </p:sp>
    </p:spTree>
    <p:extLst>
      <p:ext uri="{BB962C8B-B14F-4D97-AF65-F5344CB8AC3E}">
        <p14:creationId xmlns:p14="http://schemas.microsoft.com/office/powerpoint/2010/main" val="1653008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Zákony o Židech</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399/16.8.16 Židům a Samaritánům odnímáme vojenskou službu. </a:t>
            </a:r>
          </a:p>
          <a:p>
            <a:r>
              <a:rPr lang="cs-CZ" dirty="0" smtClean="0"/>
              <a:t>408/16.8.18 Židé nesmějí pálit kříže na svátek </a:t>
            </a:r>
            <a:r>
              <a:rPr lang="cs-CZ" dirty="0" err="1" smtClean="0"/>
              <a:t>Purim</a:t>
            </a:r>
            <a:r>
              <a:rPr lang="cs-CZ" dirty="0" smtClean="0"/>
              <a:t>. Ztratí svá práva, pokud neuposlechnou zákona, ale jinak mohou praktikovat své náboženství.</a:t>
            </a:r>
          </a:p>
          <a:p>
            <a:r>
              <a:rPr lang="cs-CZ" dirty="0" smtClean="0"/>
              <a:t>408/16. 5. 44 Židé a kacíři nesmějí rušit křesťanské svátosti.</a:t>
            </a:r>
          </a:p>
          <a:p>
            <a:r>
              <a:rPr lang="cs-CZ" dirty="0" smtClean="0"/>
              <a:t>415/16.8.22 Čestný prefekt Židů patriarcha </a:t>
            </a:r>
            <a:r>
              <a:rPr lang="cs-CZ" dirty="0" err="1" smtClean="0"/>
              <a:t>Gamaliel</a:t>
            </a:r>
            <a:r>
              <a:rPr lang="cs-CZ" dirty="0" smtClean="0"/>
              <a:t> VI. (370–425) bude zbaven hodnosti a nesmí budovat synagógy ani ustanovovat soudce mezi křesťany. </a:t>
            </a:r>
          </a:p>
          <a:p>
            <a:r>
              <a:rPr lang="cs-CZ" dirty="0" smtClean="0"/>
              <a:t>418/16.8.24 Židé (</a:t>
            </a:r>
            <a:r>
              <a:rPr lang="cs-CZ" dirty="0" err="1" smtClean="0"/>
              <a:t>iudaica</a:t>
            </a:r>
            <a:r>
              <a:rPr lang="cs-CZ" dirty="0" smtClean="0"/>
              <a:t> </a:t>
            </a:r>
            <a:r>
              <a:rPr lang="cs-CZ" dirty="0" err="1" smtClean="0"/>
              <a:t>superstitione</a:t>
            </a:r>
            <a:r>
              <a:rPr lang="cs-CZ" dirty="0" smtClean="0"/>
              <a:t>) nesmí sloužit v císařských službách ani v armádě (</a:t>
            </a:r>
            <a:r>
              <a:rPr lang="cs-CZ" dirty="0" err="1" smtClean="0"/>
              <a:t>militia</a:t>
            </a:r>
            <a:r>
              <a:rPr lang="cs-CZ" dirty="0" smtClean="0"/>
              <a:t>). Židé, kteří již složili přísahu jako </a:t>
            </a:r>
            <a:r>
              <a:rPr lang="cs-CZ" dirty="0" err="1" smtClean="0"/>
              <a:t>agentes</a:t>
            </a:r>
            <a:r>
              <a:rPr lang="cs-CZ" dirty="0" smtClean="0"/>
              <a:t> in </a:t>
            </a:r>
            <a:r>
              <a:rPr lang="cs-CZ" dirty="0" err="1" smtClean="0"/>
              <a:t>rebus</a:t>
            </a:r>
            <a:r>
              <a:rPr lang="cs-CZ" dirty="0" smtClean="0"/>
              <a:t> či </a:t>
            </a:r>
            <a:r>
              <a:rPr lang="cs-CZ" dirty="0" err="1" smtClean="0"/>
              <a:t>palatini</a:t>
            </a:r>
            <a:r>
              <a:rPr lang="cs-CZ" dirty="0" smtClean="0"/>
              <a:t>, mohou zůstat. Ti, kteří jsou v císařské službě (</a:t>
            </a:r>
            <a:r>
              <a:rPr lang="cs-CZ" dirty="0" err="1" smtClean="0"/>
              <a:t>militia</a:t>
            </a:r>
            <a:r>
              <a:rPr lang="cs-CZ" dirty="0" smtClean="0"/>
              <a:t>), musí být propuštění.</a:t>
            </a:r>
          </a:p>
          <a:p>
            <a:r>
              <a:rPr lang="cs-CZ" dirty="0" smtClean="0"/>
              <a:t>423/16.8.27 Židé nesmí stavět nové synagógy, ale staré nesmí být ničeny.</a:t>
            </a:r>
          </a:p>
          <a:p>
            <a:endParaRPr lang="cs-CZ" dirty="0"/>
          </a:p>
        </p:txBody>
      </p:sp>
    </p:spTree>
    <p:extLst>
      <p:ext uri="{BB962C8B-B14F-4D97-AF65-F5344CB8AC3E}">
        <p14:creationId xmlns:p14="http://schemas.microsoft.com/office/powerpoint/2010/main" val="212230431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1197</Words>
  <Application>Microsoft Office PowerPoint</Application>
  <PresentationFormat>Předvádění na obrazovce (4:3)</PresentationFormat>
  <Paragraphs>50</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Zákony o Židech</vt:lpstr>
      <vt:lpstr>Císař Augustus</vt:lpstr>
      <vt:lpstr>Claudius</vt:lpstr>
      <vt:lpstr>Zákony o Židech</vt:lpstr>
      <vt:lpstr>Zákony o Židech</vt:lpstr>
      <vt:lpstr>Zákony o Židech</vt:lpstr>
      <vt:lpstr>Zákony o Židech</vt:lpstr>
      <vt:lpstr>Zákony o Židech</vt:lpstr>
      <vt:lpstr>Zákony o Židech</vt:lpstr>
      <vt:lpstr>Zákony o Židech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Zákony o Židech</dc:title>
  <dc:creator>admin</dc:creator>
  <cp:lastModifiedBy>admin</cp:lastModifiedBy>
  <cp:revision>5</cp:revision>
  <dcterms:created xsi:type="dcterms:W3CDTF">2019-10-22T09:15:18Z</dcterms:created>
  <dcterms:modified xsi:type="dcterms:W3CDTF">2019-10-25T11:21:26Z</dcterms:modified>
</cp:coreProperties>
</file>