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0" r:id="rId4"/>
    <p:sldId id="271" r:id="rId5"/>
    <p:sldId id="261" r:id="rId6"/>
    <p:sldId id="259" r:id="rId7"/>
    <p:sldId id="272" r:id="rId8"/>
    <p:sldId id="274" r:id="rId9"/>
    <p:sldId id="263" r:id="rId10"/>
    <p:sldId id="264" r:id="rId11"/>
    <p:sldId id="265" r:id="rId12"/>
    <p:sldId id="268" r:id="rId13"/>
    <p:sldId id="267" r:id="rId14"/>
    <p:sldId id="257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660"/>
  </p:normalViewPr>
  <p:slideViewPr>
    <p:cSldViewPr>
      <p:cViewPr varScale="1">
        <p:scale>
          <a:sx n="73" d="100"/>
          <a:sy n="73" d="100"/>
        </p:scale>
        <p:origin x="-10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019D-662A-4A73-BA58-E7C351C223DE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4715C-EBB0-4233-90A9-81C6537A5E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2039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019D-662A-4A73-BA58-E7C351C223DE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4715C-EBB0-4233-90A9-81C6537A5E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6698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019D-662A-4A73-BA58-E7C351C223DE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4715C-EBB0-4233-90A9-81C6537A5E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538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019D-662A-4A73-BA58-E7C351C223DE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4715C-EBB0-4233-90A9-81C6537A5E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7959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019D-662A-4A73-BA58-E7C351C223DE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4715C-EBB0-4233-90A9-81C6537A5E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0875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019D-662A-4A73-BA58-E7C351C223DE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4715C-EBB0-4233-90A9-81C6537A5E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0259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019D-662A-4A73-BA58-E7C351C223DE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4715C-EBB0-4233-90A9-81C6537A5E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774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019D-662A-4A73-BA58-E7C351C223DE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4715C-EBB0-4233-90A9-81C6537A5E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274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019D-662A-4A73-BA58-E7C351C223DE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4715C-EBB0-4233-90A9-81C6537A5E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9495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019D-662A-4A73-BA58-E7C351C223DE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4715C-EBB0-4233-90A9-81C6537A5E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072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B019D-662A-4A73-BA58-E7C351C223DE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4715C-EBB0-4233-90A9-81C6537A5E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1983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B019D-662A-4A73-BA58-E7C351C223DE}" type="datetimeFigureOut">
              <a:rPr lang="cs-CZ" smtClean="0"/>
              <a:t>13.11.2019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4715C-EBB0-4233-90A9-81C6537A5E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795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Židé v Novém Zákoně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Antisemitismus a Nový zákon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232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Skutky apoštolů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Skutky apoštolů 6, 9 Tu proti němu vystoupili někteří židé, patřící k synagóze, zvané synagóga propuštěnců, a k synagóze </a:t>
            </a:r>
            <a:r>
              <a:rPr lang="cs-CZ" dirty="0" err="1" smtClean="0"/>
              <a:t>Kyrénských</a:t>
            </a:r>
            <a:r>
              <a:rPr lang="cs-CZ" dirty="0" smtClean="0"/>
              <a:t> a Alexandrijských, a společně se židy z </a:t>
            </a:r>
            <a:r>
              <a:rPr lang="cs-CZ" dirty="0" err="1" smtClean="0"/>
              <a:t>Kilikie</a:t>
            </a:r>
            <a:r>
              <a:rPr lang="cs-CZ" dirty="0" smtClean="0"/>
              <a:t> a z Asie se začali se Štěpánem přít.</a:t>
            </a:r>
          </a:p>
          <a:p>
            <a:r>
              <a:rPr lang="cs-CZ" dirty="0" smtClean="0"/>
              <a:t>Skutky apoštolů 9, 23 Po nějaké době se židé uradili, že Saula zabijí,</a:t>
            </a:r>
          </a:p>
          <a:p>
            <a:r>
              <a:rPr lang="cs-CZ" dirty="0"/>
              <a:t>Sk 14,5 Pohané i židé se svými představiteli se chystali apoštoly ztýrat a ukamenovat.</a:t>
            </a:r>
          </a:p>
          <a:p>
            <a:r>
              <a:rPr lang="cs-CZ" dirty="0" smtClean="0"/>
              <a:t>Skutky apoštolů 18, 12 Když byl </a:t>
            </a:r>
            <a:r>
              <a:rPr lang="cs-CZ" dirty="0" err="1" smtClean="0"/>
              <a:t>Gallio</a:t>
            </a:r>
            <a:r>
              <a:rPr lang="cs-CZ" dirty="0" smtClean="0"/>
              <a:t> místodržitelem v </a:t>
            </a:r>
            <a:r>
              <a:rPr lang="cs-CZ" dirty="0" err="1" smtClean="0"/>
              <a:t>Achaji</a:t>
            </a:r>
            <a:r>
              <a:rPr lang="cs-CZ" dirty="0" smtClean="0"/>
              <a:t>, vystoupili Židé společně proti Pavlovi, přivedli ho na soud</a:t>
            </a:r>
          </a:p>
          <a:p>
            <a:r>
              <a:rPr lang="cs-CZ" dirty="0" smtClean="0"/>
              <a:t>Skutky apoštolů 18, 6 Židé se však proti Pavlovi postavili a rouhali se. Proto setřásl prach ze svého roucha a řekl: „Vy sami jste odpovědni za svou záhubu. Já jsem vůči vám bez viny a od této chvíle se obrátím k pohanům.“</a:t>
            </a:r>
          </a:p>
          <a:p>
            <a:r>
              <a:rPr lang="cs-CZ" dirty="0" smtClean="0"/>
              <a:t>Skutky apoštolů 23, 12 Když nastal den, židé se spolčili a zapřisáhli, že nebudou jíst ani pít, dokud Pavla nezabijí.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5964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Pavel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err="1" smtClean="0"/>
              <a:t>Galatským</a:t>
            </a:r>
            <a:r>
              <a:rPr lang="cs-CZ" dirty="0" smtClean="0"/>
              <a:t> 2, 14 Když jsem však viděl, že nejdou přímo za pravdou evangelia, řekl jsem Petrovi přede všemi: „Jestliže ty, který jsi Žid, nedodržuješ mezi námi židovský zákon, jak to, že nutíš pohany, aby ho dodržovali?“</a:t>
            </a:r>
          </a:p>
          <a:p>
            <a:r>
              <a:rPr lang="cs-CZ" dirty="0" err="1" smtClean="0"/>
              <a:t>Galatským</a:t>
            </a:r>
            <a:r>
              <a:rPr lang="cs-CZ" dirty="0" smtClean="0"/>
              <a:t> 3, 28 Není už rozdíl mezi židem a pohanem, otrokem a svobodným, mužem a ženou. Vy všichni jste jedno v Kristu Ježíši.</a:t>
            </a:r>
          </a:p>
          <a:p>
            <a:r>
              <a:rPr lang="cs-CZ" dirty="0" smtClean="0"/>
              <a:t>Římanům 2, 27 Ten, kdo není obřezán, ale plní zákon, bude soudcem nad tebou, který s celou svou literou zákona a </a:t>
            </a:r>
            <a:r>
              <a:rPr lang="cs-CZ" dirty="0" err="1" smtClean="0"/>
              <a:t>obřezaností</a:t>
            </a:r>
            <a:r>
              <a:rPr lang="cs-CZ" dirty="0" smtClean="0"/>
              <a:t> zákon přestupuješ.</a:t>
            </a:r>
          </a:p>
          <a:p>
            <a:r>
              <a:rPr lang="cs-CZ" dirty="0" smtClean="0"/>
              <a:t>Římanům 3, 29 Je snad Bůh toliko Bohem židů? Což není též Bohem pohanů? Zajisté i pohanů!</a:t>
            </a:r>
          </a:p>
          <a:p>
            <a:r>
              <a:rPr lang="cs-CZ" dirty="0" smtClean="0"/>
              <a:t>Římanům 4, 13 Zaslíbení, že dostane svět za dědictví, nebylo dáno Abrahamovi a jeho potomstvu na základě zákona, nýbrž na základě spravedlnosti z víry.</a:t>
            </a:r>
          </a:p>
          <a:p>
            <a:r>
              <a:rPr lang="cs-CZ" dirty="0"/>
              <a:t>1. </a:t>
            </a:r>
            <a:r>
              <a:rPr lang="cs-CZ" dirty="0" err="1"/>
              <a:t>Tesalonickým</a:t>
            </a:r>
            <a:r>
              <a:rPr lang="cs-CZ" dirty="0"/>
              <a:t> </a:t>
            </a:r>
            <a:r>
              <a:rPr lang="cs-CZ" dirty="0" smtClean="0"/>
              <a:t>2:14 Nesete </a:t>
            </a:r>
            <a:r>
              <a:rPr lang="cs-CZ" dirty="0"/>
              <a:t>podobný úděl jako církve Boží v Kristu Ježíši, které jsou v Judsku. Vytrpěli jste stejné věci od svých vlastních krajanů jako církve v Judsku od židů.</a:t>
            </a:r>
          </a:p>
          <a:p>
            <a:r>
              <a:rPr lang="cs-CZ" dirty="0" smtClean="0"/>
              <a:t>15 Ti </a:t>
            </a:r>
            <a:r>
              <a:rPr lang="cs-CZ" dirty="0"/>
              <a:t>zabili i Pána Ježíše a proroky a také nás pronásledovali; nelíbí se Bohu a jsou v nepřátelství se všemi lidmi</a:t>
            </a:r>
          </a:p>
        </p:txBody>
      </p:sp>
    </p:spTree>
    <p:extLst>
      <p:ext uri="{BB962C8B-B14F-4D97-AF65-F5344CB8AC3E}">
        <p14:creationId xmlns:p14="http://schemas.microsoft.com/office/powerpoint/2010/main" val="33373182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Patristika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Rozmluva sv. Justina s </a:t>
            </a:r>
            <a:r>
              <a:rPr lang="cs-CZ" dirty="0" err="1" smtClean="0"/>
              <a:t>Tryfonem</a:t>
            </a:r>
            <a:r>
              <a:rPr lang="cs-CZ" dirty="0"/>
              <a:t> </a:t>
            </a:r>
            <a:r>
              <a:rPr lang="cs-CZ" dirty="0" smtClean="0"/>
              <a:t>http://fatym.com/taf/knihy/patrol/p_just_dialtr.htm</a:t>
            </a:r>
          </a:p>
          <a:p>
            <a:r>
              <a:rPr lang="cs-CZ" dirty="0" smtClean="0"/>
              <a:t>Ignác z Antiochie (+ 107, 71–72 let) http://fatym.com/taf/knihy/patrol/p_igmagn.htm</a:t>
            </a:r>
          </a:p>
          <a:p>
            <a:r>
              <a:rPr lang="cs-CZ" dirty="0" smtClean="0"/>
              <a:t>80-120 List </a:t>
            </a:r>
            <a:r>
              <a:rPr lang="cs-CZ" dirty="0" err="1" smtClean="0"/>
              <a:t>Barnabášův</a:t>
            </a:r>
            <a:r>
              <a:rPr lang="cs-CZ" dirty="0" smtClean="0"/>
              <a:t> http://revue.theofil.cz/revue-clanek.php?clanek=2138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3749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	Židé a křesťané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pl-PL" sz="1600" b="1" dirty="0" smtClean="0"/>
              <a:t>Epifanius </a:t>
            </a:r>
            <a:r>
              <a:rPr lang="pl-PL" sz="1600" b="1" dirty="0"/>
              <a:t>ze </a:t>
            </a:r>
            <a:r>
              <a:rPr lang="pl-PL" sz="1600" b="1" dirty="0" smtClean="0"/>
              <a:t>Salamíny </a:t>
            </a:r>
            <a:r>
              <a:rPr lang="pl-PL" sz="1600" b="1" dirty="0"/>
              <a:t>(cca 310-403</a:t>
            </a:r>
            <a:r>
              <a:rPr lang="pl-PL" sz="1600" b="1" dirty="0" smtClean="0"/>
              <a:t>): </a:t>
            </a:r>
            <a:r>
              <a:rPr lang="cs-CZ" sz="1600" b="1" dirty="0" err="1" smtClean="0"/>
              <a:t>Panarion</a:t>
            </a:r>
            <a:r>
              <a:rPr lang="cs-CZ" sz="1600" dirty="0" smtClean="0"/>
              <a:t> </a:t>
            </a:r>
            <a:r>
              <a:rPr lang="cs-CZ" sz="1600" dirty="0"/>
              <a:t>(Lékárnička)</a:t>
            </a:r>
            <a:endParaRPr lang="cs-CZ" sz="1600" b="1" dirty="0" smtClean="0"/>
          </a:p>
          <a:p>
            <a:r>
              <a:rPr lang="cs-CZ" sz="1600" b="1" dirty="0" smtClean="0"/>
              <a:t>Část </a:t>
            </a:r>
            <a:r>
              <a:rPr lang="cs-CZ" sz="1600" b="1" dirty="0"/>
              <a:t>18. </a:t>
            </a:r>
            <a:r>
              <a:rPr lang="cs-CZ" sz="1600" b="1" dirty="0" err="1" smtClean="0"/>
              <a:t>Epifanius</a:t>
            </a:r>
            <a:r>
              <a:rPr lang="cs-CZ" sz="1600" b="1" dirty="0" smtClean="0"/>
              <a:t> </a:t>
            </a:r>
            <a:r>
              <a:rPr lang="cs-CZ" sz="1600" b="1" dirty="0"/>
              <a:t>proti </a:t>
            </a:r>
            <a:r>
              <a:rPr lang="cs-CZ" sz="1600" b="1" dirty="0" smtClean="0"/>
              <a:t>Nazarejcům</a:t>
            </a:r>
            <a:r>
              <a:rPr lang="cs-CZ" sz="1600" dirty="0" smtClean="0"/>
              <a:t>:</a:t>
            </a:r>
          </a:p>
          <a:p>
            <a:r>
              <a:rPr lang="cs-CZ" sz="1600" dirty="0" smtClean="0"/>
              <a:t>1:4 „A </a:t>
            </a:r>
            <a:r>
              <a:rPr lang="cs-CZ" sz="1600" dirty="0"/>
              <a:t>tak i když to byli Židé, kteří zachovávali </a:t>
            </a:r>
            <a:r>
              <a:rPr lang="cs-CZ" sz="1600" dirty="0" smtClean="0"/>
              <a:t>všechny židovské </a:t>
            </a:r>
            <a:r>
              <a:rPr lang="cs-CZ" sz="1600" dirty="0"/>
              <a:t>svátosti, </a:t>
            </a:r>
            <a:r>
              <a:rPr lang="cs-CZ" sz="1600" dirty="0" smtClean="0"/>
              <a:t>nenabízeli </a:t>
            </a:r>
            <a:r>
              <a:rPr lang="cs-CZ" sz="1600" dirty="0"/>
              <a:t>oběti ani nejedli maso, </a:t>
            </a:r>
            <a:r>
              <a:rPr lang="cs-CZ" sz="1600" dirty="0" smtClean="0"/>
              <a:t>v </a:t>
            </a:r>
            <a:r>
              <a:rPr lang="cs-CZ" sz="1600" dirty="0"/>
              <a:t>jejich očích bylo nezákonné jíst maso nebo obětovat </a:t>
            </a:r>
            <a:r>
              <a:rPr lang="cs-CZ" sz="1600" dirty="0" smtClean="0"/>
              <a:t>ho. </a:t>
            </a:r>
            <a:r>
              <a:rPr lang="cs-CZ" sz="1600" dirty="0"/>
              <a:t>Tvrdili, že tyto knihy jsou </a:t>
            </a:r>
            <a:r>
              <a:rPr lang="cs-CZ" sz="1600" dirty="0" smtClean="0"/>
              <a:t>padělky </a:t>
            </a:r>
            <a:r>
              <a:rPr lang="cs-CZ" sz="1600" dirty="0"/>
              <a:t>a že </a:t>
            </a:r>
            <a:r>
              <a:rPr lang="cs-CZ" sz="1600" dirty="0" smtClean="0"/>
              <a:t>žádná </a:t>
            </a:r>
            <a:r>
              <a:rPr lang="cs-CZ" sz="1600" dirty="0"/>
              <a:t>z těchto zvyklostí </a:t>
            </a:r>
            <a:r>
              <a:rPr lang="cs-CZ" sz="1600" dirty="0" smtClean="0"/>
              <a:t>nebyla zavedena </a:t>
            </a:r>
            <a:r>
              <a:rPr lang="cs-CZ" sz="1600" dirty="0"/>
              <a:t>otci</a:t>
            </a:r>
            <a:r>
              <a:rPr lang="cs-CZ" sz="1600" dirty="0" smtClean="0"/>
              <a:t>.“</a:t>
            </a:r>
            <a:endParaRPr lang="cs-CZ" sz="1600" b="1" dirty="0" smtClean="0"/>
          </a:p>
          <a:p>
            <a:r>
              <a:rPr lang="cs-CZ" sz="1600" b="1" dirty="0" smtClean="0"/>
              <a:t>Část </a:t>
            </a:r>
            <a:r>
              <a:rPr lang="cs-CZ" sz="1600" b="1" dirty="0"/>
              <a:t>30. </a:t>
            </a:r>
            <a:r>
              <a:rPr lang="cs-CZ" sz="1600" b="1" dirty="0" err="1" smtClean="0"/>
              <a:t>Epifanius</a:t>
            </a:r>
            <a:r>
              <a:rPr lang="cs-CZ" sz="1600" b="1" dirty="0" smtClean="0"/>
              <a:t> proti </a:t>
            </a:r>
            <a:r>
              <a:rPr lang="cs-CZ" sz="1600" b="1" dirty="0" err="1" smtClean="0"/>
              <a:t>Ebionitům</a:t>
            </a:r>
            <a:r>
              <a:rPr lang="cs-CZ" sz="1600" dirty="0" smtClean="0"/>
              <a:t>:</a:t>
            </a:r>
          </a:p>
          <a:p>
            <a:r>
              <a:rPr lang="cs-CZ" sz="1600" dirty="0" smtClean="0"/>
              <a:t>2:2 „V </a:t>
            </a:r>
            <a:r>
              <a:rPr lang="cs-CZ" sz="1600" dirty="0"/>
              <a:t>první řadě </a:t>
            </a:r>
            <a:r>
              <a:rPr lang="cs-CZ" sz="1600" dirty="0" smtClean="0"/>
              <a:t>řekl (</a:t>
            </a:r>
            <a:r>
              <a:rPr lang="cs-CZ" sz="1600" dirty="0" err="1" smtClean="0"/>
              <a:t>Ebion</a:t>
            </a:r>
            <a:r>
              <a:rPr lang="cs-CZ" sz="1600" dirty="0" smtClean="0"/>
              <a:t>), </a:t>
            </a:r>
            <a:r>
              <a:rPr lang="cs-CZ" sz="1600" dirty="0"/>
              <a:t>že Kristus </a:t>
            </a:r>
            <a:r>
              <a:rPr lang="cs-CZ" sz="1600" dirty="0" smtClean="0"/>
              <a:t>byl počat pohlavním </a:t>
            </a:r>
            <a:r>
              <a:rPr lang="cs-CZ" sz="1600" dirty="0"/>
              <a:t>stykem a semenem člověka, </a:t>
            </a:r>
            <a:r>
              <a:rPr lang="cs-CZ" sz="1600" dirty="0" smtClean="0"/>
              <a:t>Josefa </a:t>
            </a:r>
            <a:r>
              <a:rPr lang="cs-CZ" sz="1600" dirty="0"/>
              <a:t>- už jsem řekl, že souhlasil s ostatními ve všem, s tímto </a:t>
            </a:r>
            <a:r>
              <a:rPr lang="cs-CZ" sz="1600" dirty="0" smtClean="0"/>
              <a:t>jediným </a:t>
            </a:r>
            <a:r>
              <a:rPr lang="cs-CZ" sz="1600" dirty="0"/>
              <a:t>rozdílem, s jeho dodržováním </a:t>
            </a:r>
            <a:r>
              <a:rPr lang="cs-CZ" sz="1600" dirty="0" smtClean="0"/>
              <a:t>zákonů judaismu, sobotou, obřízkou </a:t>
            </a:r>
            <a:r>
              <a:rPr lang="cs-CZ" sz="1600" dirty="0"/>
              <a:t>a </a:t>
            </a:r>
            <a:r>
              <a:rPr lang="cs-CZ" sz="1600" dirty="0" smtClean="0"/>
              <a:t>všemi ostatními židovskými </a:t>
            </a:r>
            <a:r>
              <a:rPr lang="cs-CZ" sz="1600" dirty="0"/>
              <a:t>a </a:t>
            </a:r>
            <a:r>
              <a:rPr lang="cs-CZ" sz="1600" dirty="0" smtClean="0"/>
              <a:t>samaritánskými příkazy.“</a:t>
            </a:r>
            <a:endParaRPr lang="cs-CZ" sz="1600" b="1" dirty="0" smtClean="0"/>
          </a:p>
          <a:p>
            <a:r>
              <a:rPr lang="cs-CZ" sz="1600" b="1" dirty="0" smtClean="0"/>
              <a:t>Talmud </a:t>
            </a:r>
            <a:r>
              <a:rPr lang="cs-CZ" sz="1600" b="1" dirty="0" err="1" smtClean="0"/>
              <a:t>Bavli</a:t>
            </a:r>
            <a:r>
              <a:rPr lang="cs-CZ" sz="1600" b="1" dirty="0" smtClean="0"/>
              <a:t>, </a:t>
            </a:r>
            <a:r>
              <a:rPr lang="cs-CZ" sz="1600" b="1" dirty="0" err="1" smtClean="0"/>
              <a:t>Berakhot</a:t>
            </a:r>
            <a:r>
              <a:rPr lang="cs-CZ" sz="1600" b="1" dirty="0" smtClean="0"/>
              <a:t> </a:t>
            </a:r>
            <a:r>
              <a:rPr lang="cs-CZ" sz="1600" b="1" dirty="0"/>
              <a:t>28b-29a</a:t>
            </a:r>
            <a:r>
              <a:rPr lang="cs-CZ" sz="1600" dirty="0"/>
              <a:t>: </a:t>
            </a:r>
            <a:r>
              <a:rPr lang="cs-CZ" sz="1600" dirty="0" smtClean="0"/>
              <a:t>„RABBAN </a:t>
            </a:r>
            <a:r>
              <a:rPr lang="cs-CZ" sz="1600" dirty="0"/>
              <a:t>GAMALIEL </a:t>
            </a:r>
            <a:r>
              <a:rPr lang="cs-CZ" sz="1600" dirty="0" smtClean="0"/>
              <a:t>ŘÍKÁ: </a:t>
            </a:r>
            <a:r>
              <a:rPr lang="cs-CZ" sz="1600" dirty="0"/>
              <a:t>KAŽDÝ DEN </a:t>
            </a:r>
            <a:r>
              <a:rPr lang="cs-CZ" sz="1600" dirty="0" smtClean="0"/>
              <a:t>BY MUŽ MĚL ŘÍCI AMIDU.„</a:t>
            </a:r>
            <a:r>
              <a:rPr lang="cs-CZ" sz="1600" dirty="0"/>
              <a:t>R. </a:t>
            </a:r>
            <a:r>
              <a:rPr lang="cs-CZ" sz="1600" dirty="0" smtClean="0"/>
              <a:t>LEVI ŘEKL: </a:t>
            </a:r>
            <a:r>
              <a:rPr lang="cs-CZ" sz="1600" dirty="0"/>
              <a:t>Požehnání týkající se </a:t>
            </a:r>
            <a:r>
              <a:rPr lang="cs-CZ" sz="1600" dirty="0" smtClean="0"/>
              <a:t>Minim </a:t>
            </a:r>
            <a:r>
              <a:rPr lang="cs-CZ" sz="1600" dirty="0"/>
              <a:t>bylo zavedeno v </a:t>
            </a:r>
            <a:r>
              <a:rPr lang="cs-CZ" sz="1600" dirty="0" err="1" smtClean="0"/>
              <a:t>Javné</a:t>
            </a:r>
            <a:r>
              <a:rPr lang="cs-CZ" sz="1600" dirty="0" smtClean="0"/>
              <a:t>… Naši </a:t>
            </a:r>
            <a:r>
              <a:rPr lang="cs-CZ" sz="1600" dirty="0"/>
              <a:t>rabíni učili: </a:t>
            </a:r>
            <a:r>
              <a:rPr lang="cs-CZ" sz="1600" dirty="0" err="1" smtClean="0"/>
              <a:t>Šimeon</a:t>
            </a:r>
            <a:r>
              <a:rPr lang="cs-CZ" sz="1600" dirty="0" smtClean="0"/>
              <a:t> ha-</a:t>
            </a:r>
            <a:r>
              <a:rPr lang="cs-CZ" sz="1600" dirty="0" err="1" smtClean="0"/>
              <a:t>Pakuli</a:t>
            </a:r>
            <a:r>
              <a:rPr lang="cs-CZ" sz="1600" dirty="0" smtClean="0"/>
              <a:t> </a:t>
            </a:r>
            <a:r>
              <a:rPr lang="cs-CZ" sz="1600" dirty="0"/>
              <a:t>uspořádal osmnáct požehnání v pořadí před </a:t>
            </a:r>
            <a:r>
              <a:rPr lang="cs-CZ" sz="1600" dirty="0" err="1"/>
              <a:t>Rabbanem</a:t>
            </a:r>
            <a:r>
              <a:rPr lang="cs-CZ" sz="1600" dirty="0"/>
              <a:t> </a:t>
            </a:r>
            <a:r>
              <a:rPr lang="cs-CZ" sz="1600" dirty="0" err="1"/>
              <a:t>Gamalielem</a:t>
            </a:r>
            <a:r>
              <a:rPr lang="cs-CZ" sz="1600" dirty="0"/>
              <a:t> v </a:t>
            </a:r>
            <a:r>
              <a:rPr lang="cs-CZ" sz="1600" dirty="0" err="1" smtClean="0"/>
              <a:t>Javné</a:t>
            </a:r>
            <a:r>
              <a:rPr lang="cs-CZ" sz="1600" dirty="0" smtClean="0"/>
              <a:t>. </a:t>
            </a:r>
            <a:r>
              <a:rPr lang="cs-CZ" sz="1600" dirty="0"/>
              <a:t>Řekl </a:t>
            </a:r>
            <a:r>
              <a:rPr lang="cs-CZ" sz="1600" dirty="0" err="1"/>
              <a:t>Rabban</a:t>
            </a:r>
            <a:r>
              <a:rPr lang="cs-CZ" sz="1600" dirty="0"/>
              <a:t> </a:t>
            </a:r>
            <a:r>
              <a:rPr lang="cs-CZ" sz="1600" dirty="0" err="1"/>
              <a:t>Gamaliel</a:t>
            </a:r>
            <a:r>
              <a:rPr lang="cs-CZ" sz="1600" dirty="0"/>
              <a:t> mudrcům: Je tu někdo, kdo může </a:t>
            </a:r>
            <a:r>
              <a:rPr lang="cs-CZ" sz="1600" dirty="0" smtClean="0"/>
              <a:t>složit </a:t>
            </a:r>
            <a:r>
              <a:rPr lang="cs-CZ" sz="1600" dirty="0" err="1" smtClean="0"/>
              <a:t>Birkat</a:t>
            </a:r>
            <a:r>
              <a:rPr lang="cs-CZ" sz="1600" dirty="0" smtClean="0"/>
              <a:t> </a:t>
            </a:r>
            <a:r>
              <a:rPr lang="cs-CZ" sz="1600" dirty="0" err="1" smtClean="0"/>
              <a:t>haMinim</a:t>
            </a:r>
            <a:r>
              <a:rPr lang="cs-CZ" sz="1600" dirty="0" smtClean="0"/>
              <a:t>?" Samuel, ten malý, </a:t>
            </a:r>
            <a:r>
              <a:rPr lang="cs-CZ" sz="1600" dirty="0"/>
              <a:t>vstal a </a:t>
            </a:r>
            <a:r>
              <a:rPr lang="cs-CZ" sz="1600" dirty="0" smtClean="0"/>
              <a:t>složil je.“</a:t>
            </a:r>
            <a:endParaRPr lang="cs-CZ" sz="1600" b="1" dirty="0" smtClean="0"/>
          </a:p>
          <a:p>
            <a:r>
              <a:rPr lang="cs-CZ" sz="1600" b="1" dirty="0" err="1" smtClean="0"/>
              <a:t>Amida</a:t>
            </a:r>
            <a:r>
              <a:rPr lang="cs-CZ" sz="1600" b="1" dirty="0" smtClean="0"/>
              <a:t> 12</a:t>
            </a:r>
            <a:r>
              <a:rPr lang="cs-CZ" sz="1600" b="1" dirty="0"/>
              <a:t>.</a:t>
            </a:r>
            <a:r>
              <a:rPr lang="cs-CZ" sz="1600" dirty="0"/>
              <a:t> </a:t>
            </a:r>
            <a:br>
              <a:rPr lang="cs-CZ" sz="1600" dirty="0"/>
            </a:br>
            <a:r>
              <a:rPr lang="cs-CZ" sz="1600" dirty="0"/>
              <a:t>„Pro m</a:t>
            </a:r>
            <a:r>
              <a:rPr lang="cs-CZ" sz="1600" dirty="0" smtClean="0"/>
              <a:t>inim neexistuje </a:t>
            </a:r>
            <a:r>
              <a:rPr lang="cs-CZ" sz="1600" dirty="0"/>
              <a:t>žádná naděje, všichni budou brzy ztraceni, všichni </a:t>
            </a:r>
            <a:r>
              <a:rPr lang="cs-CZ" sz="1600" dirty="0" smtClean="0"/>
              <a:t>Tví nepřátelé </a:t>
            </a:r>
            <a:r>
              <a:rPr lang="cs-CZ" sz="1600" dirty="0"/>
              <a:t>budou náhle zničeni. </a:t>
            </a:r>
            <a:r>
              <a:rPr lang="cs-CZ" sz="1600" dirty="0" smtClean="0"/>
              <a:t>Zlikviduj </a:t>
            </a:r>
            <a:r>
              <a:rPr lang="cs-CZ" sz="1600" dirty="0"/>
              <a:t>je v náš den. </a:t>
            </a:r>
            <a:r>
              <a:rPr lang="cs-CZ" sz="1600" dirty="0" smtClean="0"/>
              <a:t>Blahoslavený, </a:t>
            </a:r>
            <a:r>
              <a:rPr lang="cs-CZ" sz="1600" dirty="0"/>
              <a:t>Pane, </a:t>
            </a:r>
            <a:r>
              <a:rPr lang="cs-CZ" sz="1600" dirty="0" smtClean="0"/>
              <a:t>který ničíš protivníky své.“</a:t>
            </a:r>
          </a:p>
          <a:p>
            <a:r>
              <a:rPr lang="cs-CZ" sz="1600" b="1" dirty="0" err="1"/>
              <a:t>Órigenés</a:t>
            </a:r>
            <a:r>
              <a:rPr lang="cs-CZ" sz="1600" b="1" dirty="0"/>
              <a:t> ( + 253 </a:t>
            </a:r>
            <a:r>
              <a:rPr lang="cs-CZ" sz="1600" b="1" dirty="0" err="1"/>
              <a:t>Týros</a:t>
            </a:r>
            <a:r>
              <a:rPr lang="cs-CZ" sz="1600" b="1" dirty="0"/>
              <a:t>): </a:t>
            </a:r>
            <a:r>
              <a:rPr lang="cs-CZ" sz="1600" b="1" dirty="0" err="1"/>
              <a:t>Contra</a:t>
            </a:r>
            <a:r>
              <a:rPr lang="cs-CZ" sz="1600" b="1" dirty="0"/>
              <a:t> </a:t>
            </a:r>
            <a:r>
              <a:rPr lang="cs-CZ" sz="1600" b="1" dirty="0" err="1"/>
              <a:t>Celsum</a:t>
            </a:r>
            <a:r>
              <a:rPr lang="cs-CZ" sz="1600" dirty="0"/>
              <a:t>, III, 1: „(</a:t>
            </a:r>
            <a:r>
              <a:rPr lang="cs-CZ" sz="1600" dirty="0" err="1"/>
              <a:t>Celsus</a:t>
            </a:r>
            <a:r>
              <a:rPr lang="cs-CZ" sz="1600" dirty="0"/>
              <a:t>) Má názor, že </a:t>
            </a:r>
            <a:r>
              <a:rPr lang="cs-CZ" sz="1600" b="1" dirty="0"/>
              <a:t>stíhání Židů a křesťanů není nic důležitého</a:t>
            </a:r>
            <a:r>
              <a:rPr lang="cs-CZ" sz="1600" dirty="0"/>
              <a:t> </a:t>
            </a:r>
            <a:r>
              <a:rPr lang="cs-CZ" sz="1600" b="1" dirty="0"/>
              <a:t>neboť obě skupiny věří, že Boží Duch předpověděl, že má přijít Spasitel lidské rasy, ale ještě se nedohodli na tom, zda ona osoba vlastně přišla nebo ne…</a:t>
            </a:r>
            <a:r>
              <a:rPr lang="cs-CZ" sz="1600" dirty="0"/>
              <a:t>“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8651436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Křesťané o Židech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Židé jsou vinni ukřižováním Ježíše - jako takoví jsou vinni za jeho vraždu.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Soužení židovského lidu v dějinách je Božím trestem za zabití Ježíše.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Ježíš původně kázal pouze Židům, ale když ho odmítli, kázal pohanům.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Děti Izraele byly původně Božím vyvoleným lidem na základě staré smlouvy, ale odmítnutím Ježíše přišli o svou vyvolenost - a nyní, díky nové smlouvě (nebo „zákonu“), křesťané nahradili Židy jako vyvolený Boží lid , církev se stala „Božím lidem“.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Židovská Bible („Starý“ zákon) opakovaně zobrazuje tvrdohlavost židovského lidu a jejich neloajálnost vůči Bohu.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Židovská Bible obsahuje mnoho předpovědí o Ježíšově příchodu jako Mesiáše (nebo „Krista“), ale Židé pravý smysl Bible odmítají.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 době Ježíšovy služby judaismus přestal být živou vírou.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Židovské </a:t>
            </a:r>
            <a:r>
              <a:rPr lang="cs-CZ" dirty="0" err="1" smtClean="0"/>
              <a:t>micvot</a:t>
            </a:r>
            <a:r>
              <a:rPr lang="cs-CZ" dirty="0" smtClean="0"/>
              <a:t> jsou restriktivní a zatěžující legalismus.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Křesťanství zdůrazňuje lásku, zatímco judaismus stojí na spravedlnosti a Božím hněvu.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Farizeové (předchůdci „rabínů“) - náboženské autority jeho doby, odporovali Ježíšovi, známi jsou jako pokrytci.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6702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/>
          <a:lstStyle/>
          <a:p>
            <a:r>
              <a:rPr lang="cs-CZ" dirty="0" smtClean="0"/>
              <a:t>Nový 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Nejranější podoba je v </a:t>
            </a:r>
            <a:r>
              <a:rPr lang="cs-CZ" dirty="0" err="1"/>
              <a:t>Codexu</a:t>
            </a:r>
            <a:r>
              <a:rPr lang="cs-CZ" dirty="0"/>
              <a:t> </a:t>
            </a:r>
            <a:r>
              <a:rPr lang="cs-CZ" dirty="0" err="1"/>
              <a:t>Sinaiticus</a:t>
            </a:r>
            <a:r>
              <a:rPr lang="cs-CZ" dirty="0"/>
              <a:t>, </a:t>
            </a:r>
            <a:r>
              <a:rPr lang="cs-CZ" dirty="0" smtClean="0"/>
              <a:t>byl napsaný řecky v </a:t>
            </a:r>
            <a:r>
              <a:rPr lang="cs-CZ" dirty="0"/>
              <a:t>Egyptě, pochází z konce 4. století. Nejranější známý úplný seznam 27 knih Nového zákona je v dopise </a:t>
            </a:r>
            <a:r>
              <a:rPr lang="cs-CZ" dirty="0" err="1"/>
              <a:t>Athanasia</a:t>
            </a:r>
            <a:r>
              <a:rPr lang="cs-CZ" dirty="0"/>
              <a:t>, biskupa Alexandrie ze 4. století. Nový zákon byl formálně kanonizován během koncilů v </a:t>
            </a:r>
            <a:r>
              <a:rPr lang="cs-CZ" dirty="0" err="1"/>
              <a:t>Hippo</a:t>
            </a:r>
            <a:r>
              <a:rPr lang="cs-CZ" dirty="0"/>
              <a:t> (393) a Kartágu (397</a:t>
            </a:r>
            <a:r>
              <a:rPr lang="cs-CZ" dirty="0" smtClean="0"/>
              <a:t>).</a:t>
            </a:r>
          </a:p>
          <a:p>
            <a:r>
              <a:rPr lang="cs-CZ" dirty="0" smtClean="0"/>
              <a:t>Nový zákon obsahuje: </a:t>
            </a:r>
          </a:p>
          <a:p>
            <a:r>
              <a:rPr lang="cs-CZ" dirty="0" smtClean="0">
                <a:solidFill>
                  <a:schemeClr val="accent1"/>
                </a:solidFill>
              </a:rPr>
              <a:t>Matouš</a:t>
            </a:r>
            <a:r>
              <a:rPr lang="cs-CZ" dirty="0">
                <a:solidFill>
                  <a:schemeClr val="accent1"/>
                </a:solidFill>
              </a:rPr>
              <a:t>	80 – 90 n. l</a:t>
            </a:r>
            <a:r>
              <a:rPr lang="cs-CZ" dirty="0" smtClean="0">
                <a:solidFill>
                  <a:schemeClr val="accent1"/>
                </a:solidFill>
              </a:rPr>
              <a:t>.  </a:t>
            </a:r>
            <a:endParaRPr lang="cs-CZ" dirty="0">
              <a:solidFill>
                <a:schemeClr val="accent1"/>
              </a:solidFill>
            </a:endParaRPr>
          </a:p>
          <a:p>
            <a:r>
              <a:rPr lang="cs-CZ" dirty="0">
                <a:solidFill>
                  <a:schemeClr val="accent1"/>
                </a:solidFill>
              </a:rPr>
              <a:t>Marek 	</a:t>
            </a:r>
            <a:r>
              <a:rPr lang="cs-CZ" dirty="0" smtClean="0">
                <a:solidFill>
                  <a:schemeClr val="accent1"/>
                </a:solidFill>
              </a:rPr>
              <a:t>před r</a:t>
            </a:r>
            <a:r>
              <a:rPr lang="cs-CZ" dirty="0">
                <a:solidFill>
                  <a:schemeClr val="accent1"/>
                </a:solidFill>
              </a:rPr>
              <a:t>. </a:t>
            </a:r>
            <a:r>
              <a:rPr lang="cs-CZ" dirty="0" smtClean="0">
                <a:solidFill>
                  <a:schemeClr val="accent1"/>
                </a:solidFill>
              </a:rPr>
              <a:t>70 n</a:t>
            </a:r>
            <a:r>
              <a:rPr lang="cs-CZ" dirty="0">
                <a:solidFill>
                  <a:schemeClr val="accent1"/>
                </a:solidFill>
              </a:rPr>
              <a:t>. l</a:t>
            </a:r>
            <a:r>
              <a:rPr lang="cs-CZ" dirty="0" smtClean="0">
                <a:solidFill>
                  <a:schemeClr val="accent1"/>
                </a:solidFill>
              </a:rPr>
              <a:t>.</a:t>
            </a:r>
            <a:endParaRPr lang="cs-CZ" dirty="0">
              <a:solidFill>
                <a:schemeClr val="accent1"/>
              </a:solidFill>
            </a:endParaRPr>
          </a:p>
          <a:p>
            <a:r>
              <a:rPr lang="cs-CZ" dirty="0">
                <a:solidFill>
                  <a:schemeClr val="accent1"/>
                </a:solidFill>
              </a:rPr>
              <a:t>Lukáš	</a:t>
            </a:r>
            <a:r>
              <a:rPr lang="cs-CZ" dirty="0" smtClean="0">
                <a:solidFill>
                  <a:schemeClr val="accent1"/>
                </a:solidFill>
              </a:rPr>
              <a:t>	kol</a:t>
            </a:r>
            <a:r>
              <a:rPr lang="cs-CZ" dirty="0">
                <a:solidFill>
                  <a:schemeClr val="accent1"/>
                </a:solidFill>
              </a:rPr>
              <a:t>. r. 85 n. l.</a:t>
            </a:r>
            <a:r>
              <a:rPr lang="cs-CZ" dirty="0"/>
              <a:t>		</a:t>
            </a:r>
          </a:p>
          <a:p>
            <a:r>
              <a:rPr lang="cs-CZ" dirty="0" smtClean="0"/>
              <a:t>Jan</a:t>
            </a:r>
            <a:r>
              <a:rPr lang="cs-CZ" dirty="0"/>
              <a:t>		80 – 110 n. </a:t>
            </a:r>
            <a:r>
              <a:rPr lang="cs-CZ" dirty="0" smtClean="0"/>
              <a:t>l</a:t>
            </a:r>
          </a:p>
          <a:p>
            <a:r>
              <a:rPr lang="cs-CZ" dirty="0"/>
              <a:t>Skutky apoštolů 70 – 90 n. l.</a:t>
            </a:r>
          </a:p>
          <a:p>
            <a:r>
              <a:rPr lang="cs-CZ" dirty="0" smtClean="0"/>
              <a:t>Soubor </a:t>
            </a:r>
            <a:r>
              <a:rPr lang="cs-CZ" dirty="0"/>
              <a:t>21 </a:t>
            </a:r>
            <a:r>
              <a:rPr lang="cs-CZ" dirty="0" smtClean="0"/>
              <a:t>dopisů: </a:t>
            </a:r>
          </a:p>
          <a:p>
            <a:pPr marL="0" indent="0">
              <a:buNone/>
            </a:pPr>
            <a:r>
              <a:rPr lang="cs-CZ" dirty="0" smtClean="0"/>
              <a:t>	13 Pavlových dopisů </a:t>
            </a:r>
            <a:r>
              <a:rPr lang="cs-CZ" dirty="0"/>
              <a:t>50 </a:t>
            </a:r>
            <a:r>
              <a:rPr lang="cs-CZ" dirty="0" smtClean="0"/>
              <a:t>– 100, list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 smtClean="0"/>
              <a:t>Galatským</a:t>
            </a:r>
            <a:r>
              <a:rPr lang="cs-CZ" dirty="0" smtClean="0"/>
              <a:t> je nejstarším textem NZ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(</a:t>
            </a:r>
            <a:r>
              <a:rPr lang="cs-CZ" dirty="0"/>
              <a:t>50-57 n. l.)</a:t>
            </a:r>
            <a:endParaRPr lang="cs-CZ" dirty="0" smtClean="0"/>
          </a:p>
          <a:p>
            <a:pPr marL="457200" lvl="1" indent="0">
              <a:buNone/>
            </a:pPr>
            <a:r>
              <a:rPr lang="cs-CZ" sz="2700" dirty="0" smtClean="0"/>
              <a:t>	</a:t>
            </a:r>
            <a:r>
              <a:rPr lang="cs-CZ" sz="3100" dirty="0"/>
              <a:t>8 dalších připisovaných apoštolům </a:t>
            </a:r>
            <a:r>
              <a:rPr lang="pl-PL" sz="3100" dirty="0"/>
              <a:t>1. -    2. </a:t>
            </a:r>
            <a:r>
              <a:rPr lang="pl-PL" sz="2700" dirty="0" smtClean="0"/>
              <a:t>st.</a:t>
            </a:r>
            <a:endParaRPr lang="cs-CZ" sz="2700" dirty="0"/>
          </a:p>
          <a:p>
            <a:r>
              <a:rPr lang="cs-CZ" dirty="0" smtClean="0"/>
              <a:t>Zjevení </a:t>
            </a:r>
            <a:r>
              <a:rPr lang="cs-CZ" dirty="0"/>
              <a:t>svatého Jana 94–95 n. l</a:t>
            </a:r>
            <a:r>
              <a:rPr lang="cs-CZ" dirty="0" smtClean="0"/>
              <a:t>.</a:t>
            </a:r>
          </a:p>
          <a:p>
            <a:r>
              <a:rPr lang="cs-CZ" dirty="0"/>
              <a:t>Kritériem vícenásobného </a:t>
            </a:r>
            <a:r>
              <a:rPr lang="cs-CZ" dirty="0" smtClean="0"/>
              <a:t>dosvědčení </a:t>
            </a:r>
            <a:r>
              <a:rPr lang="cs-CZ" dirty="0"/>
              <a:t>nebo nezávislého </a:t>
            </a:r>
            <a:endParaRPr lang="cs-CZ" dirty="0" smtClean="0"/>
          </a:p>
          <a:p>
            <a:r>
              <a:rPr lang="cs-CZ" dirty="0" smtClean="0"/>
              <a:t>dosvědčení </a:t>
            </a:r>
            <a:r>
              <a:rPr lang="cs-CZ" dirty="0"/>
              <a:t>je nástroj používaný biblickými vědci k určení, </a:t>
            </a:r>
            <a:endParaRPr lang="cs-CZ" dirty="0" smtClean="0"/>
          </a:p>
          <a:p>
            <a:r>
              <a:rPr lang="cs-CZ" dirty="0" smtClean="0"/>
              <a:t>zda </a:t>
            </a:r>
            <a:r>
              <a:rPr lang="cs-CZ" dirty="0"/>
              <a:t>určitá jednání nebo výroky Ježíše v Novém zákoně </a:t>
            </a:r>
            <a:endParaRPr lang="cs-CZ" dirty="0" smtClean="0"/>
          </a:p>
          <a:p>
            <a:r>
              <a:rPr lang="cs-CZ" dirty="0" smtClean="0"/>
              <a:t>pocházejí </a:t>
            </a:r>
            <a:r>
              <a:rPr lang="cs-CZ" dirty="0"/>
              <a:t>od historického Ježíše. Jednoduše řečeno, </a:t>
            </a:r>
            <a:endParaRPr lang="cs-CZ" dirty="0" smtClean="0"/>
          </a:p>
          <a:p>
            <a:r>
              <a:rPr lang="cs-CZ" dirty="0" smtClean="0"/>
              <a:t>čím </a:t>
            </a:r>
            <a:r>
              <a:rPr lang="cs-CZ" dirty="0"/>
              <a:t>více nezávislých svědků </a:t>
            </a:r>
            <a:r>
              <a:rPr lang="cs-CZ" dirty="0" smtClean="0"/>
              <a:t>popisuje nějakou událost, tím pravděpodobněji se stala.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0010" y="2060848"/>
            <a:ext cx="3275856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Šipka doprava 4"/>
          <p:cNvSpPr/>
          <p:nvPr/>
        </p:nvSpPr>
        <p:spPr>
          <a:xfrm>
            <a:off x="3491880" y="2636912"/>
            <a:ext cx="194421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0104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>
            <a:normAutofit/>
          </a:bodyPr>
          <a:lstStyle/>
          <a:p>
            <a:r>
              <a:rPr lang="en-US" dirty="0" err="1"/>
              <a:t>Historický</a:t>
            </a:r>
            <a:r>
              <a:rPr lang="en-US" dirty="0"/>
              <a:t> </a:t>
            </a:r>
            <a:r>
              <a:rPr lang="en-US" dirty="0" err="1"/>
              <a:t>Ježíš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Autofit/>
          </a:bodyPr>
          <a:lstStyle/>
          <a:p>
            <a:r>
              <a:rPr lang="cs-CZ" sz="1400" dirty="0"/>
              <a:t>Historický Ježíš je rekonstrukce života a učení Ježíše </a:t>
            </a:r>
            <a:r>
              <a:rPr lang="cs-CZ" sz="1400" dirty="0" smtClean="0"/>
              <a:t>pomocí kritických historických metod, </a:t>
            </a:r>
            <a:r>
              <a:rPr lang="cs-CZ" sz="1400" dirty="0"/>
              <a:t>na rozdíl od </a:t>
            </a:r>
            <a:r>
              <a:rPr lang="cs-CZ" sz="1400" dirty="0" smtClean="0"/>
              <a:t>christologických </a:t>
            </a:r>
            <a:r>
              <a:rPr lang="cs-CZ" sz="1400" dirty="0"/>
              <a:t>definic </a:t>
            </a:r>
            <a:r>
              <a:rPr lang="cs-CZ" sz="1400" dirty="0" smtClean="0"/>
              <a:t>křesťanství. Evangelia zůstávají jediným pramenem o jeho životě. Evangelia mají za úkol dokázat, že Ježíšovi patří </a:t>
            </a:r>
            <a:r>
              <a:rPr lang="cs-CZ" sz="1400" dirty="0" err="1" smtClean="0"/>
              <a:t>christ</a:t>
            </a:r>
            <a:r>
              <a:rPr lang="cs-CZ" sz="1400" dirty="0" smtClean="0"/>
              <a:t>. </a:t>
            </a:r>
            <a:r>
              <a:rPr lang="cs-CZ" sz="1400" dirty="0"/>
              <a:t>t</a:t>
            </a:r>
            <a:r>
              <a:rPr lang="cs-CZ" sz="1400" dirty="0" smtClean="0"/>
              <a:t>ituly. Při rekonstrukci života a učení musíme odmítnout ty verše, které tituly dokazují, </a:t>
            </a:r>
            <a:r>
              <a:rPr lang="cs-CZ" sz="1400" smtClean="0"/>
              <a:t>včetně zázraků.</a:t>
            </a:r>
            <a:endParaRPr lang="cs-CZ" sz="1400" dirty="0" smtClean="0"/>
          </a:p>
          <a:p>
            <a:r>
              <a:rPr lang="cs-CZ" sz="1400" dirty="0" smtClean="0"/>
              <a:t>Christologické tituly: Kristus (Mesiáš), Spasitel, Pán, Syn člověka,</a:t>
            </a:r>
            <a:r>
              <a:rPr lang="cs-CZ" sz="1400" dirty="0"/>
              <a:t> </a:t>
            </a:r>
            <a:r>
              <a:rPr lang="cs-CZ" sz="1400" dirty="0" smtClean="0"/>
              <a:t>Logos </a:t>
            </a:r>
            <a:r>
              <a:rPr lang="cs-CZ" sz="1400" dirty="0"/>
              <a:t>(</a:t>
            </a:r>
            <a:r>
              <a:rPr lang="cs-CZ" sz="1400" dirty="0" smtClean="0"/>
              <a:t>slovo), Syn Boží, Syn Davida, Beránek Boží, Nový Adam, Světlo světa, Židovský král, </a:t>
            </a:r>
            <a:r>
              <a:rPr lang="cs-CZ" sz="1400" dirty="0" err="1" smtClean="0"/>
              <a:t>Rabbi</a:t>
            </a:r>
            <a:r>
              <a:rPr lang="cs-CZ" sz="1400" dirty="0" smtClean="0"/>
              <a:t> - nejméně protižidovský je titul </a:t>
            </a:r>
            <a:r>
              <a:rPr lang="cs-CZ" sz="1400" dirty="0" err="1" smtClean="0"/>
              <a:t>rabbi</a:t>
            </a:r>
            <a:r>
              <a:rPr lang="cs-CZ" sz="1400" dirty="0"/>
              <a:t> </a:t>
            </a:r>
            <a:r>
              <a:rPr lang="cs-CZ" sz="1400" dirty="0" smtClean="0"/>
              <a:t>či mesiáš, potomek Davidův. Tyto dva tituly leží plně v židovské tradici. Křesťané věří, že lidé jsou hříšní, trest za hřích je smrt. </a:t>
            </a:r>
            <a:r>
              <a:rPr lang="cs-CZ" sz="1400" dirty="0"/>
              <a:t>P</a:t>
            </a:r>
            <a:r>
              <a:rPr lang="cs-CZ" sz="1400" dirty="0" smtClean="0"/>
              <a:t>otřebují Spasitele. Bůh poslal svého Syna, který se vtělil, </a:t>
            </a:r>
            <a:r>
              <a:rPr lang="cs-CZ" sz="1400" dirty="0"/>
              <a:t>on sám je bez </a:t>
            </a:r>
            <a:r>
              <a:rPr lang="cs-CZ" sz="1400" dirty="0" smtClean="0"/>
              <a:t>hříchu, </a:t>
            </a:r>
            <a:r>
              <a:rPr lang="cs-CZ" sz="1400" dirty="0"/>
              <a:t>a přesto </a:t>
            </a:r>
            <a:r>
              <a:rPr lang="cs-CZ" sz="1400" dirty="0" smtClean="0"/>
              <a:t>zemřel jako smírná oběť. Proto je Nový Adam - člověk bez hříchu a Beránek - smírná oběť, sám se obětoval, aby usmířil Boží hněv. Logos, Syn Boží, pochází z platonismu, kde je prostředníkem mezi Bohem a hmotou. V křesťanství je Otci roven.</a:t>
            </a:r>
            <a:endParaRPr lang="cs-CZ" sz="1400" dirty="0"/>
          </a:p>
          <a:p>
            <a:r>
              <a:rPr lang="cs-CZ" sz="1400" dirty="0" smtClean="0"/>
              <a:t>Všechna čtyři evangelia se shodla jen na Ježíšově křtu a ukřižování. Z těchto dvou věcí je třeba vyjít při rekonstrukci </a:t>
            </a:r>
            <a:r>
              <a:rPr lang="cs-CZ" sz="1400" dirty="0" err="1" smtClean="0"/>
              <a:t>Ježišova</a:t>
            </a:r>
            <a:r>
              <a:rPr lang="cs-CZ" sz="1400" dirty="0" smtClean="0"/>
              <a:t> učení a smrti. Jan Křtitel i Ježíš byli učitelé (rabíni), kteří učili lidi, jak se mají  chovat, aby vešli do Království  Božího. Člověk měl nejprve učinit pokání a pak byl na znamení odpuštění hříchů pokřtěn. K odpuštění hříchu nebylo třeba oběti v chrámu. </a:t>
            </a:r>
            <a:r>
              <a:rPr lang="cs-CZ" sz="1400" dirty="0"/>
              <a:t>Učil v </a:t>
            </a:r>
            <a:r>
              <a:rPr lang="cs-CZ" sz="1400" dirty="0" smtClean="0"/>
              <a:t>podobenstvích, která jsou zachována v evangeliích. Učil tak svou formu </a:t>
            </a:r>
            <a:r>
              <a:rPr lang="cs-CZ" sz="1400" dirty="0"/>
              <a:t>judaismu, </a:t>
            </a:r>
            <a:r>
              <a:rPr lang="cs-CZ" sz="1400" dirty="0" smtClean="0"/>
              <a:t>která zdůrazňovala přímou </a:t>
            </a:r>
            <a:r>
              <a:rPr lang="cs-CZ" sz="1400" dirty="0"/>
              <a:t>komunikaci s </a:t>
            </a:r>
            <a:r>
              <a:rPr lang="cs-CZ" sz="1400" dirty="0" smtClean="0"/>
              <a:t>Bohem</a:t>
            </a:r>
            <a:r>
              <a:rPr lang="cs-CZ" sz="1400" dirty="0"/>
              <a:t> </a:t>
            </a:r>
            <a:r>
              <a:rPr lang="cs-CZ" sz="1400" dirty="0" smtClean="0"/>
              <a:t>a relativizovala tím význam chrámu, obětí a jeho kněží jako prostředníků. Odmítal i tradice farizeů, se kterými diskutoval. Navíc napadl chrám. Byl </a:t>
            </a:r>
            <a:r>
              <a:rPr lang="cs-CZ" sz="1400" dirty="0"/>
              <a:t>proto pro žid. i </a:t>
            </a:r>
            <a:r>
              <a:rPr lang="cs-CZ" sz="1400" dirty="0" err="1"/>
              <a:t>řím</a:t>
            </a:r>
            <a:r>
              <a:rPr lang="cs-CZ" sz="1400" dirty="0"/>
              <a:t>. autority </a:t>
            </a:r>
            <a:r>
              <a:rPr lang="cs-CZ" sz="1400" dirty="0" smtClean="0"/>
              <a:t>rebelem. </a:t>
            </a:r>
            <a:r>
              <a:rPr lang="cs-CZ" sz="1400" dirty="0" err="1" smtClean="0"/>
              <a:t>Sanhedrin</a:t>
            </a:r>
            <a:r>
              <a:rPr lang="cs-CZ" sz="1400" dirty="0" smtClean="0"/>
              <a:t> ho odsoudil za to, že je odpadlík a čaroděj a vydal ho Pilátovi. Pilát ho dal ukřižovat </a:t>
            </a:r>
            <a:r>
              <a:rPr lang="cs-CZ" sz="1400" dirty="0"/>
              <a:t> </a:t>
            </a:r>
            <a:r>
              <a:rPr lang="cs-CZ" sz="1400" dirty="0" smtClean="0"/>
              <a:t>jako rebela. Kříž byl totiž trest pro nepřátele státu, rebely, kterým Ježíš z pohledu </a:t>
            </a:r>
            <a:r>
              <a:rPr lang="cs-CZ" sz="1400" dirty="0" err="1" smtClean="0"/>
              <a:t>Sanhedrinu</a:t>
            </a:r>
            <a:r>
              <a:rPr lang="cs-CZ" sz="1400" dirty="0" smtClean="0"/>
              <a:t> i Piláta byl.</a:t>
            </a:r>
          </a:p>
          <a:p>
            <a:r>
              <a:rPr lang="cs-CZ" sz="1400" dirty="0" smtClean="0"/>
              <a:t>Židé v Ježíšově době očekávali na základě Danielovy knihy a apokalyptické literatury příchod mocné nebeské bytosti, Syna člověka, a také mesiáše, který měl přinést věk mesiáše.  </a:t>
            </a:r>
          </a:p>
          <a:p>
            <a:r>
              <a:rPr lang="cs-CZ" sz="1400" dirty="0" smtClean="0"/>
              <a:t>Samozvaní </a:t>
            </a:r>
            <a:r>
              <a:rPr lang="cs-CZ" sz="1400" dirty="0" err="1" smtClean="0"/>
              <a:t>mesiášové</a:t>
            </a:r>
            <a:r>
              <a:rPr lang="cs-CZ" sz="1400" dirty="0" smtClean="0"/>
              <a:t> a čarodějové prvního století: Juda Galilejský, Jan Křtitel, Šimon </a:t>
            </a:r>
            <a:r>
              <a:rPr lang="cs-CZ" sz="1400" dirty="0"/>
              <a:t>Mág, </a:t>
            </a:r>
            <a:r>
              <a:rPr lang="cs-CZ" sz="1400" dirty="0" err="1" smtClean="0"/>
              <a:t>Theudas</a:t>
            </a:r>
            <a:r>
              <a:rPr lang="cs-CZ" sz="1400" dirty="0"/>
              <a:t>, </a:t>
            </a:r>
            <a:r>
              <a:rPr lang="cs-CZ" sz="1400" dirty="0" smtClean="0"/>
              <a:t>Šimon </a:t>
            </a:r>
            <a:r>
              <a:rPr lang="cs-CZ" sz="1400" dirty="0"/>
              <a:t>ben </a:t>
            </a:r>
            <a:r>
              <a:rPr lang="cs-CZ" sz="1400" dirty="0" err="1" smtClean="0"/>
              <a:t>Giora</a:t>
            </a:r>
            <a:r>
              <a:rPr lang="cs-CZ" sz="1400" dirty="0" smtClean="0"/>
              <a:t>, </a:t>
            </a:r>
            <a:r>
              <a:rPr lang="cs-CZ" sz="1400" dirty="0" err="1" smtClean="0"/>
              <a:t>Menahem</a:t>
            </a:r>
            <a:r>
              <a:rPr lang="cs-CZ" sz="1400" dirty="0" smtClean="0"/>
              <a:t> </a:t>
            </a:r>
            <a:r>
              <a:rPr lang="cs-CZ" sz="1400" dirty="0"/>
              <a:t>ben Juda, </a:t>
            </a:r>
            <a:r>
              <a:rPr lang="cs-CZ" sz="1400" dirty="0" err="1"/>
              <a:t>Eleazar</a:t>
            </a:r>
            <a:r>
              <a:rPr lang="cs-CZ" sz="1400" dirty="0"/>
              <a:t> ben </a:t>
            </a:r>
            <a:r>
              <a:rPr lang="cs-CZ" sz="1400" dirty="0" err="1" smtClean="0"/>
              <a:t>Ya'ir</a:t>
            </a:r>
            <a:r>
              <a:rPr lang="cs-CZ" sz="1400" dirty="0" smtClean="0"/>
              <a:t>, Šimon bar </a:t>
            </a:r>
            <a:r>
              <a:rPr lang="cs-CZ" sz="1400" dirty="0" err="1" smtClean="0"/>
              <a:t>Kochba</a:t>
            </a:r>
            <a:r>
              <a:rPr lang="cs-CZ" sz="1400" dirty="0" smtClean="0"/>
              <a:t>. Proč ježíšovské hnutí přetrvalo na rozdíl od hnutí ostatních?  Zřejmě za to mohla víra v Ježíšovy zázraky, včetně zmrtvýchvstání. </a:t>
            </a:r>
          </a:p>
          <a:p>
            <a:r>
              <a:rPr lang="cs-CZ" sz="1400" dirty="0" smtClean="0"/>
              <a:t>Podle NZ Ježíš vyplnil proroctví SZ, Židé </a:t>
            </a:r>
            <a:r>
              <a:rPr lang="cs-CZ" sz="1400" dirty="0"/>
              <a:t>tvrdí, že Ježíš </a:t>
            </a:r>
            <a:r>
              <a:rPr lang="cs-CZ" sz="1400" dirty="0" smtClean="0"/>
              <a:t>proroctví o mesiáši nenaplnil, nepostavil </a:t>
            </a:r>
            <a:r>
              <a:rPr lang="cs-CZ" sz="1400" dirty="0"/>
              <a:t>Třetí chrám (</a:t>
            </a:r>
            <a:r>
              <a:rPr lang="cs-CZ" sz="1400" dirty="0" err="1"/>
              <a:t>Ez</a:t>
            </a:r>
            <a:r>
              <a:rPr lang="cs-CZ" sz="1400" dirty="0"/>
              <a:t> 37:26–28), neshromáždil Židy zpět do Izraele (</a:t>
            </a:r>
            <a:r>
              <a:rPr lang="cs-CZ" sz="1400" dirty="0" err="1"/>
              <a:t>Iz</a:t>
            </a:r>
            <a:r>
              <a:rPr lang="cs-CZ" sz="1400" dirty="0"/>
              <a:t> 43:5–6), nepřinesl světový mír (</a:t>
            </a:r>
            <a:r>
              <a:rPr lang="cs-CZ" sz="1400" dirty="0" err="1"/>
              <a:t>Iz</a:t>
            </a:r>
            <a:r>
              <a:rPr lang="cs-CZ" sz="1400" dirty="0"/>
              <a:t> 2:4) a nesjednotil lidstvo pod Bohem Izraele (Zach. 14:9), proto není </a:t>
            </a:r>
            <a:r>
              <a:rPr lang="cs-CZ" sz="1400" dirty="0" smtClean="0"/>
              <a:t>Mesiášem! Židé věří, že Mesiáš teprve přijde, křesťané věří ve druhý příchod Ježíše.</a:t>
            </a:r>
          </a:p>
          <a:p>
            <a:r>
              <a:rPr lang="cs-CZ" sz="1400" dirty="0" smtClean="0"/>
              <a:t>Talmud: </a:t>
            </a:r>
            <a:r>
              <a:rPr lang="cs-CZ" sz="1400" dirty="0"/>
              <a:t>Ježíš jako čaroděj s </a:t>
            </a:r>
            <a:r>
              <a:rPr lang="cs-CZ" sz="1400" dirty="0" smtClean="0"/>
              <a:t>učedníky, </a:t>
            </a:r>
            <a:r>
              <a:rPr lang="cs-CZ" sz="1400" dirty="0"/>
              <a:t>Ježíšova poprava </a:t>
            </a:r>
            <a:r>
              <a:rPr lang="cs-CZ" sz="1400" dirty="0" smtClean="0"/>
              <a:t>ukamenováním (</a:t>
            </a:r>
            <a:r>
              <a:rPr lang="cs-CZ" sz="1400" dirty="0" err="1" smtClean="0"/>
              <a:t>Sanh</a:t>
            </a:r>
            <a:r>
              <a:rPr lang="cs-CZ" sz="1400" dirty="0" smtClean="0"/>
              <a:t> </a:t>
            </a:r>
            <a:r>
              <a:rPr lang="cs-CZ" sz="1400" dirty="0"/>
              <a:t>43a – b</a:t>
            </a:r>
            <a:r>
              <a:rPr lang="cs-CZ" sz="14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35961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křesťanství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328592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V Ježíšově době existovaly v judaismu čtyři skupiny: saduceové, farizejové, zélóti a esejci. Zélóti byli ozbrojení povstalci, esejci žili odděleně od společnosti. Saduceové byli kněží, kteří měli na starosti oběti. </a:t>
            </a:r>
            <a:r>
              <a:rPr lang="cs-CZ" dirty="0"/>
              <a:t>Když </a:t>
            </a:r>
            <a:r>
              <a:rPr lang="cs-CZ" dirty="0" smtClean="0"/>
              <a:t>člověk porušil jedno </a:t>
            </a:r>
            <a:r>
              <a:rPr lang="cs-CZ" dirty="0"/>
              <a:t>ze 613 </a:t>
            </a:r>
            <a:r>
              <a:rPr lang="cs-CZ" dirty="0" smtClean="0"/>
              <a:t>přikázání, spáchal hřích a aby mu Bůh odpustil, musel se </a:t>
            </a:r>
            <a:r>
              <a:rPr lang="cs-CZ" dirty="0"/>
              <a:t>podle Tóry kát </a:t>
            </a:r>
            <a:r>
              <a:rPr lang="cs-CZ" dirty="0" smtClean="0"/>
              <a:t>a přinést i zvířecí oběť. Jen farizeové přežili pád chrámu a reformovali judaismus. Vzešli z nich rabíni, kteří nahradili chrámovou oběť modlitbou a studiem Tóry. </a:t>
            </a:r>
          </a:p>
          <a:p>
            <a:r>
              <a:rPr lang="cs-CZ" dirty="0" smtClean="0"/>
              <a:t>Křesťanství vzniklo jako jedna z těchto skupin. Raní křesťané, kteří byli Židé, se od ostatních Židů lišili pouze tím, že tvrdili, že Mesiáš už přišel. Nakonec ale u křesťanů převládli pokřtění pohané, kteří odmítali dodržovat židovský způsob života. </a:t>
            </a:r>
            <a:r>
              <a:rPr lang="cs-CZ" dirty="0" smtClean="0"/>
              <a:t>K oddělení křesťanství od </a:t>
            </a:r>
            <a:r>
              <a:rPr lang="cs-CZ" dirty="0" smtClean="0"/>
              <a:t>judaismu přispěly židovské války a </a:t>
            </a:r>
            <a:r>
              <a:rPr lang="cs-CZ" dirty="0" err="1" smtClean="0"/>
              <a:t>fiscus</a:t>
            </a:r>
            <a:r>
              <a:rPr lang="cs-CZ" dirty="0" smtClean="0"/>
              <a:t> </a:t>
            </a:r>
            <a:r>
              <a:rPr lang="cs-CZ" dirty="0" err="1" smtClean="0"/>
              <a:t>judaicus</a:t>
            </a:r>
            <a:r>
              <a:rPr lang="cs-CZ" dirty="0" smtClean="0"/>
              <a:t>. </a:t>
            </a:r>
            <a:r>
              <a:rPr lang="cs-CZ" dirty="0" smtClean="0"/>
              <a:t>V </a:t>
            </a:r>
            <a:r>
              <a:rPr lang="cs-CZ" dirty="0" smtClean="0"/>
              <a:t>křesťanství nebyl jen jeden ortodoxní proud, ze kterého se odštěpovali heretici. Bylo mnoho církví, které byly na sobě nezávislé, každá používala vlastní evangelium a měla vlastní věrouku, která se od ostatních lišila. </a:t>
            </a:r>
            <a:r>
              <a:rPr lang="cs-CZ" dirty="0"/>
              <a:t>A</a:t>
            </a:r>
            <a:r>
              <a:rPr lang="cs-CZ" dirty="0" smtClean="0"/>
              <a:t>ž ve čtvrtém století byla vybrána jedna církev jako ortodoxní, která získala politickou podporu a věroučné spory se začaly řešit na koncilech. Ostatní církve byly prohlášeny za heretické. Jednou ze braní „ortodoxní církve“ byl výběr textů, které byly prohlášeny za pravé, protože podporovaly její věrouku. Z těchto textů vznikl Nový zákon.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5257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09729"/>
            <a:ext cx="7886700" cy="1255776"/>
          </a:xfrm>
        </p:spPr>
        <p:txBody>
          <a:bodyPr/>
          <a:lstStyle/>
          <a:p>
            <a:pPr algn="ctr"/>
            <a:r>
              <a:rPr lang="cs-CZ" dirty="0" smtClean="0"/>
              <a:t>Saduceové a farizejové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0" y="1435396"/>
            <a:ext cx="4514850" cy="5422604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„Izraelské náboženství“ </a:t>
            </a:r>
            <a:r>
              <a:rPr lang="cs-CZ" dirty="0"/>
              <a:t>mělo své centrum od výstavby </a:t>
            </a:r>
            <a:r>
              <a:rPr lang="cs-CZ" dirty="0" smtClean="0"/>
              <a:t>prvního </a:t>
            </a:r>
            <a:r>
              <a:rPr lang="cs-CZ" dirty="0"/>
              <a:t>chrámu v Jeruzalémě. Kněží vedli obětní službu. Kněžství bylo úzce spjato s monarchií, kdy </a:t>
            </a:r>
            <a:r>
              <a:rPr lang="cs-CZ" b="1" dirty="0" smtClean="0"/>
              <a:t>velekněz pomazával krále</a:t>
            </a:r>
            <a:r>
              <a:rPr lang="cs-CZ" b="1" dirty="0"/>
              <a:t>.</a:t>
            </a:r>
            <a:r>
              <a:rPr lang="cs-CZ" dirty="0"/>
              <a:t> Kněžství zároveň získalo svou legitimitu a podporu od krále, který Izraelce </a:t>
            </a:r>
            <a:r>
              <a:rPr lang="cs-CZ" dirty="0" smtClean="0"/>
              <a:t>vedl </a:t>
            </a:r>
            <a:r>
              <a:rPr lang="cs-CZ" dirty="0"/>
              <a:t>jménem Boha. Proroci stáli mimo tuto zavedenou strukturu a jednali jako morální kritici.</a:t>
            </a:r>
          </a:p>
          <a:p>
            <a:r>
              <a:rPr lang="cs-CZ" dirty="0"/>
              <a:t>Obnovení židovské monarchie Peršané nepředpokládali, takže </a:t>
            </a:r>
            <a:r>
              <a:rPr lang="cs-CZ" b="1" dirty="0"/>
              <a:t>kněží byli jedinými vůdci. </a:t>
            </a:r>
            <a:r>
              <a:rPr lang="cs-CZ" dirty="0"/>
              <a:t>Objevila se strana </a:t>
            </a:r>
            <a:r>
              <a:rPr lang="cs-CZ" dirty="0" smtClean="0"/>
              <a:t>Saduceů</a:t>
            </a:r>
            <a:r>
              <a:rPr lang="cs-CZ" dirty="0"/>
              <a:t>, jejíž postavení však nezůstalo nesporné. Další skupiny následovaly, včetně předchůdců farizeů, kteří  se stali písaři a </a:t>
            </a:r>
            <a:r>
              <a:rPr lang="cs-CZ" dirty="0" smtClean="0"/>
              <a:t>mudrci. </a:t>
            </a:r>
            <a:r>
              <a:rPr lang="cs-CZ" dirty="0"/>
              <a:t>Tito se stali všeobecně uznávanými odborníky ve výkladu Tóry. Tito mudrci - později přezdívaní rabíni - vyvinuli ústní tradici, která byla zaznamenána v Talmudu skládajícím se z </a:t>
            </a:r>
            <a:r>
              <a:rPr lang="cs-CZ" dirty="0" err="1"/>
              <a:t>Mišny</a:t>
            </a:r>
            <a:r>
              <a:rPr lang="cs-CZ" dirty="0"/>
              <a:t> a </a:t>
            </a:r>
            <a:r>
              <a:rPr lang="cs-CZ" dirty="0" err="1"/>
              <a:t>Gemary</a:t>
            </a:r>
            <a:r>
              <a:rPr lang="cs-CZ" dirty="0"/>
              <a:t> </a:t>
            </a:r>
            <a:r>
              <a:rPr lang="cs-CZ" dirty="0" smtClean="0"/>
              <a:t>ve </a:t>
            </a:r>
            <a:r>
              <a:rPr lang="cs-CZ" dirty="0"/>
              <a:t>3. </a:t>
            </a:r>
            <a:r>
              <a:rPr lang="cs-CZ" dirty="0" smtClean="0"/>
              <a:t>st. n. l. </a:t>
            </a:r>
            <a:r>
              <a:rPr lang="cs-CZ" dirty="0"/>
              <a:t>jako komentář k Tóře </a:t>
            </a:r>
            <a:r>
              <a:rPr lang="cs-CZ" dirty="0" smtClean="0"/>
              <a:t>písemné.</a:t>
            </a:r>
          </a:p>
          <a:p>
            <a:r>
              <a:rPr lang="cs-CZ" dirty="0" smtClean="0"/>
              <a:t>Nevěřili ve vzkříšení těla a zmrtvýchvstání.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499992" y="1392866"/>
            <a:ext cx="4644008" cy="5465134"/>
          </a:xfrm>
        </p:spPr>
        <p:txBody>
          <a:bodyPr>
            <a:noAutofit/>
          </a:bodyPr>
          <a:lstStyle/>
          <a:p>
            <a:r>
              <a:rPr lang="cs-CZ" sz="1500" dirty="0" smtClean="0"/>
              <a:t>z </a:t>
            </a:r>
            <a:r>
              <a:rPr lang="cs-CZ" sz="1500" dirty="0" err="1"/>
              <a:t>řec</a:t>
            </a:r>
            <a:r>
              <a:rPr lang="cs-CZ" sz="1500" dirty="0"/>
              <a:t>. </a:t>
            </a:r>
            <a:r>
              <a:rPr lang="el-GR" sz="1500" dirty="0"/>
              <a:t>Φαρισαιος </a:t>
            </a:r>
            <a:r>
              <a:rPr lang="cs-CZ" sz="1500" dirty="0" err="1"/>
              <a:t>farisajos</a:t>
            </a:r>
            <a:r>
              <a:rPr lang="cs-CZ" sz="1500" dirty="0"/>
              <a:t>, hebrejsky </a:t>
            </a:r>
            <a:r>
              <a:rPr lang="he-IL" sz="1500" dirty="0"/>
              <a:t>פְרוּשִׁים‎‎ - </a:t>
            </a:r>
            <a:r>
              <a:rPr lang="cs-CZ" sz="1500" dirty="0" err="1"/>
              <a:t>peruším</a:t>
            </a:r>
            <a:r>
              <a:rPr lang="cs-CZ" sz="1500" dirty="0"/>
              <a:t>, </a:t>
            </a:r>
            <a:r>
              <a:rPr lang="cs-CZ" sz="1500" dirty="0" smtClean="0"/>
              <a:t>oddělili se z </a:t>
            </a:r>
            <a:r>
              <a:rPr lang="cs-CZ" sz="1500" dirty="0"/>
              <a:t>anti-helénistického židovského hnutí </a:t>
            </a:r>
            <a:r>
              <a:rPr lang="cs-CZ" sz="1500" b="1" dirty="0" err="1"/>
              <a:t>chasidim</a:t>
            </a:r>
            <a:r>
              <a:rPr lang="cs-CZ" sz="1500" dirty="0"/>
              <a:t> (“zbožní”), které vzniklo během vlády </a:t>
            </a:r>
            <a:r>
              <a:rPr lang="cs-CZ" sz="1500" dirty="0" err="1"/>
              <a:t>Antiocha</a:t>
            </a:r>
            <a:r>
              <a:rPr lang="cs-CZ" sz="1500" dirty="0"/>
              <a:t> IV. (175 - 164 př.n.l.), </a:t>
            </a:r>
            <a:r>
              <a:rPr lang="cs-CZ" sz="1500" dirty="0" smtClean="0"/>
              <a:t>byli i proti </a:t>
            </a:r>
            <a:r>
              <a:rPr lang="cs-CZ" sz="1500" dirty="0" err="1" smtClean="0"/>
              <a:t>Hasmonejcům</a:t>
            </a:r>
            <a:r>
              <a:rPr lang="cs-CZ" sz="1500" dirty="0" smtClean="0"/>
              <a:t>, kteří upřednostňovali saduceje</a:t>
            </a:r>
            <a:endParaRPr lang="cs-CZ" sz="1500" dirty="0"/>
          </a:p>
          <a:p>
            <a:r>
              <a:rPr lang="cs-CZ" sz="1500" dirty="0"/>
              <a:t>Farizejové </a:t>
            </a:r>
            <a:r>
              <a:rPr lang="cs-CZ" sz="1500" dirty="0" smtClean="0"/>
              <a:t>se </a:t>
            </a:r>
            <a:r>
              <a:rPr lang="cs-CZ" sz="1500" b="1" dirty="0"/>
              <a:t>d</a:t>
            </a:r>
            <a:r>
              <a:rPr lang="cs-CZ" sz="1500" b="1" dirty="0" smtClean="0"/>
              <a:t>omnívali </a:t>
            </a:r>
            <a:r>
              <a:rPr lang="cs-CZ" sz="1500" b="1" dirty="0"/>
              <a:t>se, </a:t>
            </a:r>
            <a:r>
              <a:rPr lang="cs-CZ" sz="1500" b="1" dirty="0" smtClean="0"/>
              <a:t>že Tóra byla předána </a:t>
            </a:r>
            <a:r>
              <a:rPr lang="cs-CZ" sz="1500" b="1" dirty="0"/>
              <a:t>Mojžíšovi </a:t>
            </a:r>
            <a:r>
              <a:rPr lang="cs-CZ" sz="1500" b="1" dirty="0" smtClean="0"/>
              <a:t>dvěma </a:t>
            </a:r>
            <a:r>
              <a:rPr lang="cs-CZ" sz="1500" b="1" dirty="0"/>
              <a:t>způsoby: nejen v písemné formě, ale také </a:t>
            </a:r>
            <a:r>
              <a:rPr lang="cs-CZ" sz="1500" b="1" dirty="0" smtClean="0"/>
              <a:t>v ústní (tradice-</a:t>
            </a:r>
            <a:r>
              <a:rPr lang="cs-CZ" sz="1500" b="1" dirty="0" err="1" smtClean="0"/>
              <a:t>Mišna</a:t>
            </a:r>
            <a:r>
              <a:rPr lang="cs-CZ" sz="1500" b="1" dirty="0" smtClean="0"/>
              <a:t>).</a:t>
            </a:r>
            <a:r>
              <a:rPr lang="cs-CZ" sz="1500" dirty="0" smtClean="0"/>
              <a:t> Farizejové </a:t>
            </a:r>
            <a:r>
              <a:rPr lang="cs-CZ" sz="1500" dirty="0"/>
              <a:t>zdůraznili absolutní </a:t>
            </a:r>
            <a:r>
              <a:rPr lang="cs-CZ" sz="1500" dirty="0" smtClean="0"/>
              <a:t>poslušnost Tóře, </a:t>
            </a:r>
            <a:r>
              <a:rPr lang="cs-CZ" sz="1500" b="1" dirty="0"/>
              <a:t>ale kritizovali příliš </a:t>
            </a:r>
            <a:r>
              <a:rPr lang="cs-CZ" sz="1500" b="1" dirty="0" smtClean="0"/>
              <a:t>doslovnou </a:t>
            </a:r>
            <a:r>
              <a:rPr lang="cs-CZ" sz="1500" b="1" dirty="0"/>
              <a:t>interpretaci textů Tóry </a:t>
            </a:r>
            <a:r>
              <a:rPr lang="cs-CZ" sz="1500" dirty="0" smtClean="0"/>
              <a:t>saduceji a esejci. Pečlivě dodržovali rituální pravidla </a:t>
            </a:r>
            <a:r>
              <a:rPr lang="cs-CZ" sz="1500" dirty="0"/>
              <a:t>a </a:t>
            </a:r>
            <a:r>
              <a:rPr lang="cs-CZ" sz="1500" dirty="0" smtClean="0"/>
              <a:t>čistotu. </a:t>
            </a:r>
            <a:r>
              <a:rPr lang="cs-CZ" sz="1500" dirty="0"/>
              <a:t>Často to byli vykladači zákona a učitelé. Zasedali v </a:t>
            </a:r>
            <a:r>
              <a:rPr lang="cs-CZ" sz="1500" dirty="0" err="1"/>
              <a:t>Sanhedrinu</a:t>
            </a:r>
            <a:r>
              <a:rPr lang="cs-CZ" sz="1500" dirty="0"/>
              <a:t>, kde oponovali saduceům.</a:t>
            </a:r>
          </a:p>
          <a:p>
            <a:r>
              <a:rPr lang="cs-CZ" sz="1500" dirty="0"/>
              <a:t>Cílem farizeů bylo překonat chrám tím, že každodenní život posvětili dodržováním </a:t>
            </a:r>
            <a:r>
              <a:rPr lang="cs-CZ" sz="1500" dirty="0" err="1" smtClean="0"/>
              <a:t>halachy</a:t>
            </a:r>
            <a:r>
              <a:rPr lang="cs-CZ" sz="1500" dirty="0"/>
              <a:t>. </a:t>
            </a:r>
            <a:r>
              <a:rPr lang="cs-CZ" sz="1500" dirty="0" smtClean="0"/>
              <a:t>studiu </a:t>
            </a:r>
            <a:r>
              <a:rPr lang="cs-CZ" sz="1500" dirty="0"/>
              <a:t>a diskusi, stejně jako její aplikaci v </a:t>
            </a:r>
            <a:r>
              <a:rPr lang="cs-CZ" sz="1500" dirty="0" smtClean="0"/>
              <a:t>životě.</a:t>
            </a:r>
            <a:endParaRPr lang="cs-CZ" sz="1500" dirty="0"/>
          </a:p>
          <a:p>
            <a:r>
              <a:rPr lang="cs-CZ" sz="1500" dirty="0" smtClean="0"/>
              <a:t>Dalším </a:t>
            </a:r>
            <a:r>
              <a:rPr lang="cs-CZ" sz="1500" dirty="0"/>
              <a:t>klíčovým bodem rabínské doktríny se stala </a:t>
            </a:r>
            <a:r>
              <a:rPr lang="cs-CZ" sz="1500" b="1" dirty="0"/>
              <a:t>sociální spravedlnost, jednota všech lidí a očekávání spásy izraelského lidu a všech lidských bytostí. Očekávali založení království Božího na zemi a příchod Mesiáše</a:t>
            </a:r>
            <a:r>
              <a:rPr lang="cs-CZ" sz="1500" dirty="0"/>
              <a:t>. </a:t>
            </a:r>
            <a:endParaRPr lang="cs-CZ" sz="1500" dirty="0" smtClean="0"/>
          </a:p>
          <a:p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194989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Sanhedrin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Nejvyšší soudní autorita, skládal se s farizeů a saduceů, což můžeme chápat jako 2 politické strany.</a:t>
            </a:r>
          </a:p>
          <a:p>
            <a:r>
              <a:rPr lang="cs-CZ" dirty="0" smtClean="0"/>
              <a:t>Byl mu podřízen velekněz i král, v čele byl </a:t>
            </a:r>
            <a:r>
              <a:rPr lang="cs-CZ" dirty="0" err="1" smtClean="0"/>
              <a:t>Nasi</a:t>
            </a:r>
            <a:r>
              <a:rPr lang="cs-CZ" dirty="0" smtClean="0"/>
              <a:t> (kníže) a jeho zástupce </a:t>
            </a:r>
            <a:r>
              <a:rPr lang="cs-CZ" dirty="0" err="1" smtClean="0"/>
              <a:t>Av</a:t>
            </a:r>
            <a:r>
              <a:rPr lang="cs-CZ" dirty="0" smtClean="0"/>
              <a:t> </a:t>
            </a:r>
            <a:r>
              <a:rPr lang="cs-CZ" dirty="0" err="1" smtClean="0"/>
              <a:t>beit</a:t>
            </a:r>
            <a:r>
              <a:rPr lang="cs-CZ" dirty="0" smtClean="0"/>
              <a:t> din.</a:t>
            </a:r>
          </a:p>
          <a:p>
            <a:r>
              <a:rPr lang="cs-CZ" dirty="0" smtClean="0"/>
              <a:t>„Velký </a:t>
            </a:r>
            <a:r>
              <a:rPr lang="cs-CZ" dirty="0" err="1" smtClean="0"/>
              <a:t>sanhedrin</a:t>
            </a:r>
            <a:r>
              <a:rPr lang="cs-CZ" dirty="0" smtClean="0"/>
              <a:t> se skládal ze 71 soudců a menší </a:t>
            </a:r>
            <a:r>
              <a:rPr lang="cs-CZ" dirty="0" err="1" smtClean="0"/>
              <a:t>sanhedrin</a:t>
            </a:r>
            <a:r>
              <a:rPr lang="cs-CZ" dirty="0" smtClean="0"/>
              <a:t> se skládal z dvaceti tří. Odkud odvozujeme, že velký </a:t>
            </a:r>
            <a:r>
              <a:rPr lang="cs-CZ" dirty="0" err="1" smtClean="0"/>
              <a:t>sanhedrin</a:t>
            </a:r>
            <a:r>
              <a:rPr lang="cs-CZ" dirty="0" smtClean="0"/>
              <a:t> musí mít sedmdesát jedna? [</a:t>
            </a:r>
            <a:r>
              <a:rPr lang="cs-CZ" dirty="0" err="1" smtClean="0"/>
              <a:t>Num</a:t>
            </a:r>
            <a:r>
              <a:rPr lang="cs-CZ" dirty="0" smtClean="0"/>
              <a:t>. 11, 16]: „Hospodin Mojžíšovi odvětil: „</a:t>
            </a:r>
            <a:r>
              <a:rPr lang="cs-CZ" dirty="0" err="1" smtClean="0"/>
              <a:t>Shromažď</a:t>
            </a:r>
            <a:r>
              <a:rPr lang="cs-CZ" dirty="0" smtClean="0"/>
              <a:t> mi sedmdesát mužů z izraelských starších, o nichž víš, že jsou staršími a správci v lidu. Vezmi je ke stanu setkávání, ať se tam postaví s tebou.“ A přidejte Mojžíše, který byl jejich hlavou, tedy sedmdesát jedna.“ </a:t>
            </a:r>
            <a:r>
              <a:rPr lang="cs-CZ" dirty="0" err="1" smtClean="0"/>
              <a:t>Mišna</a:t>
            </a:r>
            <a:r>
              <a:rPr lang="cs-CZ" dirty="0" smtClean="0"/>
              <a:t>, </a:t>
            </a:r>
            <a:r>
              <a:rPr lang="cs-CZ" dirty="0" err="1" smtClean="0"/>
              <a:t>Sanhedrin</a:t>
            </a:r>
            <a:r>
              <a:rPr lang="cs-CZ" dirty="0" smtClean="0"/>
              <a:t>, 2a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1395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Podobnosti v Synoptických evangeliích a spory s farizeji a saduceji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496944" cy="511256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Jan Křtitel - </a:t>
            </a:r>
            <a:r>
              <a:rPr lang="cs-CZ" dirty="0" err="1"/>
              <a:t>Mt</a:t>
            </a:r>
            <a:r>
              <a:rPr lang="cs-CZ" dirty="0"/>
              <a:t> </a:t>
            </a:r>
            <a:r>
              <a:rPr lang="en-US" dirty="0"/>
              <a:t>3:1-</a:t>
            </a:r>
            <a:r>
              <a:rPr lang="cs-CZ" dirty="0"/>
              <a:t>12 / </a:t>
            </a:r>
            <a:r>
              <a:rPr lang="cs-CZ" dirty="0" err="1"/>
              <a:t>Mk</a:t>
            </a:r>
            <a:r>
              <a:rPr lang="cs-CZ" dirty="0"/>
              <a:t> </a:t>
            </a:r>
            <a:r>
              <a:rPr lang="en-US" dirty="0"/>
              <a:t>1:</a:t>
            </a:r>
            <a:r>
              <a:rPr lang="cs-CZ" dirty="0"/>
              <a:t>1</a:t>
            </a:r>
            <a:r>
              <a:rPr lang="en-US" dirty="0"/>
              <a:t>-</a:t>
            </a:r>
            <a:r>
              <a:rPr lang="cs-CZ" dirty="0"/>
              <a:t>12 / L </a:t>
            </a:r>
            <a:r>
              <a:rPr lang="en-US" dirty="0"/>
              <a:t>3:1-6</a:t>
            </a:r>
            <a:r>
              <a:rPr lang="cs-CZ" dirty="0"/>
              <a:t> / J </a:t>
            </a:r>
            <a:r>
              <a:rPr lang="en-US" dirty="0"/>
              <a:t>1:19-</a:t>
            </a:r>
            <a:r>
              <a:rPr lang="cs-CZ" dirty="0"/>
              <a:t>34</a:t>
            </a:r>
          </a:p>
          <a:p>
            <a:r>
              <a:rPr lang="cs-CZ" dirty="0" smtClean="0"/>
              <a:t>Podobenství </a:t>
            </a:r>
            <a:r>
              <a:rPr lang="cs-CZ" dirty="0"/>
              <a:t>o zlých </a:t>
            </a:r>
            <a:r>
              <a:rPr lang="cs-CZ" dirty="0" smtClean="0"/>
              <a:t>vinařích - </a:t>
            </a:r>
            <a:r>
              <a:rPr lang="cs-CZ" dirty="0" err="1" smtClean="0"/>
              <a:t>Mt</a:t>
            </a:r>
            <a:r>
              <a:rPr lang="cs-CZ" dirty="0" smtClean="0"/>
              <a:t> </a:t>
            </a:r>
            <a:r>
              <a:rPr lang="cs-CZ" dirty="0"/>
              <a:t>21, 33-39 / </a:t>
            </a:r>
            <a:r>
              <a:rPr lang="cs-CZ" dirty="0" err="1"/>
              <a:t>Mk</a:t>
            </a:r>
            <a:r>
              <a:rPr lang="cs-CZ" dirty="0"/>
              <a:t> 12, 1-12 / L 20, </a:t>
            </a:r>
            <a:r>
              <a:rPr lang="cs-CZ" dirty="0" smtClean="0"/>
              <a:t>9-18</a:t>
            </a:r>
          </a:p>
          <a:p>
            <a:r>
              <a:rPr lang="cs-CZ" dirty="0" smtClean="0"/>
              <a:t>Co Bůh spojil </a:t>
            </a:r>
            <a:r>
              <a:rPr lang="cs-CZ" dirty="0" err="1" smtClean="0"/>
              <a:t>Mt</a:t>
            </a:r>
            <a:r>
              <a:rPr lang="cs-CZ" dirty="0" smtClean="0"/>
              <a:t> </a:t>
            </a:r>
            <a:r>
              <a:rPr lang="cs-CZ" dirty="0"/>
              <a:t>19, 3 - </a:t>
            </a:r>
            <a:r>
              <a:rPr lang="cs-CZ" dirty="0" smtClean="0"/>
              <a:t>6 / </a:t>
            </a:r>
            <a:r>
              <a:rPr lang="cs-CZ" dirty="0" err="1" smtClean="0"/>
              <a:t>Mk</a:t>
            </a:r>
            <a:r>
              <a:rPr lang="cs-CZ" dirty="0" smtClean="0"/>
              <a:t> 10, 1-9</a:t>
            </a:r>
          </a:p>
          <a:p>
            <a:r>
              <a:rPr lang="cs-CZ" dirty="0"/>
              <a:t>Co člověka špiní </a:t>
            </a:r>
            <a:r>
              <a:rPr lang="cs-CZ" dirty="0" err="1"/>
              <a:t>Mt</a:t>
            </a:r>
            <a:r>
              <a:rPr lang="cs-CZ" dirty="0"/>
              <a:t> 15: 1-16 / </a:t>
            </a:r>
            <a:r>
              <a:rPr lang="cs-CZ" dirty="0" err="1"/>
              <a:t>Mk</a:t>
            </a:r>
            <a:r>
              <a:rPr lang="cs-CZ" dirty="0"/>
              <a:t> 7,1-23 / </a:t>
            </a:r>
          </a:p>
          <a:p>
            <a:r>
              <a:rPr lang="cs-CZ" dirty="0"/>
              <a:t>O vzkříšení </a:t>
            </a:r>
            <a:r>
              <a:rPr lang="cs-CZ" dirty="0" err="1"/>
              <a:t>Lk</a:t>
            </a:r>
            <a:r>
              <a:rPr lang="cs-CZ" dirty="0"/>
              <a:t> 20:27-40 / 22:23-33</a:t>
            </a:r>
          </a:p>
          <a:p>
            <a:r>
              <a:rPr lang="cs-CZ" dirty="0" smtClean="0"/>
              <a:t>Podobenství o ztracené ovci - </a:t>
            </a:r>
            <a:r>
              <a:rPr lang="cs-CZ" dirty="0" err="1" smtClean="0"/>
              <a:t>Mt</a:t>
            </a:r>
            <a:r>
              <a:rPr lang="cs-CZ" dirty="0" smtClean="0"/>
              <a:t> 18, 12-14 / L 15, 3-7</a:t>
            </a:r>
          </a:p>
          <a:p>
            <a:r>
              <a:rPr lang="cs-CZ" dirty="0" smtClean="0"/>
              <a:t>Podobenství o kvasu - </a:t>
            </a:r>
            <a:r>
              <a:rPr lang="cs-CZ" dirty="0" err="1" smtClean="0"/>
              <a:t>Mt</a:t>
            </a:r>
            <a:r>
              <a:rPr lang="cs-CZ" dirty="0" smtClean="0"/>
              <a:t> 13, 33 / L 13, 20-21</a:t>
            </a:r>
          </a:p>
        </p:txBody>
      </p:sp>
    </p:spTree>
    <p:extLst>
      <p:ext uri="{BB962C8B-B14F-4D97-AF65-F5344CB8AC3E}">
        <p14:creationId xmlns:p14="http://schemas.microsoft.com/office/powerpoint/2010/main" val="116469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Antisemitské výroky v NZ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Mt</a:t>
            </a:r>
            <a:r>
              <a:rPr lang="cs-CZ" dirty="0"/>
              <a:t> </a:t>
            </a:r>
            <a:r>
              <a:rPr lang="cs-CZ" dirty="0" smtClean="0"/>
              <a:t>27:25 A </a:t>
            </a:r>
            <a:r>
              <a:rPr lang="cs-CZ" dirty="0"/>
              <a:t>všechen lid mu odpověděl: „Krev jeho na nás a na naše děti!“ </a:t>
            </a:r>
            <a:endParaRPr lang="cs-CZ" dirty="0" smtClean="0"/>
          </a:p>
          <a:p>
            <a:r>
              <a:rPr lang="cs-CZ" dirty="0"/>
              <a:t>Zjevení Janovo </a:t>
            </a:r>
            <a:r>
              <a:rPr lang="cs-CZ" dirty="0" smtClean="0"/>
              <a:t>2:9 „Vím </a:t>
            </a:r>
            <a:r>
              <a:rPr lang="cs-CZ" dirty="0"/>
              <a:t>o tvém soužení a tvé chudobě, ale jsi </a:t>
            </a:r>
            <a:r>
              <a:rPr lang="cs-CZ" dirty="0" err="1"/>
              <a:t>bohat</a:t>
            </a:r>
            <a:r>
              <a:rPr lang="cs-CZ" dirty="0"/>
              <a:t>; vím, jak tě urážejí ti, kdo si říkají židé, ale nejsou, nýbrž je to spolek satanův</a:t>
            </a:r>
            <a:r>
              <a:rPr lang="cs-CZ" dirty="0" smtClean="0"/>
              <a:t>!</a:t>
            </a:r>
          </a:p>
          <a:p>
            <a:r>
              <a:rPr lang="cs-CZ" dirty="0"/>
              <a:t>Zjevení Janovo 3:9 </a:t>
            </a:r>
            <a:r>
              <a:rPr lang="cs-CZ" dirty="0" smtClean="0"/>
              <a:t>Hle</a:t>
            </a:r>
            <a:r>
              <a:rPr lang="cs-CZ" dirty="0"/>
              <a:t>, dávám do tvých rukou ty, kdo jsou ze synagógy satanovy; říkají si židé, a nejsou, ale lžou. Hle, způsobím, že přijdou a padnou ti k nohám; a poznají, že já jsem si tě zamiloval.</a:t>
            </a:r>
          </a:p>
        </p:txBody>
      </p:sp>
    </p:spTree>
    <p:extLst>
      <p:ext uri="{BB962C8B-B14F-4D97-AF65-F5344CB8AC3E}">
        <p14:creationId xmlns:p14="http://schemas.microsoft.com/office/powerpoint/2010/main" val="515482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Jan 4, 9 Samařská žena mu odpoví: „Jak ty jako Žid můžeš chtít ode mne, </a:t>
            </a:r>
            <a:r>
              <a:rPr lang="cs-CZ" dirty="0" err="1" smtClean="0"/>
              <a:t>Samařanky</a:t>
            </a:r>
            <a:r>
              <a:rPr lang="cs-CZ" dirty="0" smtClean="0"/>
              <a:t>, abych ti dala napít?“ Židé se totiž se </a:t>
            </a:r>
            <a:r>
              <a:rPr lang="cs-CZ" dirty="0" err="1" smtClean="0"/>
              <a:t>Samařany</a:t>
            </a:r>
            <a:r>
              <a:rPr lang="cs-CZ" dirty="0" smtClean="0"/>
              <a:t> nestýkají.</a:t>
            </a:r>
          </a:p>
          <a:p>
            <a:r>
              <a:rPr lang="cs-CZ" dirty="0" smtClean="0"/>
              <a:t>Jan 8, 48 Židé mu odpověděli: „Neřekli jsme správně, že jsi </a:t>
            </a:r>
            <a:r>
              <a:rPr lang="cs-CZ" dirty="0" err="1" smtClean="0"/>
              <a:t>Samařan</a:t>
            </a:r>
            <a:r>
              <a:rPr lang="cs-CZ" dirty="0" smtClean="0"/>
              <a:t> a jsi posedlý zlým duchem?“</a:t>
            </a:r>
          </a:p>
          <a:p>
            <a:r>
              <a:rPr lang="cs-CZ" dirty="0" smtClean="0"/>
              <a:t>Jan 5, 18 To bylo příčinou, že Židé ještě více usilovali Ježíše zabít, protože nejen znesvěcoval sobotu, ale dokonce nazýval Boha vlastním Otcem, a tak se mu stavěl naroveň.</a:t>
            </a:r>
          </a:p>
          <a:p>
            <a:r>
              <a:rPr lang="cs-CZ" dirty="0" smtClean="0"/>
              <a:t>Jan 10,33 </a:t>
            </a:r>
            <a:r>
              <a:rPr lang="cs-CZ" dirty="0"/>
              <a:t>Židé mu odpověděli: „Nechceme tě kamenovat pro dobrý skutek, ale pro rouhání: jsi člověk a tvrdíš, že jsi Bůh.“</a:t>
            </a:r>
            <a:endParaRPr lang="cs-CZ" dirty="0" smtClean="0"/>
          </a:p>
          <a:p>
            <a:r>
              <a:rPr lang="cs-CZ" dirty="0" smtClean="0"/>
              <a:t>Jan 19, 7 Židé mu odpověděli: „My máme zákon a podle toho zákona musí zemřít, protože se vydával za syna Božího.“</a:t>
            </a:r>
          </a:p>
          <a:p>
            <a:r>
              <a:rPr lang="cs-CZ" dirty="0" smtClean="0"/>
              <a:t>Jan 19, 12 Od té chvíle ho Pilát usiloval propustit. Ale Židé křičeli: „Jestliže ho propustíš, nejsi přítel císařův. Každý, kdo se vydává za krále, je proti císaři.“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07024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1918</TotalTime>
  <Words>2515</Words>
  <Application>Microsoft Office PowerPoint</Application>
  <PresentationFormat>Předvádění na obrazovce (4:3)</PresentationFormat>
  <Paragraphs>102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Židé v Novém Zákoně</vt:lpstr>
      <vt:lpstr>Nový zákon</vt:lpstr>
      <vt:lpstr>Historický Ježíš</vt:lpstr>
      <vt:lpstr>Vznik křesťanství</vt:lpstr>
      <vt:lpstr>Saduceové a farizejové</vt:lpstr>
      <vt:lpstr>Sanhedrin</vt:lpstr>
      <vt:lpstr>Podobnosti v Synoptických evangeliích a spory s farizeji a saduceji</vt:lpstr>
      <vt:lpstr>Antisemitské výroky v NZ</vt:lpstr>
      <vt:lpstr>Jan</vt:lpstr>
      <vt:lpstr>Skutky apoštolů</vt:lpstr>
      <vt:lpstr>Pavel</vt:lpstr>
      <vt:lpstr>Patristika</vt:lpstr>
      <vt:lpstr> Židé a křesťané</vt:lpstr>
      <vt:lpstr>Křesťané o Židech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Židé v Novém Zákoně</dc:title>
  <dc:creator>admin</dc:creator>
  <cp:lastModifiedBy>admin</cp:lastModifiedBy>
  <cp:revision>315</cp:revision>
  <dcterms:created xsi:type="dcterms:W3CDTF">2019-10-23T08:46:14Z</dcterms:created>
  <dcterms:modified xsi:type="dcterms:W3CDTF">2019-11-13T15:13:24Z</dcterms:modified>
</cp:coreProperties>
</file>