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1" r:id="rId2"/>
    <p:sldId id="305" r:id="rId3"/>
    <p:sldId id="270" r:id="rId4"/>
    <p:sldId id="275" r:id="rId5"/>
    <p:sldId id="309" r:id="rId6"/>
    <p:sldId id="274" r:id="rId7"/>
    <p:sldId id="271" r:id="rId8"/>
    <p:sldId id="276" r:id="rId9"/>
    <p:sldId id="277" r:id="rId10"/>
    <p:sldId id="321" r:id="rId11"/>
    <p:sldId id="279" r:id="rId12"/>
    <p:sldId id="280" r:id="rId13"/>
    <p:sldId id="287" r:id="rId14"/>
    <p:sldId id="281" r:id="rId15"/>
    <p:sldId id="282" r:id="rId16"/>
    <p:sldId id="283" r:id="rId17"/>
    <p:sldId id="290" r:id="rId18"/>
    <p:sldId id="285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47"/>
    <p:restoredTop sz="94729"/>
  </p:normalViewPr>
  <p:slideViewPr>
    <p:cSldViewPr snapToGrid="0" snapToObjects="1">
      <p:cViewPr varScale="1">
        <p:scale>
          <a:sx n="105" d="100"/>
          <a:sy n="105" d="100"/>
        </p:scale>
        <p:origin x="91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9339E-92BC-4A4A-90C2-8B96DD5D454E}" type="datetimeFigureOut">
              <a:rPr lang="en-US" smtClean="0"/>
              <a:t>9/19/19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7189B-94A1-2143-B553-61CC9B11E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S. Sabina </a:t>
            </a:r>
            <a:r>
              <a:rPr lang="mr-IN" dirty="0"/>
              <a:t>–</a:t>
            </a:r>
            <a:r>
              <a:rPr lang="cs-CZ" dirty="0"/>
              <a:t> křestní kontext </a:t>
            </a:r>
            <a:r>
              <a:rPr lang="mr-IN" dirty="0"/>
              <a:t>–</a:t>
            </a:r>
            <a:r>
              <a:rPr lang="cs-CZ" dirty="0"/>
              <a:t> křest tam není, ale tohle to zdůrazňuje </a:t>
            </a:r>
            <a:r>
              <a:rPr lang="mr-IN" dirty="0"/>
              <a:t>–</a:t>
            </a:r>
            <a:r>
              <a:rPr lang="cs-CZ" dirty="0"/>
              <a:t> zastupuje to tam to důležité</a:t>
            </a:r>
          </a:p>
          <a:p>
            <a:r>
              <a:rPr lang="cs-CZ" dirty="0"/>
              <a:t>S. Maria </a:t>
            </a:r>
            <a:r>
              <a:rPr lang="cs-CZ" dirty="0" err="1"/>
              <a:t>Maggiore</a:t>
            </a:r>
            <a:r>
              <a:rPr lang="cs-CZ" dirty="0"/>
              <a:t> </a:t>
            </a:r>
            <a:r>
              <a:rPr lang="mr-IN" dirty="0"/>
              <a:t>–</a:t>
            </a:r>
            <a:r>
              <a:rPr lang="cs-CZ" dirty="0"/>
              <a:t> jen čisté vyprávění, SZ v lodi</a:t>
            </a:r>
          </a:p>
          <a:p>
            <a:r>
              <a:rPr lang="cs-CZ" dirty="0"/>
              <a:t>Sixtinská</a:t>
            </a:r>
            <a:r>
              <a:rPr lang="cs-CZ" baseline="0" dirty="0"/>
              <a:t> kaple </a:t>
            </a:r>
            <a:r>
              <a:rPr lang="mr-IN" baseline="0" dirty="0"/>
              <a:t>–</a:t>
            </a:r>
            <a:r>
              <a:rPr lang="cs-CZ" baseline="0" dirty="0"/>
              <a:t> v rámci cyklu, ale je tam i někde poblíž NZ </a:t>
            </a:r>
            <a:r>
              <a:rPr lang="mr-IN" baseline="0" dirty="0"/>
              <a:t>–</a:t>
            </a:r>
            <a:r>
              <a:rPr lang="cs-CZ" baseline="0" dirty="0"/>
              <a:t> a křest </a:t>
            </a:r>
            <a:r>
              <a:rPr lang="mr-IN" baseline="0" dirty="0"/>
              <a:t>–</a:t>
            </a:r>
            <a:r>
              <a:rPr lang="cs-CZ" baseline="0" dirty="0"/>
              <a:t> komunikuje s NZ - typologie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7189B-94A1-2143-B553-61CC9B11E6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80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Nejdřív mágové, pak králové, pak samostatně se</a:t>
            </a:r>
            <a:r>
              <a:rPr lang="cs-CZ" baseline="0" dirty="0"/>
              <a:t> rozvíjející příběh</a:t>
            </a:r>
          </a:p>
          <a:p>
            <a:r>
              <a:rPr lang="cs-CZ" baseline="0" dirty="0"/>
              <a:t>Poutní kontext </a:t>
            </a:r>
            <a:r>
              <a:rPr lang="mr-IN" baseline="0" dirty="0"/>
              <a:t>–</a:t>
            </a:r>
            <a:r>
              <a:rPr lang="cs-CZ" baseline="0" dirty="0"/>
              <a:t> tři králové jako prototyp poutníka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7189B-94A1-2143-B553-61CC9B11E6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41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Symboly Krista</a:t>
            </a:r>
            <a:r>
              <a:rPr lang="cs-CZ" baseline="0" dirty="0"/>
              <a:t> </a:t>
            </a:r>
            <a:r>
              <a:rPr lang="mr-IN" baseline="0" dirty="0"/>
              <a:t>–</a:t>
            </a:r>
            <a:r>
              <a:rPr lang="cs-CZ" baseline="0" dirty="0"/>
              <a:t> rané křesťanství</a:t>
            </a:r>
          </a:p>
          <a:p>
            <a:r>
              <a:rPr lang="cs-CZ" baseline="0" dirty="0"/>
              <a:t>Nejen vousatý, ale i jiné podoby </a:t>
            </a:r>
            <a:r>
              <a:rPr lang="mr-IN" baseline="0" dirty="0"/>
              <a:t>–</a:t>
            </a:r>
            <a:r>
              <a:rPr lang="cs-CZ" baseline="0" dirty="0"/>
              <a:t> </a:t>
            </a:r>
            <a:r>
              <a:rPr lang="cs-CZ" baseline="0"/>
              <a:t>bezvousý,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7189B-94A1-2143-B553-61CC9B11E6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6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zuzafrant@gmail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13B9E5-81B9-F042-8F73-49CE8DFB6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6B6E8D-07A1-7643-ACC4-FB1BB7A6D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 povinná konzultace 14 dní před prezentací (konzultační hodiny  každý sudý čtvrtek od 10:00 do 12:00 v kanceláři Centra raně středověkých studií - přízemí) </a:t>
            </a:r>
          </a:p>
          <a:p>
            <a:r>
              <a:rPr lang="cs-CZ" dirty="0"/>
              <a:t>Nejpozději do 18:00 hodin den před konzultací poslat koncept na </a:t>
            </a:r>
            <a:r>
              <a:rPr lang="cs-CZ" dirty="0">
                <a:hlinkClick r:id="rId2"/>
              </a:rPr>
              <a:t>zuzafrant@gmail.com</a:t>
            </a:r>
            <a:r>
              <a:rPr lang="cs-CZ" dirty="0"/>
              <a:t> a domluvit si čas konzultace</a:t>
            </a:r>
          </a:p>
        </p:txBody>
      </p:sp>
    </p:spTree>
    <p:extLst>
      <p:ext uri="{BB962C8B-B14F-4D97-AF65-F5344CB8AC3E}">
        <p14:creationId xmlns:p14="http://schemas.microsoft.com/office/powerpoint/2010/main" val="3117757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BAA52C1-627E-4B19-B229-46C7427F02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31" y="336091"/>
            <a:ext cx="2060777" cy="309290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38B6C74-6CCB-441B-AC96-11A7D7F13C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923" y="336090"/>
            <a:ext cx="2060777" cy="309290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033482B-5876-4977-A34E-8B13614C70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302" y="336091"/>
            <a:ext cx="2060778" cy="309291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671FC0D-D609-48A0-8667-80F7F1E5023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682" y="336091"/>
            <a:ext cx="2113620" cy="317221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CFD4C22-DA5D-46D3-8EFE-D421B70D051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7" y="3553219"/>
            <a:ext cx="4453035" cy="296869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40382D1-CBB2-4987-9281-5F8A57A5FDB7}"/>
              </a:ext>
            </a:extLst>
          </p:cNvPr>
          <p:cNvSpPr txBox="1"/>
          <p:nvPr/>
        </p:nvSpPr>
        <p:spPr>
          <a:xfrm>
            <a:off x="5206482" y="4030824"/>
            <a:ext cx="28217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Josef </a:t>
            </a:r>
            <a:r>
              <a:rPr lang="cs-CZ" dirty="0" err="1"/>
              <a:t>Winterhalder</a:t>
            </a:r>
            <a:r>
              <a:rPr lang="cs-CZ" dirty="0"/>
              <a:t> ml., </a:t>
            </a:r>
          </a:p>
          <a:p>
            <a:r>
              <a:rPr lang="cs-CZ" dirty="0"/>
              <a:t>klášterní kostel benediktinů,</a:t>
            </a:r>
          </a:p>
          <a:p>
            <a:r>
              <a:rPr lang="cs-CZ" dirty="0"/>
              <a:t>Rajhrad u Brna, 1776</a:t>
            </a:r>
          </a:p>
        </p:txBody>
      </p:sp>
    </p:spTree>
    <p:extLst>
      <p:ext uri="{BB962C8B-B14F-4D97-AF65-F5344CB8AC3E}">
        <p14:creationId xmlns:p14="http://schemas.microsoft.com/office/powerpoint/2010/main" val="2587039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-Ultimacenaelalavandadeipiedi-9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37112" cy="3418825"/>
          </a:xfrm>
          <a:prstGeom prst="rect">
            <a:avLst/>
          </a:prstGeom>
        </p:spPr>
      </p:pic>
      <p:pic>
        <p:nvPicPr>
          <p:cNvPr id="6" name="Picture 5" descr="16 MICHELANGELO EZEKIE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62" y="2503952"/>
            <a:ext cx="3966538" cy="4354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2644" y="358163"/>
            <a:ext cx="43833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7. </a:t>
            </a:r>
            <a:r>
              <a:rPr lang="cs-CZ" dirty="0"/>
              <a:t> </a:t>
            </a:r>
            <a:r>
              <a:rPr lang="en-US" dirty="0" err="1"/>
              <a:t>Starozákonní</a:t>
            </a:r>
            <a:r>
              <a:rPr lang="en-US" dirty="0"/>
              <a:t> pro</a:t>
            </a:r>
            <a:r>
              <a:rPr lang="cs-CZ" dirty="0"/>
              <a:t>rokové</a:t>
            </a:r>
            <a:r>
              <a:rPr lang="en-US" dirty="0"/>
              <a:t>:</a:t>
            </a:r>
          </a:p>
          <a:p>
            <a:r>
              <a:rPr lang="en-US" dirty="0"/>
              <a:t>Codex z Rossana, 6. </a:t>
            </a:r>
            <a:r>
              <a:rPr lang="en-US" dirty="0" err="1"/>
              <a:t>století</a:t>
            </a:r>
            <a:r>
              <a:rPr lang="en-US" dirty="0"/>
              <a:t> (?)</a:t>
            </a:r>
          </a:p>
          <a:p>
            <a:r>
              <a:rPr lang="en-US" dirty="0" err="1"/>
              <a:t>Mozaiky</a:t>
            </a:r>
            <a:r>
              <a:rPr lang="en-US" dirty="0"/>
              <a:t> Santa Maria in </a:t>
            </a:r>
            <a:r>
              <a:rPr lang="en-US" dirty="0" err="1"/>
              <a:t>Trastevere</a:t>
            </a:r>
            <a:r>
              <a:rPr lang="en-US" dirty="0"/>
              <a:t> </a:t>
            </a:r>
            <a:r>
              <a:rPr lang="en-US" dirty="0" err="1"/>
              <a:t>Řím</a:t>
            </a:r>
            <a:r>
              <a:rPr lang="en-US" dirty="0"/>
              <a:t>, 1143</a:t>
            </a:r>
          </a:p>
          <a:p>
            <a:r>
              <a:rPr lang="en-US" dirty="0" err="1"/>
              <a:t>Sixtinská</a:t>
            </a:r>
            <a:r>
              <a:rPr lang="en-US" dirty="0"/>
              <a:t> </a:t>
            </a:r>
            <a:r>
              <a:rPr lang="en-US" dirty="0" err="1"/>
              <a:t>kaple</a:t>
            </a:r>
            <a:r>
              <a:rPr lang="en-US" dirty="0"/>
              <a:t> Michelangelo , 1508-1512</a:t>
            </a:r>
          </a:p>
        </p:txBody>
      </p:sp>
      <p:pic>
        <p:nvPicPr>
          <p:cNvPr id="8" name="Picture 7" descr="8trastev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830" y="3434492"/>
            <a:ext cx="2559632" cy="3423508"/>
          </a:xfrm>
          <a:prstGeom prst="rect">
            <a:avLst/>
          </a:prstGeom>
        </p:spPr>
      </p:pic>
      <p:pic>
        <p:nvPicPr>
          <p:cNvPr id="9" name="Picture 8" descr="7trastev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18825"/>
            <a:ext cx="2617831" cy="343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8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A-Arco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626896" cy="2653658"/>
          </a:xfrm>
          <a:prstGeom prst="rect">
            <a:avLst/>
          </a:prstGeom>
        </p:spPr>
      </p:pic>
      <p:pic>
        <p:nvPicPr>
          <p:cNvPr id="6" name="Picture 5" descr="7+-+The+Transfigurati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896" y="1579172"/>
            <a:ext cx="3503822" cy="5278828"/>
          </a:xfrm>
          <a:prstGeom prst="rect">
            <a:avLst/>
          </a:prstGeom>
        </p:spPr>
      </p:pic>
      <p:pic>
        <p:nvPicPr>
          <p:cNvPr id="7" name="Picture 6" descr="fig10-0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5830"/>
            <a:ext cx="5398561" cy="32221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26896" y="195361"/>
            <a:ext cx="31622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 </a:t>
            </a:r>
            <a:r>
              <a:rPr lang="en-US" dirty="0" err="1"/>
              <a:t>Proměnění</a:t>
            </a:r>
            <a:r>
              <a:rPr lang="en-US" dirty="0"/>
              <a:t> </a:t>
            </a:r>
            <a:r>
              <a:rPr lang="en-US" dirty="0" err="1"/>
              <a:t>Páně</a:t>
            </a:r>
            <a:endParaRPr lang="en-US" dirty="0"/>
          </a:p>
          <a:p>
            <a:r>
              <a:rPr lang="en-US" dirty="0" err="1"/>
              <a:t>Mojžíšovy</a:t>
            </a:r>
            <a:r>
              <a:rPr lang="en-US" dirty="0"/>
              <a:t> </a:t>
            </a:r>
            <a:r>
              <a:rPr lang="en-US" dirty="0" err="1"/>
              <a:t>scény</a:t>
            </a:r>
            <a:r>
              <a:rPr lang="en-US" dirty="0"/>
              <a:t> </a:t>
            </a:r>
            <a:r>
              <a:rPr lang="en-US" dirty="0" err="1"/>
              <a:t>Sinaj</a:t>
            </a:r>
            <a:r>
              <a:rPr lang="en-US" dirty="0"/>
              <a:t> – </a:t>
            </a:r>
          </a:p>
          <a:p>
            <a:r>
              <a:rPr lang="en-US" dirty="0" err="1"/>
              <a:t>Klášter</a:t>
            </a:r>
            <a:r>
              <a:rPr lang="en-US" dirty="0"/>
              <a:t> </a:t>
            </a:r>
            <a:r>
              <a:rPr lang="en-US" dirty="0" err="1"/>
              <a:t>sv</a:t>
            </a:r>
            <a:r>
              <a:rPr lang="en-US" dirty="0"/>
              <a:t>. </a:t>
            </a:r>
            <a:r>
              <a:rPr lang="en-US" dirty="0" err="1"/>
              <a:t>Kateřiny</a:t>
            </a:r>
            <a:r>
              <a:rPr lang="en-US" dirty="0"/>
              <a:t> </a:t>
            </a:r>
            <a:r>
              <a:rPr lang="en-US" dirty="0" err="1"/>
              <a:t>Sinaj</a:t>
            </a:r>
            <a:r>
              <a:rPr lang="en-US" dirty="0"/>
              <a:t>, 6. </a:t>
            </a:r>
            <a:r>
              <a:rPr lang="en-US" dirty="0" err="1"/>
              <a:t>stol</a:t>
            </a:r>
            <a:r>
              <a:rPr lang="en-US" dirty="0"/>
              <a:t>.</a:t>
            </a:r>
          </a:p>
          <a:p>
            <a:r>
              <a:rPr lang="en-US" dirty="0" err="1"/>
              <a:t>Raffaelo</a:t>
            </a:r>
            <a:r>
              <a:rPr lang="en-US" dirty="0"/>
              <a:t> (1516-1520)</a:t>
            </a:r>
          </a:p>
        </p:txBody>
      </p:sp>
    </p:spTree>
    <p:extLst>
      <p:ext uri="{BB962C8B-B14F-4D97-AF65-F5344CB8AC3E}">
        <p14:creationId xmlns:p14="http://schemas.microsoft.com/office/powerpoint/2010/main" val="363538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LPS 12-2130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256624" cy="2914141"/>
          </a:xfrm>
          <a:prstGeom prst="rect">
            <a:avLst/>
          </a:prstGeom>
        </p:spPr>
      </p:pic>
      <p:pic>
        <p:nvPicPr>
          <p:cNvPr id="6" name="Picture 5" descr="DILPS 12-2029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385" y="-1"/>
            <a:ext cx="4458615" cy="36347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351958"/>
            <a:ext cx="29014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9. </a:t>
            </a:r>
            <a:r>
              <a:rPr lang="en-US" b="1" dirty="0" err="1"/>
              <a:t>Poslední</a:t>
            </a:r>
            <a:r>
              <a:rPr lang="en-US" b="1" dirty="0"/>
              <a:t> </a:t>
            </a:r>
            <a:r>
              <a:rPr lang="en-US" b="1" dirty="0" err="1"/>
              <a:t>večeře</a:t>
            </a:r>
            <a:r>
              <a:rPr lang="en-US" b="1" dirty="0"/>
              <a:t> </a:t>
            </a:r>
            <a:r>
              <a:rPr lang="en-US" b="1" dirty="0" err="1"/>
              <a:t>Páně</a:t>
            </a:r>
            <a:endParaRPr lang="en-US" b="1" dirty="0"/>
          </a:p>
          <a:p>
            <a:r>
              <a:rPr lang="en-US" dirty="0" err="1"/>
              <a:t>Sant’Apollinare</a:t>
            </a:r>
            <a:r>
              <a:rPr lang="en-US" dirty="0"/>
              <a:t> </a:t>
            </a:r>
            <a:r>
              <a:rPr lang="en-US" dirty="0" err="1"/>
              <a:t>Nuovo</a:t>
            </a:r>
            <a:r>
              <a:rPr lang="en-US" dirty="0"/>
              <a:t>, 1. </a:t>
            </a:r>
            <a:r>
              <a:rPr lang="en-US" dirty="0" err="1"/>
              <a:t>čtvrtina</a:t>
            </a:r>
            <a:r>
              <a:rPr lang="en-US" dirty="0"/>
              <a:t> 5. </a:t>
            </a:r>
            <a:r>
              <a:rPr lang="en-US" dirty="0" err="1"/>
              <a:t>století</a:t>
            </a:r>
            <a:endParaRPr lang="en-US" dirty="0"/>
          </a:p>
          <a:p>
            <a:endParaRPr lang="en-US" dirty="0"/>
          </a:p>
          <a:p>
            <a:r>
              <a:rPr lang="en-US" dirty="0"/>
              <a:t>Sant’Angelo in </a:t>
            </a:r>
            <a:r>
              <a:rPr lang="en-US" dirty="0" err="1"/>
              <a:t>Formis</a:t>
            </a:r>
            <a:r>
              <a:rPr lang="en-US" dirty="0"/>
              <a:t>, </a:t>
            </a:r>
            <a:r>
              <a:rPr lang="en-US" dirty="0" err="1"/>
              <a:t>před</a:t>
            </a:r>
            <a:r>
              <a:rPr lang="en-US" dirty="0"/>
              <a:t> 1086</a:t>
            </a:r>
          </a:p>
          <a:p>
            <a:endParaRPr lang="en-US" dirty="0"/>
          </a:p>
          <a:p>
            <a:r>
              <a:rPr lang="cs-CZ" altLang="cs-CZ" dirty="0"/>
              <a:t>Leonardo da Vinci, Poslední večeře, 1495-1498, </a:t>
            </a:r>
          </a:p>
          <a:p>
            <a:r>
              <a:rPr lang="cs-CZ" altLang="cs-CZ" dirty="0"/>
              <a:t>Santa Maria </a:t>
            </a:r>
            <a:r>
              <a:rPr lang="cs-CZ" altLang="cs-CZ" dirty="0" err="1"/>
              <a:t>delle</a:t>
            </a:r>
            <a:r>
              <a:rPr lang="cs-CZ" altLang="cs-CZ" dirty="0"/>
              <a:t> </a:t>
            </a:r>
            <a:r>
              <a:rPr lang="cs-CZ" altLang="cs-CZ" dirty="0" err="1"/>
              <a:t>Grazie</a:t>
            </a:r>
            <a:r>
              <a:rPr lang="cs-CZ" altLang="cs-CZ" dirty="0"/>
              <a:t>, Milán, refektář kláštera</a:t>
            </a:r>
          </a:p>
        </p:txBody>
      </p:sp>
      <p:pic>
        <p:nvPicPr>
          <p:cNvPr id="7" name="Picture 4" descr="Leon">
            <a:extLst>
              <a:ext uri="{FF2B5EF4-FFF2-40B4-BE49-F238E27FC236}">
                <a16:creationId xmlns:a16="http://schemas.microsoft.com/office/drawing/2014/main" id="{F34AE647-EF1B-CD4F-93FF-FB33B1D83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851" y="3744427"/>
            <a:ext cx="5282300" cy="277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09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onrad_Witz_0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5300"/>
            <a:ext cx="4567383" cy="3992699"/>
          </a:xfrm>
          <a:prstGeom prst="rect">
            <a:avLst/>
          </a:prstGeom>
        </p:spPr>
      </p:pic>
      <p:pic>
        <p:nvPicPr>
          <p:cNvPr id="7" name="Picture 6" descr="ch-john-james-apostl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66967" cy="35002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84398" y="358163"/>
            <a:ext cx="40866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10. </a:t>
            </a:r>
            <a:r>
              <a:rPr lang="en-US" dirty="0" err="1"/>
              <a:t>Apoštolové</a:t>
            </a:r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Zázračný</a:t>
            </a:r>
            <a:r>
              <a:rPr lang="en-US" dirty="0"/>
              <a:t> </a:t>
            </a:r>
            <a:r>
              <a:rPr lang="en-US" dirty="0" err="1"/>
              <a:t>rybolov</a:t>
            </a:r>
            <a:r>
              <a:rPr lang="en-US" dirty="0"/>
              <a:t>, Konrad </a:t>
            </a:r>
            <a:r>
              <a:rPr lang="en-US" dirty="0" err="1"/>
              <a:t>Witz</a:t>
            </a:r>
            <a:r>
              <a:rPr lang="en-US" dirty="0"/>
              <a:t>, 1444</a:t>
            </a:r>
          </a:p>
          <a:p>
            <a:r>
              <a:rPr lang="en-US" dirty="0"/>
              <a:t>-Chartres </a:t>
            </a:r>
            <a:r>
              <a:rPr lang="en-US" dirty="0" err="1"/>
              <a:t>jižní</a:t>
            </a:r>
            <a:r>
              <a:rPr lang="en-US" dirty="0"/>
              <a:t> </a:t>
            </a:r>
            <a:r>
              <a:rPr lang="en-US" dirty="0" err="1"/>
              <a:t>porátl</a:t>
            </a:r>
            <a:r>
              <a:rPr lang="en-US" dirty="0"/>
              <a:t>, </a:t>
            </a:r>
            <a:r>
              <a:rPr lang="en-US" dirty="0" err="1"/>
              <a:t>poč</a:t>
            </a:r>
            <a:r>
              <a:rPr lang="en-US" dirty="0"/>
              <a:t>. 13. </a:t>
            </a:r>
            <a:r>
              <a:rPr lang="en-US" dirty="0" err="1"/>
              <a:t>století</a:t>
            </a:r>
            <a:endParaRPr lang="en-US" dirty="0"/>
          </a:p>
          <a:p>
            <a:r>
              <a:rPr lang="en-US" dirty="0"/>
              <a:t>- </a:t>
            </a:r>
            <a:r>
              <a:rPr lang="cs-CZ" altLang="cs-CZ" dirty="0" err="1"/>
              <a:t>Caravaggio</a:t>
            </a:r>
            <a:r>
              <a:rPr lang="cs-CZ" altLang="cs-CZ" dirty="0"/>
              <a:t>, Umučení sv. Matouše, Kaple </a:t>
            </a:r>
            <a:r>
              <a:rPr lang="cs-CZ" altLang="cs-CZ" dirty="0" err="1"/>
              <a:t>Contarelli</a:t>
            </a:r>
            <a:r>
              <a:rPr lang="cs-CZ" altLang="cs-CZ" dirty="0"/>
              <a:t>, S. </a:t>
            </a:r>
            <a:r>
              <a:rPr lang="cs-CZ" altLang="cs-CZ" dirty="0" err="1"/>
              <a:t>Luigi</a:t>
            </a:r>
            <a:r>
              <a:rPr lang="cs-CZ" altLang="cs-CZ" dirty="0"/>
              <a:t> dei </a:t>
            </a:r>
            <a:r>
              <a:rPr lang="cs-CZ" altLang="cs-CZ" dirty="0" err="1"/>
              <a:t>Francesi</a:t>
            </a:r>
            <a:r>
              <a:rPr lang="cs-CZ" altLang="cs-CZ" dirty="0"/>
              <a:t>, </a:t>
            </a:r>
          </a:p>
          <a:p>
            <a:r>
              <a:rPr lang="cs-CZ" altLang="cs-CZ" dirty="0"/>
              <a:t>Řím, 1598-1599 </a:t>
            </a:r>
          </a:p>
          <a:p>
            <a:endParaRPr lang="en-US" dirty="0"/>
          </a:p>
        </p:txBody>
      </p:sp>
      <p:pic>
        <p:nvPicPr>
          <p:cNvPr id="9" name="Picture 2" descr="Caravaggio,Umučení sv">
            <a:extLst>
              <a:ext uri="{FF2B5EF4-FFF2-40B4-BE49-F238E27FC236}">
                <a16:creationId xmlns:a16="http://schemas.microsoft.com/office/drawing/2014/main" id="{AD549065-6423-7C4B-B636-71E010221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398" y="2161309"/>
            <a:ext cx="4196187" cy="399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46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17rublev troits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708910" cy="3373635"/>
          </a:xfrm>
          <a:prstGeom prst="rect">
            <a:avLst/>
          </a:prstGeom>
        </p:spPr>
      </p:pic>
      <p:pic>
        <p:nvPicPr>
          <p:cNvPr id="6" name="Picture 5" descr="184d79c6f242a9c659c75a9d55629f7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7" t="1899" r="5331"/>
          <a:stretch/>
        </p:blipFill>
        <p:spPr>
          <a:xfrm>
            <a:off x="0" y="3532786"/>
            <a:ext cx="2381940" cy="33252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99624" y="3764219"/>
            <a:ext cx="23819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11. </a:t>
            </a:r>
            <a:r>
              <a:rPr lang="en-US" dirty="0" err="1"/>
              <a:t>Svatá</a:t>
            </a:r>
            <a:r>
              <a:rPr lang="en-US" dirty="0"/>
              <a:t> </a:t>
            </a:r>
            <a:r>
              <a:rPr lang="en-US" dirty="0" err="1"/>
              <a:t>trojice</a:t>
            </a:r>
            <a:endParaRPr lang="en-US" dirty="0"/>
          </a:p>
          <a:p>
            <a:r>
              <a:rPr lang="en-US" dirty="0"/>
              <a:t>- Andrej </a:t>
            </a:r>
            <a:r>
              <a:rPr lang="en-US" dirty="0" err="1"/>
              <a:t>Rublev</a:t>
            </a:r>
            <a:r>
              <a:rPr lang="en-US" dirty="0"/>
              <a:t> </a:t>
            </a:r>
            <a:r>
              <a:rPr lang="en-US" dirty="0" err="1"/>
              <a:t>Ikona</a:t>
            </a:r>
            <a:r>
              <a:rPr lang="en-US" dirty="0"/>
              <a:t> </a:t>
            </a:r>
            <a:r>
              <a:rPr lang="en-US" dirty="0" err="1"/>
              <a:t>Trojice</a:t>
            </a:r>
            <a:r>
              <a:rPr lang="en-US" dirty="0"/>
              <a:t>, </a:t>
            </a:r>
            <a:r>
              <a:rPr lang="en-US" dirty="0" err="1"/>
              <a:t>poč</a:t>
            </a:r>
            <a:r>
              <a:rPr lang="en-US" dirty="0"/>
              <a:t>. 15. </a:t>
            </a:r>
            <a:r>
              <a:rPr lang="en-US" dirty="0" err="1"/>
              <a:t>století</a:t>
            </a:r>
            <a:endParaRPr lang="en-US" dirty="0"/>
          </a:p>
          <a:p>
            <a:r>
              <a:rPr lang="en-US" dirty="0"/>
              <a:t>- Masaccio, Santa Maria Novella, 1425-1427</a:t>
            </a:r>
          </a:p>
          <a:p>
            <a:r>
              <a:rPr lang="en-US" dirty="0"/>
              <a:t>- </a:t>
            </a:r>
            <a:r>
              <a:rPr lang="cs-CZ" altLang="cs-CZ" dirty="0"/>
              <a:t>Andrea </a:t>
            </a:r>
            <a:r>
              <a:rPr lang="cs-CZ" altLang="cs-CZ" dirty="0" err="1"/>
              <a:t>Pozzo</a:t>
            </a:r>
            <a:r>
              <a:rPr lang="cs-CZ" altLang="cs-CZ" dirty="0"/>
              <a:t>, Apoteóza sv. Ignáce, 1694,</a:t>
            </a:r>
          </a:p>
          <a:p>
            <a:r>
              <a:rPr lang="cs-CZ" altLang="cs-CZ" dirty="0"/>
              <a:t>Řím, S. </a:t>
            </a:r>
            <a:r>
              <a:rPr lang="cs-CZ" altLang="cs-CZ" dirty="0" err="1"/>
              <a:t>Ignazio</a:t>
            </a:r>
            <a:endParaRPr lang="en-US" dirty="0"/>
          </a:p>
        </p:txBody>
      </p:sp>
      <p:pic>
        <p:nvPicPr>
          <p:cNvPr id="8" name="Picture 4" descr="Pozzo,Oslava sv">
            <a:extLst>
              <a:ext uri="{FF2B5EF4-FFF2-40B4-BE49-F238E27FC236}">
                <a16:creationId xmlns:a16="http://schemas.microsoft.com/office/drawing/2014/main" id="{4F6B4821-7881-9744-8FBA-1C657BBF7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458" y="252443"/>
            <a:ext cx="3735371" cy="623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91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LPS 12-10689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17046" cy="4623554"/>
          </a:xfrm>
          <a:prstGeom prst="rect">
            <a:avLst/>
          </a:prstGeom>
        </p:spPr>
      </p:pic>
      <p:pic>
        <p:nvPicPr>
          <p:cNvPr id="5" name="Picture 4" descr="1luke1-142E2F9E25A231075F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712" y="1518161"/>
            <a:ext cx="2507241" cy="27991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3425" y="4647909"/>
            <a:ext cx="32781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12. </a:t>
            </a:r>
            <a:r>
              <a:rPr lang="en-US" sz="1400" b="1" dirty="0" err="1"/>
              <a:t>Matka</a:t>
            </a:r>
            <a:r>
              <a:rPr lang="en-US" sz="1400" b="1" dirty="0"/>
              <a:t> </a:t>
            </a:r>
            <a:r>
              <a:rPr lang="en-US" sz="1400" b="1" dirty="0" err="1"/>
              <a:t>Boží</a:t>
            </a:r>
            <a:endParaRPr lang="en-US" sz="1400" b="1" dirty="0"/>
          </a:p>
          <a:p>
            <a:r>
              <a:rPr lang="en-US" sz="1400" dirty="0"/>
              <a:t>-</a:t>
            </a:r>
            <a:r>
              <a:rPr lang="en-US" sz="1400" dirty="0" err="1"/>
              <a:t>Salus</a:t>
            </a:r>
            <a:r>
              <a:rPr lang="en-US" sz="1400" dirty="0"/>
              <a:t> </a:t>
            </a:r>
            <a:r>
              <a:rPr lang="en-US" sz="1400" dirty="0" err="1"/>
              <a:t>populi</a:t>
            </a:r>
            <a:r>
              <a:rPr lang="en-US" sz="1400" dirty="0"/>
              <a:t> </a:t>
            </a:r>
            <a:r>
              <a:rPr lang="en-US" sz="1400" dirty="0" err="1"/>
              <a:t>romani</a:t>
            </a:r>
            <a:r>
              <a:rPr lang="en-US" sz="1400" dirty="0"/>
              <a:t>, </a:t>
            </a:r>
            <a:r>
              <a:rPr lang="en-US" sz="1400" dirty="0" err="1"/>
              <a:t>Řím</a:t>
            </a:r>
            <a:r>
              <a:rPr lang="en-US" sz="1400" dirty="0"/>
              <a:t>, 6. </a:t>
            </a:r>
            <a:r>
              <a:rPr lang="en-US" sz="1400" dirty="0" err="1"/>
              <a:t>století</a:t>
            </a:r>
            <a:r>
              <a:rPr lang="en-US" sz="1400" dirty="0"/>
              <a:t> (?)</a:t>
            </a:r>
          </a:p>
          <a:p>
            <a:r>
              <a:rPr lang="en-US" sz="1400" dirty="0"/>
              <a:t>-</a:t>
            </a:r>
            <a:r>
              <a:rPr lang="en-US" sz="1400" dirty="0" err="1"/>
              <a:t>Mabuse</a:t>
            </a:r>
            <a:r>
              <a:rPr lang="en-US" sz="1400" dirty="0"/>
              <a:t> (Jan </a:t>
            </a:r>
            <a:r>
              <a:rPr lang="en-US" sz="1400" dirty="0" err="1"/>
              <a:t>Gossaert</a:t>
            </a:r>
            <a:r>
              <a:rPr lang="en-US" sz="1400" dirty="0"/>
              <a:t>), </a:t>
            </a:r>
            <a:r>
              <a:rPr lang="en-US" sz="1400" dirty="0" err="1"/>
              <a:t>sv</a:t>
            </a:r>
            <a:r>
              <a:rPr lang="en-US" sz="1400" dirty="0"/>
              <a:t>. </a:t>
            </a:r>
            <a:r>
              <a:rPr lang="en-US" sz="1400" dirty="0" err="1"/>
              <a:t>Lukáš</a:t>
            </a:r>
            <a:endParaRPr lang="en-US" sz="1400" dirty="0"/>
          </a:p>
          <a:p>
            <a:r>
              <a:rPr lang="en-US" sz="1400" dirty="0" err="1"/>
              <a:t>portrétující</a:t>
            </a:r>
            <a:r>
              <a:rPr lang="en-US" sz="1400" dirty="0"/>
              <a:t> </a:t>
            </a:r>
            <a:r>
              <a:rPr lang="en-US" sz="1400" dirty="0" err="1"/>
              <a:t>Madonu</a:t>
            </a:r>
            <a:r>
              <a:rPr lang="en-US" sz="1400" dirty="0"/>
              <a:t>, 1520</a:t>
            </a:r>
          </a:p>
          <a:p>
            <a:r>
              <a:rPr lang="en-US" sz="1400" dirty="0"/>
              <a:t>- </a:t>
            </a:r>
            <a:r>
              <a:rPr lang="cs-CZ" sz="1400" dirty="0"/>
              <a:t>Giovanni </a:t>
            </a:r>
            <a:r>
              <a:rPr lang="cs-CZ" sz="1400" dirty="0" err="1"/>
              <a:t>Battista</a:t>
            </a:r>
            <a:r>
              <a:rPr lang="cs-CZ" sz="1400" dirty="0"/>
              <a:t> </a:t>
            </a:r>
            <a:r>
              <a:rPr lang="cs-CZ" sz="1400" dirty="0" err="1"/>
              <a:t>Tiepolo</a:t>
            </a:r>
            <a:r>
              <a:rPr lang="cs-CZ" sz="1400" dirty="0"/>
              <a:t>,</a:t>
            </a:r>
          </a:p>
          <a:p>
            <a:r>
              <a:rPr lang="cs-CZ" sz="1400" dirty="0" err="1"/>
              <a:t>Immaculata</a:t>
            </a:r>
            <a:r>
              <a:rPr lang="cs-CZ" sz="1400" dirty="0"/>
              <a:t>, 1767-1769</a:t>
            </a:r>
          </a:p>
          <a:p>
            <a:r>
              <a:rPr lang="cs-CZ" sz="1400" dirty="0" err="1"/>
              <a:t>Museo</a:t>
            </a:r>
            <a:r>
              <a:rPr lang="cs-CZ" sz="1400" dirty="0"/>
              <a:t> </a:t>
            </a:r>
            <a:r>
              <a:rPr lang="cs-CZ" sz="1400" dirty="0" err="1"/>
              <a:t>del</a:t>
            </a:r>
            <a:r>
              <a:rPr lang="cs-CZ" sz="1400" dirty="0"/>
              <a:t> </a:t>
            </a:r>
            <a:r>
              <a:rPr lang="cs-CZ" sz="1400" dirty="0" err="1"/>
              <a:t>Prado</a:t>
            </a:r>
            <a:endParaRPr lang="cs-CZ" sz="1400" dirty="0"/>
          </a:p>
          <a:p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28C501D-3F66-D847-A21C-EEB51FEA2E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620" y="77981"/>
            <a:ext cx="3540516" cy="672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9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ttura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39" y="123568"/>
            <a:ext cx="3223866" cy="3645243"/>
          </a:xfrm>
          <a:prstGeom prst="rect">
            <a:avLst/>
          </a:prstGeom>
        </p:spPr>
      </p:pic>
      <p:pic>
        <p:nvPicPr>
          <p:cNvPr id="5" name="Picture 4" descr="CQc0XjCUsAAI-o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24" y="3145298"/>
            <a:ext cx="3622148" cy="3712702"/>
          </a:xfrm>
          <a:prstGeom prst="rect">
            <a:avLst/>
          </a:prstGeom>
        </p:spPr>
      </p:pic>
      <p:pic>
        <p:nvPicPr>
          <p:cNvPr id="6" name="Picture 5" descr="Bonaventura_Berlinghieri_Francesc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4" y="0"/>
            <a:ext cx="2390426" cy="31452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99901" y="3847487"/>
            <a:ext cx="43711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13. </a:t>
            </a:r>
            <a:r>
              <a:rPr lang="en-US" dirty="0" err="1"/>
              <a:t>Sv</a:t>
            </a:r>
            <a:r>
              <a:rPr lang="en-US" dirty="0"/>
              <a:t>. Martin a </a:t>
            </a:r>
            <a:r>
              <a:rPr lang="en-US" dirty="0" err="1"/>
              <a:t>sv</a:t>
            </a:r>
            <a:r>
              <a:rPr lang="en-US" dirty="0"/>
              <a:t>. </a:t>
            </a:r>
            <a:r>
              <a:rPr lang="en-US" dirty="0" err="1"/>
              <a:t>František</a:t>
            </a:r>
            <a:endParaRPr lang="en-US" dirty="0"/>
          </a:p>
          <a:p>
            <a:r>
              <a:rPr lang="en-US" dirty="0"/>
              <a:t>-Bonaventura </a:t>
            </a:r>
            <a:r>
              <a:rPr lang="en-US" dirty="0" err="1"/>
              <a:t>Berlinghieri</a:t>
            </a:r>
            <a:r>
              <a:rPr lang="en-US" dirty="0"/>
              <a:t>, </a:t>
            </a:r>
            <a:r>
              <a:rPr lang="en-US" dirty="0" err="1"/>
              <a:t>ikona</a:t>
            </a:r>
            <a:r>
              <a:rPr lang="en-US" dirty="0"/>
              <a:t>, </a:t>
            </a:r>
            <a:r>
              <a:rPr lang="en-US" dirty="0" err="1"/>
              <a:t>Kaple</a:t>
            </a:r>
            <a:r>
              <a:rPr lang="en-US" dirty="0"/>
              <a:t> </a:t>
            </a:r>
            <a:r>
              <a:rPr lang="en-US" dirty="0" err="1"/>
              <a:t>Bardi</a:t>
            </a:r>
            <a:r>
              <a:rPr lang="en-US" dirty="0"/>
              <a:t>, Santa Croce </a:t>
            </a:r>
            <a:r>
              <a:rPr lang="en-US" dirty="0" err="1"/>
              <a:t>Florencie</a:t>
            </a:r>
            <a:r>
              <a:rPr lang="en-US" dirty="0"/>
              <a:t>, 1235</a:t>
            </a:r>
          </a:p>
          <a:p>
            <a:r>
              <a:rPr lang="en-US" dirty="0"/>
              <a:t>-</a:t>
            </a:r>
            <a:r>
              <a:rPr lang="en-US" dirty="0" err="1"/>
              <a:t>Sv</a:t>
            </a:r>
            <a:r>
              <a:rPr lang="en-US" dirty="0"/>
              <a:t>. Martin </a:t>
            </a:r>
            <a:r>
              <a:rPr lang="en-US" dirty="0" err="1"/>
              <a:t>půlí</a:t>
            </a:r>
            <a:r>
              <a:rPr lang="en-US" dirty="0"/>
              <a:t> </a:t>
            </a:r>
            <a:r>
              <a:rPr lang="en-US" dirty="0" err="1"/>
              <a:t>plášť</a:t>
            </a:r>
            <a:r>
              <a:rPr lang="en-US" dirty="0"/>
              <a:t>, Simone Martini, basilica </a:t>
            </a:r>
            <a:r>
              <a:rPr lang="en-US" dirty="0" err="1"/>
              <a:t>inferiore</a:t>
            </a:r>
            <a:r>
              <a:rPr lang="en-US" dirty="0"/>
              <a:t>, Assisi, </a:t>
            </a:r>
          </a:p>
          <a:p>
            <a:r>
              <a:rPr lang="en-US" dirty="0"/>
              <a:t>-</a:t>
            </a:r>
            <a:r>
              <a:rPr lang="en-US" dirty="0" err="1"/>
              <a:t>Sv</a:t>
            </a:r>
            <a:r>
              <a:rPr lang="en-US" dirty="0"/>
              <a:t>. </a:t>
            </a:r>
            <a:r>
              <a:rPr lang="en-US" dirty="0" err="1"/>
              <a:t>František</a:t>
            </a:r>
            <a:r>
              <a:rPr lang="en-US" dirty="0"/>
              <a:t> </a:t>
            </a:r>
            <a:r>
              <a:rPr lang="en-US" dirty="0" err="1"/>
              <a:t>dává</a:t>
            </a:r>
            <a:r>
              <a:rPr lang="en-US" dirty="0"/>
              <a:t> </a:t>
            </a:r>
            <a:r>
              <a:rPr lang="en-US" dirty="0" err="1"/>
              <a:t>plášť</a:t>
            </a:r>
            <a:r>
              <a:rPr lang="en-US" dirty="0"/>
              <a:t>, basilica </a:t>
            </a:r>
            <a:r>
              <a:rPr lang="en-US" dirty="0" err="1"/>
              <a:t>superiore</a:t>
            </a:r>
            <a:r>
              <a:rPr lang="en-US" dirty="0"/>
              <a:t>,</a:t>
            </a:r>
          </a:p>
          <a:p>
            <a:r>
              <a:rPr lang="en-US" dirty="0"/>
              <a:t>Assisi, 1290</a:t>
            </a:r>
          </a:p>
        </p:txBody>
      </p:sp>
    </p:spTree>
    <p:extLst>
      <p:ext uri="{BB962C8B-B14F-4D97-AF65-F5344CB8AC3E}">
        <p14:creationId xmlns:p14="http://schemas.microsoft.com/office/powerpoint/2010/main" val="217822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9961-87537-59175-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13" y="742384"/>
            <a:ext cx="3034555" cy="4119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813" y="293042"/>
            <a:ext cx="681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14. David : </a:t>
            </a:r>
            <a:r>
              <a:rPr lang="en-US" dirty="0" err="1"/>
              <a:t>Pařížský</a:t>
            </a:r>
            <a:r>
              <a:rPr lang="en-US" dirty="0"/>
              <a:t> </a:t>
            </a:r>
            <a:r>
              <a:rPr lang="en-US" dirty="0" err="1"/>
              <a:t>žaltář</a:t>
            </a:r>
            <a:r>
              <a:rPr lang="en-US" dirty="0"/>
              <a:t> (pol. 10. </a:t>
            </a:r>
            <a:r>
              <a:rPr lang="en-US" dirty="0" err="1"/>
              <a:t>století</a:t>
            </a:r>
            <a:r>
              <a:rPr lang="en-US" dirty="0"/>
              <a:t>), </a:t>
            </a:r>
            <a:r>
              <a:rPr lang="en-US" dirty="0" err="1"/>
              <a:t>Egbertův</a:t>
            </a:r>
            <a:r>
              <a:rPr lang="en-US" dirty="0"/>
              <a:t> </a:t>
            </a:r>
            <a:r>
              <a:rPr lang="en-US" dirty="0" err="1"/>
              <a:t>žaltář</a:t>
            </a:r>
            <a:r>
              <a:rPr lang="en-US" dirty="0"/>
              <a:t> (10. </a:t>
            </a:r>
            <a:r>
              <a:rPr lang="en-US" dirty="0" err="1"/>
              <a:t>století</a:t>
            </a:r>
            <a:r>
              <a:rPr lang="en-US" dirty="0"/>
              <a:t>), </a:t>
            </a:r>
          </a:p>
        </p:txBody>
      </p:sp>
      <p:pic>
        <p:nvPicPr>
          <p:cNvPr id="7" name="Picture 6" descr="Egbert-Psalter,_fol._20v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34" y="742384"/>
            <a:ext cx="3034554" cy="4209219"/>
          </a:xfrm>
          <a:prstGeom prst="rect">
            <a:avLst/>
          </a:prstGeom>
        </p:spPr>
      </p:pic>
      <p:pic>
        <p:nvPicPr>
          <p:cNvPr id="8" name="Picture 2" descr="Caravaggio,David-Borghese">
            <a:extLst>
              <a:ext uri="{FF2B5EF4-FFF2-40B4-BE49-F238E27FC236}">
                <a16:creationId xmlns:a16="http://schemas.microsoft.com/office/drawing/2014/main" id="{751E194F-BAFF-DC43-9084-E9F647270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983" y="2335521"/>
            <a:ext cx="3315017" cy="422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9058E717-24A2-EF4F-A055-EB9B0830B686}"/>
              </a:ext>
            </a:extLst>
          </p:cNvPr>
          <p:cNvSpPr/>
          <p:nvPr/>
        </p:nvSpPr>
        <p:spPr>
          <a:xfrm>
            <a:off x="3086100" y="5254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altLang="cs-CZ" dirty="0" err="1"/>
              <a:t>Caravaggio</a:t>
            </a:r>
            <a:endParaRPr lang="cs-CZ" altLang="cs-CZ" dirty="0"/>
          </a:p>
          <a:p>
            <a:r>
              <a:rPr lang="cs-CZ" altLang="cs-CZ" dirty="0"/>
              <a:t>David s hlavou Goliášovou,</a:t>
            </a:r>
          </a:p>
          <a:p>
            <a:r>
              <a:rPr lang="cs-CZ" altLang="cs-CZ" dirty="0" err="1"/>
              <a:t>Galleria</a:t>
            </a:r>
            <a:r>
              <a:rPr lang="cs-CZ" altLang="cs-CZ" dirty="0"/>
              <a:t> </a:t>
            </a:r>
            <a:r>
              <a:rPr lang="cs-CZ" altLang="cs-CZ" dirty="0" err="1"/>
              <a:t>Borghese</a:t>
            </a:r>
            <a:r>
              <a:rPr lang="cs-CZ" altLang="cs-CZ" dirty="0"/>
              <a:t>, Řím,</a:t>
            </a:r>
          </a:p>
          <a:p>
            <a:r>
              <a:rPr lang="cs-CZ" altLang="cs-CZ" dirty="0"/>
              <a:t>1609-1610</a:t>
            </a:r>
          </a:p>
        </p:txBody>
      </p:sp>
    </p:spTree>
    <p:extLst>
      <p:ext uri="{BB962C8B-B14F-4D97-AF65-F5344CB8AC3E}">
        <p14:creationId xmlns:p14="http://schemas.microsoft.com/office/powerpoint/2010/main" val="347909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LPS 12-2117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479" y="2067575"/>
            <a:ext cx="3241521" cy="4790425"/>
          </a:xfrm>
          <a:prstGeom prst="rect">
            <a:avLst/>
          </a:prstGeom>
        </p:spPr>
      </p:pic>
      <p:pic>
        <p:nvPicPr>
          <p:cNvPr id="5" name="Picture 4" descr="I-di-Avvento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79"/>
          <a:stretch/>
        </p:blipFill>
        <p:spPr>
          <a:xfrm>
            <a:off x="0" y="0"/>
            <a:ext cx="6773032" cy="2067574"/>
          </a:xfrm>
          <a:prstGeom prst="rect">
            <a:avLst/>
          </a:prstGeom>
        </p:spPr>
      </p:pic>
      <p:pic>
        <p:nvPicPr>
          <p:cNvPr id="6" name="Picture 5" descr="Work_54_01v-giotto-polittico-stefaneschi-verso-citta-del-vaticano-museivaticani_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79262"/>
            <a:ext cx="5528539" cy="38787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067574"/>
            <a:ext cx="5902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15. </a:t>
            </a:r>
            <a:r>
              <a:rPr lang="en-US" dirty="0" err="1"/>
              <a:t>Svatý</a:t>
            </a:r>
            <a:r>
              <a:rPr lang="en-US" dirty="0"/>
              <a:t> Petr: Santa Maria Maggiore (</a:t>
            </a:r>
            <a:r>
              <a:rPr lang="en-US" dirty="0" err="1"/>
              <a:t>poč</a:t>
            </a:r>
            <a:r>
              <a:rPr lang="en-US" dirty="0"/>
              <a:t>. 5. </a:t>
            </a:r>
            <a:r>
              <a:rPr lang="en-US" dirty="0" err="1"/>
              <a:t>století</a:t>
            </a:r>
            <a:r>
              <a:rPr lang="en-US" dirty="0"/>
              <a:t>), </a:t>
            </a:r>
            <a:r>
              <a:rPr lang="en-US" dirty="0" err="1"/>
              <a:t>Polittico</a:t>
            </a:r>
            <a:r>
              <a:rPr lang="en-US" dirty="0"/>
              <a:t> </a:t>
            </a:r>
            <a:r>
              <a:rPr lang="en-US" dirty="0" err="1"/>
              <a:t>Stefaneschi</a:t>
            </a:r>
            <a:r>
              <a:rPr lang="en-US" dirty="0"/>
              <a:t>, Giotto, </a:t>
            </a:r>
            <a:r>
              <a:rPr lang="en-US" dirty="0" err="1"/>
              <a:t>poč</a:t>
            </a:r>
            <a:r>
              <a:rPr lang="en-US" dirty="0"/>
              <a:t>. 14. </a:t>
            </a:r>
            <a:r>
              <a:rPr lang="en-US" dirty="0" err="1"/>
              <a:t>století</a:t>
            </a:r>
            <a:r>
              <a:rPr lang="en-US" dirty="0"/>
              <a:t>, 1320</a:t>
            </a:r>
          </a:p>
          <a:p>
            <a:r>
              <a:rPr lang="en-US" dirty="0" err="1"/>
              <a:t>Arnolfo</a:t>
            </a:r>
            <a:r>
              <a:rPr lang="en-US" dirty="0"/>
              <a:t> di </a:t>
            </a:r>
            <a:r>
              <a:rPr lang="en-US" dirty="0" err="1"/>
              <a:t>Cambio</a:t>
            </a:r>
            <a:r>
              <a:rPr lang="en-US" dirty="0"/>
              <a:t> v </a:t>
            </a:r>
            <a:r>
              <a:rPr lang="en-US" dirty="0" err="1"/>
              <a:t>bazilice</a:t>
            </a:r>
            <a:r>
              <a:rPr lang="en-US" dirty="0"/>
              <a:t> </a:t>
            </a:r>
            <a:r>
              <a:rPr lang="en-US" dirty="0" err="1"/>
              <a:t>sv</a:t>
            </a:r>
            <a:r>
              <a:rPr lang="en-US" dirty="0"/>
              <a:t>. Petra, 1300</a:t>
            </a:r>
          </a:p>
        </p:txBody>
      </p:sp>
    </p:spTree>
    <p:extLst>
      <p:ext uri="{BB962C8B-B14F-4D97-AF65-F5344CB8AC3E}">
        <p14:creationId xmlns:p14="http://schemas.microsoft.com/office/powerpoint/2010/main" val="3909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02FED3-F11C-5844-8027-57AB44D5A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napsat koncept?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23BB27-1DD9-8B48-A77A-E06E18726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347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4720" y="634923"/>
            <a:ext cx="838488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>
                <a:latin typeface="Baskerville" charset="0"/>
                <a:ea typeface="Baskerville" charset="0"/>
                <a:cs typeface="Baskerville" charset="0"/>
              </a:rPr>
              <a:t>Ústní</a:t>
            </a:r>
            <a:r>
              <a:rPr lang="en-US" sz="23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sz="2300" dirty="0" err="1">
                <a:latin typeface="Baskerville" charset="0"/>
                <a:ea typeface="Baskerville" charset="0"/>
                <a:cs typeface="Baskerville" charset="0"/>
              </a:rPr>
              <a:t>prezentace</a:t>
            </a:r>
            <a:r>
              <a:rPr lang="en-US" sz="2300" dirty="0">
                <a:latin typeface="Baskerville" charset="0"/>
                <a:ea typeface="Baskerville" charset="0"/>
                <a:cs typeface="Baskerville" charset="0"/>
              </a:rPr>
              <a:t> – 20 </a:t>
            </a:r>
            <a:r>
              <a:rPr lang="en-US" sz="2300" dirty="0" err="1">
                <a:latin typeface="Baskerville" charset="0"/>
                <a:ea typeface="Baskerville" charset="0"/>
                <a:cs typeface="Baskerville" charset="0"/>
              </a:rPr>
              <a:t>minut</a:t>
            </a:r>
            <a:r>
              <a:rPr lang="en-US" sz="2300" dirty="0">
                <a:latin typeface="Baskerville" charset="0"/>
                <a:ea typeface="Baskerville" charset="0"/>
                <a:cs typeface="Baskerville" charset="0"/>
              </a:rPr>
              <a:t> </a:t>
            </a:r>
          </a:p>
          <a:p>
            <a:endParaRPr lang="en-US" sz="2300" dirty="0">
              <a:latin typeface="Baskerville" charset="0"/>
              <a:ea typeface="Baskerville" charset="0"/>
              <a:cs typeface="Baskerville" charset="0"/>
            </a:endParaRPr>
          </a:p>
          <a:p>
            <a:r>
              <a:rPr lang="en-US" sz="2300" dirty="0" err="1">
                <a:latin typeface="Baskerville" charset="0"/>
                <a:ea typeface="Baskerville" charset="0"/>
                <a:cs typeface="Baskerville" charset="0"/>
              </a:rPr>
              <a:t>Příklady</a:t>
            </a:r>
            <a:r>
              <a:rPr lang="en-US" sz="23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sz="2300" dirty="0" err="1">
                <a:latin typeface="Baskerville" charset="0"/>
                <a:ea typeface="Baskerville" charset="0"/>
                <a:cs typeface="Baskerville" charset="0"/>
              </a:rPr>
              <a:t>otázek</a:t>
            </a:r>
            <a:r>
              <a:rPr lang="en-US" sz="2300" dirty="0">
                <a:latin typeface="Baskerville" charset="0"/>
                <a:ea typeface="Baskerville" charset="0"/>
                <a:cs typeface="Baskerville" charset="0"/>
              </a:rPr>
              <a:t> k </a:t>
            </a:r>
            <a:r>
              <a:rPr lang="en-US" sz="2300" dirty="0" err="1">
                <a:latin typeface="Baskerville" charset="0"/>
                <a:ea typeface="Baskerville" charset="0"/>
                <a:cs typeface="Baskerville" charset="0"/>
              </a:rPr>
              <a:t>zamyšlení</a:t>
            </a:r>
            <a:endParaRPr lang="en-US" sz="2300" dirty="0">
              <a:latin typeface="Baskerville" charset="0"/>
              <a:ea typeface="Baskerville" charset="0"/>
              <a:cs typeface="Baskerville" charset="0"/>
            </a:endParaRPr>
          </a:p>
          <a:p>
            <a:r>
              <a:rPr lang="en-US" sz="2300" dirty="0">
                <a:latin typeface="Baskerville" charset="0"/>
                <a:ea typeface="Baskerville" charset="0"/>
                <a:cs typeface="Baskerville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cs-CZ" sz="2300" dirty="0">
                <a:latin typeface="Baskerville" charset="0"/>
                <a:ea typeface="Baskerville" charset="0"/>
                <a:cs typeface="Baskerville" charset="0"/>
              </a:rPr>
              <a:t>Jaké jsou nejtypičtější znaky, které nám umožňují dané téma rozpoznat?  </a:t>
            </a:r>
          </a:p>
          <a:p>
            <a:pPr marL="285750" indent="-285750">
              <a:buFontTx/>
              <a:buChar char="-"/>
            </a:pPr>
            <a:r>
              <a:rPr lang="cs-CZ" sz="2300" dirty="0">
                <a:latin typeface="Baskerville" charset="0"/>
                <a:ea typeface="Baskerville" charset="0"/>
                <a:cs typeface="Baskerville" charset="0"/>
              </a:rPr>
              <a:t>Jedná se o ojedinělé téma nebo o hojně zpracované téma? </a:t>
            </a:r>
          </a:p>
          <a:p>
            <a:pPr marL="285750" indent="-285750">
              <a:buFontTx/>
              <a:buChar char="-"/>
            </a:pPr>
            <a:r>
              <a:rPr lang="cs-CZ" sz="2300" dirty="0">
                <a:latin typeface="Baskerville" charset="0"/>
                <a:ea typeface="Baskerville" charset="0"/>
                <a:cs typeface="Baskerville" charset="0"/>
              </a:rPr>
              <a:t>Jedná se o konvenční či atypické zpracování ikonografického tématu pro dané období? </a:t>
            </a:r>
          </a:p>
          <a:p>
            <a:pPr marL="285750" indent="-285750">
              <a:buFontTx/>
              <a:buChar char="-"/>
            </a:pPr>
            <a:r>
              <a:rPr lang="cs-CZ" sz="2300" dirty="0">
                <a:latin typeface="Baskerville" charset="0"/>
                <a:ea typeface="Baskerville" charset="0"/>
                <a:cs typeface="Baskerville" charset="0"/>
              </a:rPr>
              <a:t>Kdy se konvence ustálila? </a:t>
            </a:r>
          </a:p>
          <a:p>
            <a:pPr marL="285750" indent="-285750">
              <a:buFontTx/>
              <a:buChar char="-"/>
            </a:pPr>
            <a:r>
              <a:rPr lang="cs-CZ" sz="2300" dirty="0">
                <a:latin typeface="Baskerville" charset="0"/>
                <a:ea typeface="Baskerville" charset="0"/>
                <a:cs typeface="Baskerville" charset="0"/>
              </a:rPr>
              <a:t>Je možné nalézt ve stejné době zcela odlišná a navzájem si nepodobná zpracování stejného tématu? </a:t>
            </a:r>
          </a:p>
          <a:p>
            <a:pPr marL="285750" indent="-285750">
              <a:buFontTx/>
              <a:buChar char="-"/>
            </a:pPr>
            <a:r>
              <a:rPr lang="cs-CZ" sz="2300" dirty="0">
                <a:latin typeface="Baskerville" charset="0"/>
                <a:ea typeface="Baskerville" charset="0"/>
                <a:cs typeface="Baskerville" charset="0"/>
              </a:rPr>
              <a:t>V jakém dobovém, prostorovém a materiálním kontextu se obraz nachází? Jakým způsobem tyto kontexty determinují ikonografii? </a:t>
            </a:r>
            <a:endParaRPr lang="en-US" sz="2300" dirty="0">
              <a:latin typeface="Baskerville" charset="0"/>
              <a:ea typeface="Baskerville" charset="0"/>
              <a:cs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386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9" y="61151"/>
            <a:ext cx="59034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1. </a:t>
            </a:r>
            <a:r>
              <a:rPr lang="en-US" b="1" dirty="0" err="1"/>
              <a:t>Přechod</a:t>
            </a:r>
            <a:r>
              <a:rPr lang="en-US" b="1" dirty="0"/>
              <a:t> </a:t>
            </a:r>
            <a:r>
              <a:rPr lang="en-US" b="1" dirty="0" err="1"/>
              <a:t>přes</a:t>
            </a:r>
            <a:r>
              <a:rPr lang="en-US" b="1" dirty="0"/>
              <a:t> </a:t>
            </a:r>
            <a:r>
              <a:rPr lang="en-US" b="1" dirty="0" err="1"/>
              <a:t>Rudé</a:t>
            </a:r>
            <a:r>
              <a:rPr lang="en-US" b="1" dirty="0"/>
              <a:t> </a:t>
            </a:r>
            <a:r>
              <a:rPr lang="en-US" b="1" dirty="0" err="1"/>
              <a:t>moře</a:t>
            </a:r>
            <a:r>
              <a:rPr lang="en-US" b="1" dirty="0"/>
              <a:t>: </a:t>
            </a:r>
          </a:p>
          <a:p>
            <a:r>
              <a:rPr lang="en-US" dirty="0" err="1"/>
              <a:t>Dveře</a:t>
            </a:r>
            <a:r>
              <a:rPr lang="en-US" dirty="0"/>
              <a:t> z </a:t>
            </a:r>
            <a:r>
              <a:rPr lang="en-US" dirty="0" err="1"/>
              <a:t>baziliky</a:t>
            </a:r>
            <a:r>
              <a:rPr lang="en-US" dirty="0"/>
              <a:t> Santa Sabina v </a:t>
            </a:r>
            <a:r>
              <a:rPr lang="en-US" dirty="0" err="1"/>
              <a:t>Římě</a:t>
            </a:r>
            <a:r>
              <a:rPr lang="en-US" dirty="0"/>
              <a:t>(423-440) </a:t>
            </a:r>
          </a:p>
          <a:p>
            <a:r>
              <a:rPr lang="en-US" dirty="0"/>
              <a:t>Santa Maria Maggiore (</a:t>
            </a:r>
            <a:r>
              <a:rPr lang="en-US" dirty="0" err="1"/>
              <a:t>poč</a:t>
            </a:r>
            <a:r>
              <a:rPr lang="en-US" dirty="0"/>
              <a:t>. 5. </a:t>
            </a:r>
            <a:r>
              <a:rPr lang="en-US" dirty="0" err="1"/>
              <a:t>století</a:t>
            </a:r>
            <a:r>
              <a:rPr lang="en-US" dirty="0"/>
              <a:t>)</a:t>
            </a:r>
          </a:p>
          <a:p>
            <a:r>
              <a:rPr lang="en-US" dirty="0" err="1"/>
              <a:t>Cosimo</a:t>
            </a:r>
            <a:r>
              <a:rPr lang="en-US" dirty="0"/>
              <a:t> </a:t>
            </a:r>
            <a:r>
              <a:rPr lang="en-US" dirty="0" err="1"/>
              <a:t>Roselli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Domenico Ghirlandaio, </a:t>
            </a:r>
            <a:r>
              <a:rPr lang="en-US" dirty="0" err="1"/>
              <a:t>Sixtinská</a:t>
            </a:r>
            <a:r>
              <a:rPr lang="en-US" dirty="0"/>
              <a:t> </a:t>
            </a:r>
            <a:r>
              <a:rPr lang="en-US" dirty="0" err="1"/>
              <a:t>kaple</a:t>
            </a:r>
            <a:r>
              <a:rPr lang="en-US" dirty="0"/>
              <a:t> (1481-1482)  </a:t>
            </a:r>
          </a:p>
        </p:txBody>
      </p:sp>
      <p:pic>
        <p:nvPicPr>
          <p:cNvPr id="6" name="Picture 5" descr="Cosimo_Rosselli_Attraversamento_del_Mar_Ross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363" y="3735246"/>
            <a:ext cx="4981637" cy="3081012"/>
          </a:xfrm>
          <a:prstGeom prst="rect">
            <a:avLst/>
          </a:prstGeom>
        </p:spPr>
      </p:pic>
      <p:pic>
        <p:nvPicPr>
          <p:cNvPr id="2" name="Picture 1" descr="S_Sabina_Portal_Detai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19119"/>
            <a:ext cx="3318933" cy="4997139"/>
          </a:xfrm>
          <a:prstGeom prst="rect">
            <a:avLst/>
          </a:prstGeom>
        </p:spPr>
      </p:pic>
      <p:pic>
        <p:nvPicPr>
          <p:cNvPr id="3" name="Picture 2" descr="DILPS 12-4766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733" y="49472"/>
            <a:ext cx="3234267" cy="368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6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9656"/>
            <a:ext cx="9009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</a:t>
            </a:r>
            <a:r>
              <a:rPr lang="en-US" dirty="0" err="1"/>
              <a:t>Tři</a:t>
            </a:r>
            <a:r>
              <a:rPr lang="en-US" dirty="0"/>
              <a:t> </a:t>
            </a:r>
            <a:r>
              <a:rPr lang="en-US" dirty="0" err="1"/>
              <a:t>mágové</a:t>
            </a:r>
            <a:r>
              <a:rPr lang="en-US" dirty="0"/>
              <a:t>/</a:t>
            </a:r>
            <a:r>
              <a:rPr lang="en-US" dirty="0" err="1"/>
              <a:t>králové</a:t>
            </a:r>
            <a:r>
              <a:rPr lang="en-US" dirty="0"/>
              <a:t>: Santa Maria Maggiore (</a:t>
            </a:r>
            <a:r>
              <a:rPr lang="en-US" dirty="0" err="1"/>
              <a:t>poč</a:t>
            </a:r>
            <a:r>
              <a:rPr lang="en-US" dirty="0"/>
              <a:t>. 5. </a:t>
            </a:r>
            <a:r>
              <a:rPr lang="en-US" dirty="0" err="1"/>
              <a:t>století</a:t>
            </a:r>
            <a:r>
              <a:rPr lang="en-US" dirty="0"/>
              <a:t>), </a:t>
            </a:r>
            <a:r>
              <a:rPr lang="cs-CZ" dirty="0" err="1"/>
              <a:t>Eusebius</a:t>
            </a:r>
            <a:r>
              <a:rPr lang="cs-CZ" dirty="0"/>
              <a:t> </a:t>
            </a:r>
            <a:r>
              <a:rPr lang="cs-CZ" dirty="0" err="1"/>
              <a:t>Concordatiae</a:t>
            </a:r>
            <a:r>
              <a:rPr lang="cs-CZ" dirty="0"/>
              <a:t> </a:t>
            </a:r>
            <a:r>
              <a:rPr lang="cs-CZ" dirty="0" err="1"/>
              <a:t>Evageliary</a:t>
            </a:r>
            <a:r>
              <a:rPr lang="cs-CZ" dirty="0"/>
              <a:t> (kolem r. 1000), </a:t>
            </a:r>
            <a:r>
              <a:rPr lang="cs-CZ" dirty="0" err="1"/>
              <a:t>Benozzo</a:t>
            </a:r>
            <a:r>
              <a:rPr lang="cs-CZ" dirty="0"/>
              <a:t>  </a:t>
            </a:r>
            <a:r>
              <a:rPr lang="cs-CZ" dirty="0" err="1"/>
              <a:t>Gozzoli</a:t>
            </a:r>
            <a:r>
              <a:rPr lang="cs-CZ" dirty="0"/>
              <a:t>, Cappella dei Maggi, </a:t>
            </a:r>
            <a:r>
              <a:rPr lang="cs-CZ" dirty="0" err="1"/>
              <a:t>Palazzo</a:t>
            </a:r>
            <a:r>
              <a:rPr lang="cs-CZ" dirty="0"/>
              <a:t> Medici </a:t>
            </a:r>
            <a:r>
              <a:rPr lang="cs-CZ" dirty="0" err="1"/>
              <a:t>Riccardi</a:t>
            </a:r>
            <a:r>
              <a:rPr lang="cs-CZ" dirty="0"/>
              <a:t>, Florencie (1459-1460)</a:t>
            </a:r>
            <a:endParaRPr lang="en-US" dirty="0"/>
          </a:p>
        </p:txBody>
      </p:sp>
      <p:pic>
        <p:nvPicPr>
          <p:cNvPr id="5" name="Picture 4" descr="HISBinObjH_P$@$ID1=3099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9446"/>
            <a:ext cx="6382280" cy="3128374"/>
          </a:xfrm>
          <a:prstGeom prst="rect">
            <a:avLst/>
          </a:prstGeom>
        </p:spPr>
      </p:pic>
      <p:pic>
        <p:nvPicPr>
          <p:cNvPr id="6" name="Picture 5" descr="eusebius0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80" y="929446"/>
            <a:ext cx="2627376" cy="360883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5A1BB9A-0B4F-43D7-B04F-1EEB3EBD3D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15" y="4073670"/>
            <a:ext cx="5800065" cy="27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8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pas_vsederzhitel_sina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469" y="0"/>
            <a:ext cx="1987421" cy="38429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1102" y="4828688"/>
            <a:ext cx="44228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</a:t>
            </a:r>
            <a:r>
              <a:rPr lang="en-US" dirty="0" err="1"/>
              <a:t>Symboly</a:t>
            </a:r>
            <a:r>
              <a:rPr lang="en-US" dirty="0"/>
              <a:t> a </a:t>
            </a:r>
            <a:r>
              <a:rPr lang="en-US" dirty="0" err="1"/>
              <a:t>podoby</a:t>
            </a:r>
            <a:r>
              <a:rPr lang="en-US" dirty="0"/>
              <a:t> Krista: </a:t>
            </a:r>
          </a:p>
          <a:p>
            <a:r>
              <a:rPr lang="en-US" dirty="0"/>
              <a:t>-Christogram a </a:t>
            </a:r>
            <a:r>
              <a:rPr lang="en-US" dirty="0" err="1"/>
              <a:t>staurogram</a:t>
            </a:r>
            <a:r>
              <a:rPr lang="en-US" dirty="0"/>
              <a:t>, </a:t>
            </a:r>
          </a:p>
          <a:p>
            <a:r>
              <a:rPr lang="en-US" dirty="0"/>
              <a:t>-</a:t>
            </a:r>
            <a:r>
              <a:rPr lang="en-US" dirty="0" err="1"/>
              <a:t>Dobrý</a:t>
            </a:r>
            <a:r>
              <a:rPr lang="en-US" dirty="0"/>
              <a:t> </a:t>
            </a:r>
            <a:r>
              <a:rPr lang="en-US" dirty="0" err="1"/>
              <a:t>pastýř</a:t>
            </a:r>
            <a:r>
              <a:rPr lang="en-US" dirty="0"/>
              <a:t> (</a:t>
            </a:r>
            <a:r>
              <a:rPr lang="en-US" dirty="0" err="1"/>
              <a:t>Galla</a:t>
            </a:r>
            <a:r>
              <a:rPr lang="en-US" dirty="0"/>
              <a:t> </a:t>
            </a:r>
            <a:r>
              <a:rPr lang="en-US" dirty="0" err="1"/>
              <a:t>Placidia</a:t>
            </a:r>
            <a:r>
              <a:rPr lang="en-US" dirty="0"/>
              <a:t>), 450 </a:t>
            </a:r>
          </a:p>
          <a:p>
            <a:r>
              <a:rPr lang="en-US" dirty="0"/>
              <a:t>-</a:t>
            </a:r>
            <a:r>
              <a:rPr lang="en-US" dirty="0" err="1"/>
              <a:t>Ikona</a:t>
            </a:r>
            <a:r>
              <a:rPr lang="en-US" dirty="0"/>
              <a:t> Krista ze </a:t>
            </a:r>
            <a:r>
              <a:rPr lang="en-US" dirty="0" err="1"/>
              <a:t>Sinaje</a:t>
            </a:r>
            <a:r>
              <a:rPr lang="en-US" dirty="0"/>
              <a:t>  - 6. </a:t>
            </a:r>
            <a:r>
              <a:rPr lang="en-US" dirty="0" err="1"/>
              <a:t>století</a:t>
            </a:r>
            <a:endParaRPr lang="en-US" dirty="0"/>
          </a:p>
          <a:p>
            <a:r>
              <a:rPr lang="en-US" dirty="0"/>
              <a:t>-</a:t>
            </a:r>
            <a:r>
              <a:rPr lang="cs-CZ" altLang="cs-CZ" dirty="0"/>
              <a:t>G. B. </a:t>
            </a:r>
            <a:r>
              <a:rPr lang="cs-CZ" altLang="cs-CZ" dirty="0" err="1"/>
              <a:t>Gaulli</a:t>
            </a:r>
            <a:r>
              <a:rPr lang="cs-CZ" altLang="cs-CZ" dirty="0"/>
              <a:t>, </a:t>
            </a:r>
          </a:p>
          <a:p>
            <a:r>
              <a:rPr lang="cs-CZ" altLang="cs-CZ" dirty="0"/>
              <a:t>Oslava Nejsvětějšího jména Ježíš, </a:t>
            </a:r>
          </a:p>
          <a:p>
            <a:r>
              <a:rPr lang="cs-CZ" altLang="cs-CZ" dirty="0" err="1"/>
              <a:t>Il</a:t>
            </a:r>
            <a:r>
              <a:rPr lang="cs-CZ" altLang="cs-CZ" dirty="0"/>
              <a:t> Ges</a:t>
            </a:r>
            <a:r>
              <a:rPr lang="en-US" altLang="cs-CZ" dirty="0" err="1">
                <a:cs typeface="Arial" panose="020B0604020202020204" pitchFamily="34" charset="0"/>
              </a:rPr>
              <a:t>ù</a:t>
            </a:r>
            <a:r>
              <a:rPr lang="cs-CZ" altLang="cs-CZ" dirty="0">
                <a:cs typeface="Arial" panose="020B0604020202020204" pitchFamily="34" charset="0"/>
              </a:rPr>
              <a:t>, Řím, 1672-1679</a:t>
            </a:r>
            <a:r>
              <a:rPr lang="cs-CZ" altLang="cs-CZ" dirty="0"/>
              <a:t> </a:t>
            </a:r>
          </a:p>
          <a:p>
            <a:endParaRPr lang="en-US" dirty="0"/>
          </a:p>
        </p:txBody>
      </p:sp>
      <p:pic>
        <p:nvPicPr>
          <p:cNvPr id="3" name="Picture 2" descr="pasteu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94" y="4370119"/>
            <a:ext cx="4422899" cy="2487881"/>
          </a:xfrm>
          <a:prstGeom prst="rect">
            <a:avLst/>
          </a:prstGeom>
        </p:spPr>
      </p:pic>
      <p:pic>
        <p:nvPicPr>
          <p:cNvPr id="5" name="Picture 4" descr="Chrisme_Colosseum_Rome_Italy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13374" cy="3037046"/>
          </a:xfrm>
          <a:prstGeom prst="rect">
            <a:avLst/>
          </a:prstGeom>
        </p:spPr>
      </p:pic>
      <p:pic>
        <p:nvPicPr>
          <p:cNvPr id="7" name="Picture 2" descr="Gaulli">
            <a:extLst>
              <a:ext uri="{FF2B5EF4-FFF2-40B4-BE49-F238E27FC236}">
                <a16:creationId xmlns:a16="http://schemas.microsoft.com/office/drawing/2014/main" id="{FD8DBFDF-FCBD-D14C-8774-6B98A3F2F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776" y="232937"/>
            <a:ext cx="3151068" cy="459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30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SBinObjH_P$@$ID1=352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07" y="2204863"/>
            <a:ext cx="2995929" cy="4530705"/>
          </a:xfrm>
          <a:prstGeom prst="rect">
            <a:avLst/>
          </a:prstGeom>
        </p:spPr>
      </p:pic>
      <p:pic>
        <p:nvPicPr>
          <p:cNvPr id="6" name="Picture 5" descr="7026705017_e6851fe0a6_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301" y="168906"/>
            <a:ext cx="4346792" cy="32600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064" y="293042"/>
            <a:ext cx="44689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4. </a:t>
            </a:r>
            <a:r>
              <a:rPr lang="en-US" b="1" dirty="0" err="1"/>
              <a:t>Obětování</a:t>
            </a:r>
            <a:r>
              <a:rPr lang="en-US" b="1" dirty="0"/>
              <a:t> </a:t>
            </a:r>
            <a:r>
              <a:rPr lang="en-US" b="1" dirty="0" err="1"/>
              <a:t>Izáka</a:t>
            </a:r>
            <a:r>
              <a:rPr lang="en-US" dirty="0"/>
              <a:t>: </a:t>
            </a:r>
            <a:r>
              <a:rPr lang="en-US" dirty="0" err="1"/>
              <a:t>Katakomby</a:t>
            </a:r>
            <a:r>
              <a:rPr lang="en-US" dirty="0"/>
              <a:t> Via Latina (4. </a:t>
            </a:r>
            <a:r>
              <a:rPr lang="en-US" dirty="0" err="1"/>
              <a:t>století</a:t>
            </a:r>
            <a:r>
              <a:rPr lang="en-US" dirty="0"/>
              <a:t>), </a:t>
            </a:r>
          </a:p>
          <a:p>
            <a:r>
              <a:rPr lang="en-US" dirty="0"/>
              <a:t>Cappella </a:t>
            </a:r>
            <a:r>
              <a:rPr lang="en-US" dirty="0" err="1"/>
              <a:t>Palatina</a:t>
            </a:r>
            <a:r>
              <a:rPr lang="en-US" dirty="0"/>
              <a:t> Palermo (pol. 12. </a:t>
            </a:r>
            <a:r>
              <a:rPr lang="en-US" dirty="0" err="1"/>
              <a:t>století</a:t>
            </a:r>
            <a:r>
              <a:rPr lang="en-US" dirty="0"/>
              <a:t>), </a:t>
            </a:r>
          </a:p>
          <a:p>
            <a:r>
              <a:rPr lang="en-US" dirty="0"/>
              <a:t>Caravaggio , 1603</a:t>
            </a:r>
          </a:p>
          <a:p>
            <a:r>
              <a:rPr lang="cs-CZ" altLang="cs-CZ" dirty="0" err="1"/>
              <a:t>Brunelleschi</a:t>
            </a:r>
            <a:r>
              <a:rPr lang="cs-CZ" altLang="cs-CZ" dirty="0"/>
              <a:t>, Obětování Izáka, 1401-1402, </a:t>
            </a:r>
            <a:r>
              <a:rPr lang="cs-CZ" altLang="cs-CZ" dirty="0" err="1"/>
              <a:t>Ghiberti</a:t>
            </a:r>
            <a:r>
              <a:rPr lang="cs-CZ" altLang="cs-CZ" dirty="0"/>
              <a:t>, Obětování Izáka, 1401-1402</a:t>
            </a:r>
          </a:p>
          <a:p>
            <a:endParaRPr lang="en-US" dirty="0"/>
          </a:p>
        </p:txBody>
      </p:sp>
      <p:pic>
        <p:nvPicPr>
          <p:cNvPr id="8" name="Picture 2" descr="http://www.wga.hu/art/b/brunelle/abraham1.jpg">
            <a:extLst>
              <a:ext uri="{FF2B5EF4-FFF2-40B4-BE49-F238E27FC236}">
                <a16:creationId xmlns:a16="http://schemas.microsoft.com/office/drawing/2014/main" id="{82D8B1A6-4323-FF48-A506-B901A1861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311" y="3832858"/>
            <a:ext cx="2640860" cy="290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wga.hu/art/g/ghiberti/1sacrifj.jpg">
            <a:extLst>
              <a:ext uri="{FF2B5EF4-FFF2-40B4-BE49-F238E27FC236}">
                <a16:creationId xmlns:a16="http://schemas.microsoft.com/office/drawing/2014/main" id="{9BF8E216-E275-194F-8A45-B77E40945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234" y="3832858"/>
            <a:ext cx="2640860" cy="290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92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5060" y="1154286"/>
            <a:ext cx="238883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 </a:t>
            </a:r>
            <a:r>
              <a:rPr lang="en-US" dirty="0" err="1"/>
              <a:t>Křest</a:t>
            </a:r>
            <a:r>
              <a:rPr lang="en-US" dirty="0"/>
              <a:t> Krista:</a:t>
            </a:r>
          </a:p>
          <a:p>
            <a:r>
              <a:rPr lang="en-US" dirty="0"/>
              <a:t>- </a:t>
            </a:r>
            <a:r>
              <a:rPr lang="en-US" dirty="0" err="1"/>
              <a:t>Baptisterium</a:t>
            </a:r>
            <a:r>
              <a:rPr lang="en-US" dirty="0"/>
              <a:t> </a:t>
            </a:r>
            <a:r>
              <a:rPr lang="en-US" dirty="0" err="1"/>
              <a:t>ortodoxních</a:t>
            </a:r>
            <a:r>
              <a:rPr lang="en-US" dirty="0"/>
              <a:t>, Ravenna, pol. 5. </a:t>
            </a:r>
            <a:r>
              <a:rPr lang="en-US" dirty="0" err="1"/>
              <a:t>století</a:t>
            </a:r>
            <a:endParaRPr lang="en-US" dirty="0"/>
          </a:p>
          <a:p>
            <a:r>
              <a:rPr lang="cs-CZ" altLang="cs-CZ" dirty="0"/>
              <a:t>- </a:t>
            </a:r>
            <a:r>
              <a:rPr lang="cs-CZ" altLang="cs-CZ" dirty="0" err="1"/>
              <a:t>Jacopo</a:t>
            </a:r>
            <a:r>
              <a:rPr lang="cs-CZ" altLang="cs-CZ" dirty="0"/>
              <a:t> </a:t>
            </a:r>
            <a:r>
              <a:rPr lang="cs-CZ" altLang="cs-CZ" dirty="0" err="1"/>
              <a:t>della</a:t>
            </a:r>
            <a:r>
              <a:rPr lang="cs-CZ" altLang="cs-CZ" dirty="0"/>
              <a:t> </a:t>
            </a:r>
            <a:r>
              <a:rPr lang="cs-CZ" altLang="cs-CZ" dirty="0" err="1"/>
              <a:t>Quercia</a:t>
            </a:r>
            <a:r>
              <a:rPr lang="cs-CZ" altLang="cs-CZ" dirty="0"/>
              <a:t> (1374?-1438),</a:t>
            </a:r>
          </a:p>
          <a:p>
            <a:r>
              <a:rPr lang="cs-CZ" altLang="cs-CZ" dirty="0"/>
              <a:t>křtitelnice 1416-1429,</a:t>
            </a:r>
          </a:p>
          <a:p>
            <a:r>
              <a:rPr lang="cs-CZ" altLang="cs-CZ" dirty="0"/>
              <a:t>Siena, baptisterium</a:t>
            </a:r>
          </a:p>
          <a:p>
            <a:r>
              <a:rPr lang="cs-CZ" dirty="0"/>
              <a:t>- </a:t>
            </a:r>
            <a:r>
              <a:rPr lang="cs-CZ" dirty="0" err="1"/>
              <a:t>Tintoretto</a:t>
            </a:r>
            <a:r>
              <a:rPr lang="cs-CZ" dirty="0"/>
              <a:t>, </a:t>
            </a:r>
          </a:p>
          <a:p>
            <a:r>
              <a:rPr lang="cs-CZ" dirty="0" err="1"/>
              <a:t>Scuola</a:t>
            </a:r>
            <a:r>
              <a:rPr lang="cs-CZ" dirty="0"/>
              <a:t> Grande di San </a:t>
            </a:r>
            <a:r>
              <a:rPr lang="cs-CZ" dirty="0" err="1"/>
              <a:t>Rocco</a:t>
            </a:r>
            <a:r>
              <a:rPr lang="cs-CZ" dirty="0"/>
              <a:t>, </a:t>
            </a:r>
          </a:p>
          <a:p>
            <a:r>
              <a:rPr lang="cs-CZ" dirty="0"/>
              <a:t>Benátky</a:t>
            </a:r>
          </a:p>
          <a:p>
            <a:r>
              <a:rPr lang="cs-CZ" dirty="0"/>
              <a:t>(1579-1581)</a:t>
            </a:r>
            <a:endParaRPr lang="en-US" dirty="0"/>
          </a:p>
        </p:txBody>
      </p:sp>
      <p:pic>
        <p:nvPicPr>
          <p:cNvPr id="8" name="Picture 4" descr="Siena,bapt">
            <a:extLst>
              <a:ext uri="{FF2B5EF4-FFF2-40B4-BE49-F238E27FC236}">
                <a16:creationId xmlns:a16="http://schemas.microsoft.com/office/drawing/2014/main" id="{07BFC91C-69CA-FD4A-9364-23D07473A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889" y="130574"/>
            <a:ext cx="2756356" cy="454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F819303-6466-0A44-87C2-D91777F30C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5" y="2760641"/>
            <a:ext cx="3513520" cy="409735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74C03AE-6979-A547-B49D-30B663356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81" y="130574"/>
            <a:ext cx="2388831" cy="246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3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_apollinaire_in_classe_apse-145CDB7A51471F8045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92"/>
          <a:stretch/>
        </p:blipFill>
        <p:spPr>
          <a:xfrm>
            <a:off x="0" y="0"/>
            <a:ext cx="9144000" cy="1367530"/>
          </a:xfrm>
          <a:prstGeom prst="rect">
            <a:avLst/>
          </a:prstGeom>
        </p:spPr>
      </p:pic>
      <p:pic>
        <p:nvPicPr>
          <p:cNvPr id="10" name="Picture 9" descr="Karolingischer_Buchmaler_um_820_0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53" y="1644292"/>
            <a:ext cx="3142296" cy="39303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12239" y="1644292"/>
            <a:ext cx="39893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6. </a:t>
            </a:r>
            <a:r>
              <a:rPr lang="en-US" dirty="0" err="1"/>
              <a:t>Čtyři</a:t>
            </a:r>
            <a:r>
              <a:rPr lang="en-US" dirty="0"/>
              <a:t> </a:t>
            </a:r>
            <a:r>
              <a:rPr lang="en-US" dirty="0" err="1"/>
              <a:t>evangelisté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Sant’Apollinare</a:t>
            </a:r>
            <a:r>
              <a:rPr lang="en-US" dirty="0"/>
              <a:t> in </a:t>
            </a:r>
            <a:r>
              <a:rPr lang="en-US" dirty="0" err="1"/>
              <a:t>Classe</a:t>
            </a:r>
            <a:r>
              <a:rPr lang="en-US" dirty="0"/>
              <a:t> (pol. 6. </a:t>
            </a:r>
            <a:r>
              <a:rPr lang="en-US" dirty="0" err="1"/>
              <a:t>století</a:t>
            </a:r>
            <a:r>
              <a:rPr lang="en-US" dirty="0"/>
              <a:t>)</a:t>
            </a:r>
          </a:p>
          <a:p>
            <a:r>
              <a:rPr lang="en-US" dirty="0"/>
              <a:t>- </a:t>
            </a:r>
            <a:r>
              <a:rPr lang="en-US" dirty="0" err="1"/>
              <a:t>Evangeliář</a:t>
            </a:r>
            <a:r>
              <a:rPr lang="en-US" dirty="0"/>
              <a:t> z </a:t>
            </a:r>
            <a:r>
              <a:rPr lang="en-US" dirty="0" err="1"/>
              <a:t>Cách</a:t>
            </a:r>
            <a:r>
              <a:rPr lang="en-US" dirty="0"/>
              <a:t> (9. </a:t>
            </a:r>
            <a:r>
              <a:rPr lang="en-US" dirty="0" err="1"/>
              <a:t>století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821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2212</TotalTime>
  <Words>785</Words>
  <Application>Microsoft Macintosh PowerPoint</Application>
  <PresentationFormat>Předvádění na obrazovce (4:3)</PresentationFormat>
  <Paragraphs>99</Paragraphs>
  <Slides>19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Baskerville</vt:lpstr>
      <vt:lpstr>Calibri</vt:lpstr>
      <vt:lpstr> Black </vt:lpstr>
      <vt:lpstr>Prezentace</vt:lpstr>
      <vt:lpstr>Jak napsat koncept?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muni, unil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Alzbeta Filipova</dc:creator>
  <cp:lastModifiedBy>Zuzana Frantová</cp:lastModifiedBy>
  <cp:revision>128</cp:revision>
  <dcterms:created xsi:type="dcterms:W3CDTF">2016-09-19T16:37:08Z</dcterms:created>
  <dcterms:modified xsi:type="dcterms:W3CDTF">2019-09-19T09:04:10Z</dcterms:modified>
</cp:coreProperties>
</file>