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48" r:id="rId2"/>
    <p:sldId id="350" r:id="rId3"/>
    <p:sldId id="351" r:id="rId4"/>
    <p:sldId id="394" r:id="rId5"/>
    <p:sldId id="352" r:id="rId6"/>
    <p:sldId id="353" r:id="rId7"/>
    <p:sldId id="354" r:id="rId8"/>
    <p:sldId id="355" r:id="rId9"/>
    <p:sldId id="356" r:id="rId10"/>
    <p:sldId id="357" r:id="rId11"/>
    <p:sldId id="361" r:id="rId12"/>
    <p:sldId id="358" r:id="rId13"/>
    <p:sldId id="359" r:id="rId14"/>
    <p:sldId id="270" r:id="rId15"/>
    <p:sldId id="360" r:id="rId16"/>
    <p:sldId id="362" r:id="rId17"/>
    <p:sldId id="363" r:id="rId18"/>
    <p:sldId id="365" r:id="rId19"/>
    <p:sldId id="366" r:id="rId20"/>
    <p:sldId id="367" r:id="rId21"/>
    <p:sldId id="369" r:id="rId22"/>
    <p:sldId id="395" r:id="rId23"/>
    <p:sldId id="368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22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0" r:id="rId40"/>
    <p:sldId id="431" r:id="rId41"/>
    <p:sldId id="266" r:id="rId42"/>
    <p:sldId id="310" r:id="rId43"/>
    <p:sldId id="347" r:id="rId44"/>
    <p:sldId id="313" r:id="rId45"/>
    <p:sldId id="315" r:id="rId46"/>
    <p:sldId id="346" r:id="rId47"/>
    <p:sldId id="316" r:id="rId48"/>
    <p:sldId id="340" r:id="rId49"/>
    <p:sldId id="334" r:id="rId50"/>
    <p:sldId id="318" r:id="rId51"/>
    <p:sldId id="336" r:id="rId52"/>
    <p:sldId id="342" r:id="rId53"/>
    <p:sldId id="319" r:id="rId54"/>
    <p:sldId id="341" r:id="rId55"/>
    <p:sldId id="322" r:id="rId56"/>
    <p:sldId id="320" r:id="rId57"/>
    <p:sldId id="328" r:id="rId58"/>
    <p:sldId id="335" r:id="rId59"/>
    <p:sldId id="411" r:id="rId60"/>
    <p:sldId id="412" r:id="rId61"/>
    <p:sldId id="414" r:id="rId62"/>
    <p:sldId id="396" r:id="rId63"/>
    <p:sldId id="397" r:id="rId64"/>
    <p:sldId id="398" r:id="rId65"/>
    <p:sldId id="399" r:id="rId66"/>
    <p:sldId id="400" r:id="rId67"/>
    <p:sldId id="401" r:id="rId68"/>
    <p:sldId id="402" r:id="rId69"/>
    <p:sldId id="403" r:id="rId70"/>
    <p:sldId id="375" r:id="rId71"/>
    <p:sldId id="376" r:id="rId72"/>
    <p:sldId id="380" r:id="rId73"/>
    <p:sldId id="385" r:id="rId74"/>
    <p:sldId id="405" r:id="rId75"/>
    <p:sldId id="407" r:id="rId76"/>
    <p:sldId id="408" r:id="rId77"/>
    <p:sldId id="409" r:id="rId78"/>
    <p:sldId id="406" r:id="rId79"/>
    <p:sldId id="432" r:id="rId80"/>
    <p:sldId id="433" r:id="rId81"/>
    <p:sldId id="264" r:id="rId82"/>
    <p:sldId id="265" r:id="rId8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2"/>
    <p:restoredTop sz="83333" autoAdjust="0"/>
  </p:normalViewPr>
  <p:slideViewPr>
    <p:cSldViewPr snapToGrid="0">
      <p:cViewPr varScale="1">
        <p:scale>
          <a:sx n="60" d="100"/>
          <a:sy n="60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25C3-3218-4F84-BDB3-ED2BD7200879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D903-D133-40F5-965E-B030667C9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6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Zmínit, že témata jsou vybrána s ohledem na různá média – socha, malba, kovolitectví, freska, architektura. </a:t>
            </a:r>
          </a:p>
          <a:p>
            <a:r>
              <a:rPr lang="cs-CZ" dirty="0"/>
              <a:t>Vídeň exkurze – dílo in </a:t>
            </a:r>
            <a:r>
              <a:rPr lang="cs-CZ" dirty="0" err="1"/>
              <a:t>situ</a:t>
            </a:r>
            <a:r>
              <a:rPr lang="cs-CZ" dirty="0"/>
              <a:t>, budeme si klást otázky jak vůbec přistupovat k um. Dílu, </a:t>
            </a:r>
          </a:p>
          <a:p>
            <a:endParaRPr lang="cs-CZ" dirty="0"/>
          </a:p>
          <a:p>
            <a:r>
              <a:rPr lang="cs-CZ" b="1" dirty="0"/>
              <a:t>Kurz – 6kreditů </a:t>
            </a:r>
            <a:r>
              <a:rPr lang="cs-CZ" dirty="0"/>
              <a:t>– budeme bazírovat na tom, aby odevzdaná práce byla kvalitní. </a:t>
            </a:r>
          </a:p>
          <a:p>
            <a:endParaRPr lang="cs-CZ" dirty="0"/>
          </a:p>
          <a:p>
            <a:r>
              <a:rPr lang="cs-CZ" dirty="0"/>
              <a:t>Literatura – může být i obecná (malířství 16. století v Itálii), jdeme ke konkrétnímu, historické pozadí pro pochopení důležité např. </a:t>
            </a:r>
            <a:r>
              <a:rPr lang="cs-CZ" dirty="0" err="1"/>
              <a:t>Karlskirche</a:t>
            </a:r>
            <a:r>
              <a:rPr lang="cs-CZ" dirty="0"/>
              <a:t> – votivní kostel, morová </a:t>
            </a:r>
            <a:r>
              <a:rPr lang="cs-CZ" dirty="0" err="1"/>
              <a:t>epideme</a:t>
            </a:r>
            <a:r>
              <a:rPr lang="cs-CZ" dirty="0"/>
              <a:t>, k tomu vážící se ikonografie</a:t>
            </a:r>
          </a:p>
          <a:p>
            <a:endParaRPr lang="cs-CZ" dirty="0"/>
          </a:p>
          <a:p>
            <a:r>
              <a:rPr lang="cs-CZ" dirty="0"/>
              <a:t>Konzultace já od 1550, Klára do 1550, upřesníme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6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Rešerše: vyhledávání informací o určité problematice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727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Klíčová slova (vždy hledat ve všech jazycích): Madona z Veveří</a:t>
            </a:r>
          </a:p>
          <a:p>
            <a:r>
              <a:rPr lang="cs-CZ" dirty="0"/>
              <a:t>Synonyma: Panna Marie z Veveří</a:t>
            </a:r>
          </a:p>
          <a:p>
            <a:r>
              <a:rPr lang="cs-CZ" dirty="0"/>
              <a:t>Nadřazené termíny: (česká) gotická malba/umění, (česká) desková malba středověk, Veveří, Karel IV., Jan Jindřich Lucemburský, Mistr Vyšebrodského oltáře,14. století, krásné madony (</a:t>
            </a:r>
            <a:r>
              <a:rPr lang="cs-CZ" dirty="0" err="1"/>
              <a:t>schöne</a:t>
            </a:r>
            <a:r>
              <a:rPr lang="cs-CZ" dirty="0"/>
              <a:t> </a:t>
            </a:r>
            <a:r>
              <a:rPr lang="cs-CZ" dirty="0" err="1"/>
              <a:t>Madonnen</a:t>
            </a:r>
            <a:r>
              <a:rPr lang="cs-CZ" dirty="0"/>
              <a:t>), arcidiecézní muzeum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823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rešerše vznikne seznam literatury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825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mnoho variant – důležitá je jednotnost!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r>
              <a:rPr lang="cs-CZ" dirty="0"/>
              <a:t>většina norem se shoduje v jedné věci: </a:t>
            </a:r>
            <a:r>
              <a:rPr lang="cs-CZ" dirty="0" err="1"/>
              <a:t>těčka</a:t>
            </a:r>
            <a:r>
              <a:rPr lang="cs-CZ" dirty="0"/>
              <a:t> na konci</a:t>
            </a:r>
          </a:p>
          <a:p>
            <a:endParaRPr lang="cs-CZ" dirty="0"/>
          </a:p>
          <a:p>
            <a:r>
              <a:rPr lang="cs-CZ" dirty="0"/>
              <a:t>Studijní materiály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66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nezapomenout uvádět čísla stránek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453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547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zjistím počet znaků 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456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Poté, co jsem přečetl/a to, co jsem byla schopná přečíst</a:t>
            </a:r>
          </a:p>
          <a:p>
            <a:endParaRPr lang="cs-CZ" dirty="0"/>
          </a:p>
          <a:p>
            <a:r>
              <a:rPr lang="cs-CZ" dirty="0"/>
              <a:t>problémy, hlavní témata, zajímavá otázka</a:t>
            </a:r>
          </a:p>
          <a:p>
            <a:r>
              <a:rPr lang="cs-CZ" dirty="0"/>
              <a:t>bez poznámkového aparátu</a:t>
            </a:r>
          </a:p>
          <a:p>
            <a:endParaRPr lang="cs-CZ" dirty="0"/>
          </a:p>
          <a:p>
            <a:r>
              <a:rPr lang="cs-CZ" dirty="0"/>
              <a:t>Zásadní myšlenka – té podřídím zbytek (není možné postihnout vše)</a:t>
            </a:r>
          </a:p>
          <a:p>
            <a:endParaRPr lang="cs-CZ" dirty="0"/>
          </a:p>
          <a:p>
            <a:r>
              <a:rPr lang="cs-CZ" dirty="0"/>
              <a:t>Čleňte do odstavců, používejte souvislé věty, nikoli odrážky a poznámky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432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tvorbě konceptu se Vám bude hodit: </a:t>
            </a:r>
          </a:p>
          <a:p>
            <a:r>
              <a:rPr lang="cs-CZ" dirty="0"/>
              <a:t>hypotéza (stavební kámen vědy, používá to každý) - znamená výpověď (</a:t>
            </a:r>
            <a:r>
              <a:rPr lang="cs-CZ" b="1" dirty="0"/>
              <a:t>jejíž platnost se pouze předpokládá, </a:t>
            </a:r>
            <a:r>
              <a:rPr lang="cs-CZ" dirty="0"/>
              <a:t>ale je zároveň formulovaná tak, aby ji </a:t>
            </a:r>
            <a:r>
              <a:rPr lang="cs-CZ" b="1" dirty="0"/>
              <a:t>bylo možno potvrdit nebo vyvrátit</a:t>
            </a:r>
            <a:r>
              <a:rPr lang="cs-CZ" dirty="0"/>
              <a:t>). </a:t>
            </a:r>
          </a:p>
          <a:p>
            <a:endParaRPr lang="cs-CZ" dirty="0"/>
          </a:p>
          <a:p>
            <a:r>
              <a:rPr lang="cs-CZ" dirty="0"/>
              <a:t>Kritické myšlení (to hlavní, co by Vás univerzita měla naučit): schopnost hodnotit informace, nepodléhat obecnému mínění, nepřebírat tradované názory, připustit odlišný pohled (nedogmatičnost!)</a:t>
            </a:r>
          </a:p>
          <a:p>
            <a:endParaRPr lang="cs-CZ" dirty="0"/>
          </a:p>
          <a:p>
            <a:r>
              <a:rPr lang="cs-CZ" dirty="0"/>
              <a:t>Když Vám řeknu, že Madona z Veveří vznikla v roce 1350, co by měla být vaše otázka jako historiků umění (vědců?) …. (říkal to profesor Kutal…)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95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Primárním pramenem pro vás je DÍLO SAMOTNÉ. DÍVEJTE SE.</a:t>
            </a:r>
          </a:p>
          <a:p>
            <a:endParaRPr lang="cs-CZ" dirty="0"/>
          </a:p>
          <a:p>
            <a:r>
              <a:rPr lang="cs-CZ" dirty="0"/>
              <a:t>První otázka, kterou je potřeba si klást (zejména u středověkého umění): Co je původní?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34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Zdůraznit problém plagiátorství na wiki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362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Stejně jako obsah prezentace je důležitá i forma!</a:t>
            </a:r>
          </a:p>
          <a:p>
            <a:endParaRPr lang="cs-CZ" dirty="0"/>
          </a:p>
          <a:p>
            <a:r>
              <a:rPr lang="cs-CZ" dirty="0"/>
              <a:t>Naučte se připravit si prezentaci na stanovený čas: výborná vlastnost (přetažení limitu: zhoršení známky, nad 20 min. – „násilné“ ukončení prezentace)</a:t>
            </a:r>
          </a:p>
          <a:p>
            <a:endParaRPr lang="cs-CZ" dirty="0"/>
          </a:p>
          <a:p>
            <a:r>
              <a:rPr lang="cs-CZ" dirty="0"/>
              <a:t>Spisovná mluva, </a:t>
            </a:r>
          </a:p>
          <a:p>
            <a:endParaRPr lang="cs-CZ" dirty="0"/>
          </a:p>
          <a:p>
            <a:r>
              <a:rPr lang="cs-CZ" dirty="0"/>
              <a:t>Názorná ukázka (velmi zkrácená) obsahu (opět na Madoně z Veveří)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250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Představit raně křesťanskou baziliku </a:t>
            </a:r>
            <a:r>
              <a:rPr lang="cs-CZ" dirty="0" err="1"/>
              <a:t>Sant‘Apollinare</a:t>
            </a:r>
            <a:r>
              <a:rPr lang="cs-CZ" dirty="0"/>
              <a:t> </a:t>
            </a:r>
            <a:r>
              <a:rPr lang="cs-CZ" dirty="0" err="1"/>
              <a:t>Nuovo</a:t>
            </a:r>
            <a:r>
              <a:rPr lang="cs-CZ" dirty="0"/>
              <a:t> v Ravenně</a:t>
            </a:r>
          </a:p>
          <a:p>
            <a:endParaRPr lang="cs-CZ" dirty="0"/>
          </a:p>
          <a:p>
            <a:r>
              <a:rPr lang="cs-CZ" dirty="0"/>
              <a:t>Stavba 493-526, období vlády ostrogótského krále </a:t>
            </a:r>
            <a:r>
              <a:rPr lang="cs-CZ" dirty="0" err="1"/>
              <a:t>Theodoricha</a:t>
            </a:r>
            <a:endParaRPr lang="cs-CZ" dirty="0"/>
          </a:p>
          <a:p>
            <a:endParaRPr lang="cs-CZ" dirty="0"/>
          </a:p>
          <a:p>
            <a:r>
              <a:rPr lang="cs-CZ" dirty="0"/>
              <a:t>Prezentace zaměřena na rozsáhlou mozaikovou výzdobu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114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1. části dekorace nejprve popíši jak z hlediska materiálu tak jeho obsahu, čili ikonografie</a:t>
            </a:r>
          </a:p>
          <a:p>
            <a:endParaRPr lang="cs-CZ" dirty="0"/>
          </a:p>
          <a:p>
            <a:r>
              <a:rPr lang="cs-CZ" dirty="0"/>
              <a:t>V druhé části se budu věnovat otázce datace a uměleckých dílen a představím dvě základní fáze výzdoby: původní (poč. 6. st.) a pozdější (pol. 6. st.)</a:t>
            </a:r>
          </a:p>
          <a:p>
            <a:endParaRPr lang="cs-CZ" dirty="0"/>
          </a:p>
          <a:p>
            <a:r>
              <a:rPr lang="cs-CZ" dirty="0"/>
              <a:t>A ve třetí části se následně budu věnovat tomu, jaká byla role mozaikové výzdoby v rámci liturgického prostoru baziliky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34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766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Popisky k obrázkům!</a:t>
            </a:r>
          </a:p>
          <a:p>
            <a:endParaRPr lang="cs-CZ" dirty="0"/>
          </a:p>
          <a:p>
            <a:r>
              <a:rPr lang="cs-CZ" dirty="0"/>
              <a:t>Můžete využívat i ustálených výrazů (Santa </a:t>
            </a:r>
            <a:r>
              <a:rPr lang="cs-CZ" dirty="0" err="1"/>
              <a:t>Prassede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877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průřez</a:t>
            </a:r>
          </a:p>
          <a:p>
            <a:r>
              <a:rPr lang="cs-CZ" dirty="0"/>
              <a:t>Zajímavé pro všechny (seznámení se s důležitými díl DU)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748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B62A3-5C44-4C7F-8996-100403F5926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48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Bodleian</a:t>
            </a:r>
            <a:r>
              <a:rPr lang="cs-CZ" dirty="0"/>
              <a:t> </a:t>
            </a:r>
            <a:r>
              <a:rPr lang="cs-CZ" dirty="0" err="1"/>
              <a:t>Library</a:t>
            </a:r>
            <a:r>
              <a:rPr lang="cs-CZ" dirty="0"/>
              <a:t> Oxford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421-C8C7-48E8-8EF7-C8C69F56EF6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03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Getka</a:t>
            </a:r>
            <a:r>
              <a:rPr lang="cs-CZ" dirty="0"/>
              <a:t> -  i obecná literatura, přehledy starších děl</a:t>
            </a:r>
          </a:p>
          <a:p>
            <a:r>
              <a:rPr lang="cs-CZ" dirty="0" err="1"/>
              <a:t>Belting</a:t>
            </a:r>
            <a:r>
              <a:rPr lang="cs-CZ" dirty="0"/>
              <a:t> </a:t>
            </a:r>
            <a:r>
              <a:rPr lang="cs-CZ" dirty="0" err="1"/>
              <a:t>tématicky</a:t>
            </a:r>
            <a:endParaRPr lang="cs-CZ" dirty="0"/>
          </a:p>
          <a:p>
            <a:r>
              <a:rPr lang="cs-CZ" dirty="0"/>
              <a:t>Knihy na pomezí se objevují v obou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049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76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Jstor</a:t>
            </a:r>
            <a:r>
              <a:rPr lang="cs-CZ" dirty="0"/>
              <a:t> online knihovna článků, Oxford online </a:t>
            </a:r>
            <a:r>
              <a:rPr lang="cs-CZ" dirty="0" err="1"/>
              <a:t>online</a:t>
            </a:r>
            <a:r>
              <a:rPr lang="cs-CZ" dirty="0"/>
              <a:t> </a:t>
            </a:r>
            <a:r>
              <a:rPr lang="cs-CZ" dirty="0" err="1"/>
              <a:t>dictionary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857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Říct, že pod hesly je další literatura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27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Zásadní dovednost, bude provázet celým studiem.</a:t>
            </a:r>
          </a:p>
          <a:p>
            <a:endParaRPr lang="cs-CZ" dirty="0"/>
          </a:p>
          <a:p>
            <a:r>
              <a:rPr lang="cs-CZ" dirty="0"/>
              <a:t>- nejen dobře bádat, ale umět výsledky bádání zprostředkovat ať už odborné nebo laické veřejnosti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660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40 témat od 2. po 20. století</a:t>
            </a:r>
          </a:p>
          <a:p>
            <a:r>
              <a:rPr lang="cs-CZ" dirty="0"/>
              <a:t>výběr v IS spolu s předpokládaným datem prezentace, čímž chceme předejít omluvám</a:t>
            </a:r>
          </a:p>
          <a:p>
            <a:endParaRPr lang="cs-CZ" dirty="0"/>
          </a:p>
          <a:p>
            <a:r>
              <a:rPr lang="cs-CZ" dirty="0"/>
              <a:t>Berte prosím jako zkoušku!</a:t>
            </a:r>
          </a:p>
          <a:p>
            <a:endParaRPr lang="cs-CZ" dirty="0"/>
          </a:p>
          <a:p>
            <a:r>
              <a:rPr lang="cs-CZ" dirty="0"/>
              <a:t>vyřídit i známým, kteří chybí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85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15602-77CF-4402-B56E-9A86E303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D7044F-8B2C-4BF6-BC8F-1A43043BB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BC8009-8CDB-453C-84A3-3A6FD455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D5B0AB-A195-4411-82D4-BCA9B4FE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14C899-09E6-4BCE-BAE1-FB92A00D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95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254DA-0F6B-41CF-AAF7-6A8445FE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C2EF40-DEDA-4147-A7EA-DBCC4BFCA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DE26F0-6260-4816-834F-DA085D7F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4BEE49-E538-427E-B054-40CB9A17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5A96FD-8B3C-4F9D-9E9D-D194384F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37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4900C19-B9C0-4E32-AD6C-5209A4AD5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EBDE9F0-76BA-49F7-84FF-17BED5D40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8C1F09-F60B-4800-8D85-005C56A3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9F6400-4EBA-4E96-9049-4151B856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63B9BF-1150-4991-8941-9905095B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53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2A2BF-5A75-41A8-B66E-4FF5584D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7D51D9-21E3-430C-8B55-AC2926598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8F41F7-9B58-4765-8053-BC58E75F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53DD00-DB9D-4572-BB0D-40FBADBE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ACDAC7-A19D-48B0-BFEA-B59777E03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74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E3B86-FC33-44FE-97A1-4F9D9E78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452EA9-D76A-46E5-9095-B0CEF609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1F7645-3B02-44EC-801F-94C3ACAD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020AD2-4065-48FB-AFF6-697EE1A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CFD93F-3C77-4EC8-AA9B-F0EBD0F6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5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623C0-41EF-4460-A0C9-0078EA18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6816B2-D466-4F27-A77F-A4ADB5CC9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AC4C0E2-F4D4-4FA1-8CBB-988404C53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D18C71-CFA1-47A1-A212-4AD68631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F8312E-76AF-4008-A9D3-F93B04B7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4DC845-FDC3-4EA9-9CA6-B0ED4B78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50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3C3BD-E02F-4778-98A4-FF919CD1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3BF13F8-504F-45C1-B513-117D19E16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185CCE-C646-400C-B3EA-89E4977BD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51D09DE-6BDF-497F-8D4B-B0DD94BD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071EC9B-CE99-4608-903F-37AC60D3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CC7B752-6E2B-461D-A716-A775EA23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620FD2-6827-4E25-9B9F-DD55B282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4EE109-A954-41AE-B204-2A7F2905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8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5DC01-A095-42E9-9C44-CAB0DEF9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D610B2-2D68-4198-95E4-73D6E606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3A8CFCF-2545-442B-9E97-1D332A73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0FA224-3C93-4D0E-84F5-AD2F00E1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86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CA35DEC-B226-43BF-A322-BA7F088F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9246F5-B344-48B6-93DF-FDC9F40B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2F9B0C-2893-4906-ACD0-E5E34044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82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ED165-1A3D-451A-8D7E-1CDC7DF8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B583EB-687A-4A8D-B5B2-1A15BE88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55A9B0C-9D22-4066-9374-129DECFDF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5E4440-E7F9-4CD3-B70D-EFA92AC7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BE4730-A144-4678-8791-DF8321EBF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041FA4-4CB4-4D3F-AC4A-77EEBBF0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45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F1D81-55A0-4D9E-B49C-A2BD8105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E2ECF1A-F963-4D6B-AB2D-05850E21A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F8BB76F-9489-4160-83B5-307A96691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63D0B5-EA51-48EC-B906-273267E3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563595-159C-48B5-8AD9-12F95E0D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476878-701A-4DC0-A4B1-20B81722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97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AA44384-147D-4A31-95F4-9B6DB0B3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DAF536-F324-4BA2-9628-07CB225A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AD2DA9-CD80-402E-A785-15CEE72C3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D593-CCA1-44D9-BF06-1E4B1E10B27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D21859-43BE-4CFB-BF47-7E2C6BE01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A83006-0E7A-46DD-AFB6-75EBE010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96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phil.muni.cz/nase-sluzby/mvs/" TargetMode="External"/><Relationship Id="rId2" Type="http://schemas.openxmlformats.org/officeDocument/2006/relationships/hyperlink" Target="https://aleph.nkp.cz/F/PJM12FV4MAR39F2KS371CRP1HAVBGRLLUQN31M7G6V48UE6FAU-54183?func=file&amp;file_name=find-b&amp;local_base=SK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atalog.moravska-galerie.cz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aleph.mpg.de/F?func=file&amp;file_name=find-b&amp;local_base=kub01&amp;con_lng=e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usearch.univie.ac.at/primo_library/libweb/action/search.do?vid=UWI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usearch.univie.ac.at/primo_library/libweb/action/search.do?vid=UW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onb.ac.at/digitale-bibliothek-katalog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zdroje.muni.cz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geschichtewiki.wien.gv.at/Erzherzog-Carl-Denkmal_(1)" TargetMode="External"/><Relationship Id="rId4" Type="http://schemas.openxmlformats.org/officeDocument/2006/relationships/hyperlink" Target="https://www.jstor.org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knihovna.phil.muni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leph.muni.cz/F?RN=684402720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k.c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8C34D-BE2A-41DE-A5D1-02B46CF42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Uvedení do studia dějin umění II.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2957D7-DC7B-41D9-A23E-31C45B728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</a:rPr>
              <a:t>DU1706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Klára Doležalová &amp; Michaela </a:t>
            </a:r>
            <a:r>
              <a:rPr lang="cs-CZ" i="1" dirty="0" err="1">
                <a:solidFill>
                  <a:schemeClr val="bg1">
                    <a:lumMod val="95000"/>
                  </a:schemeClr>
                </a:solidFill>
              </a:rPr>
              <a:t>Hojdysz</a:t>
            </a:r>
            <a:endParaRPr lang="cs-CZ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96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DF11D-9BE7-4CD4-8E14-C4393837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Meziknihovní výpůjční služba MVS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211D75-7CB5-45F5-9C71-2572437C1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Souborný katalog ČR</a:t>
            </a:r>
          </a:p>
          <a:p>
            <a:r>
              <a:rPr lang="cs-CZ" dirty="0">
                <a:hlinkClick r:id="rId2"/>
              </a:rPr>
              <a:t>https://aleph.nkp.cz/F/PJM12FV4MAR39F2KS371CRP1HAVBGRLLUQN31M7G6V48UE6FAU-54183?func=file&amp;file_name=find-b&amp;local_base=SKC</a:t>
            </a:r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MVS Filozofická fakulta</a:t>
            </a:r>
          </a:p>
          <a:p>
            <a:r>
              <a:rPr lang="cs-CZ" dirty="0">
                <a:hlinkClick r:id="rId3"/>
              </a:rPr>
              <a:t>http://knihovna.phil.muni.cz/nase-sluzby/mvs/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0243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71825-204E-4EAC-B564-592C9CB8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Knihovna Moravské galerie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2388938E-3C15-4338-8211-38CEB33DC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r="6423"/>
          <a:stretch/>
        </p:blipFill>
        <p:spPr>
          <a:xfrm>
            <a:off x="838200" y="1690688"/>
            <a:ext cx="6692679" cy="4351338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FC59DDD-0D87-4178-B597-7C8B5D286457}"/>
              </a:ext>
            </a:extLst>
          </p:cNvPr>
          <p:cNvSpPr/>
          <p:nvPr/>
        </p:nvSpPr>
        <p:spPr>
          <a:xfrm>
            <a:off x="7849227" y="1872734"/>
            <a:ext cx="3933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http://katalog.moravska-galerie.cz/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720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B57D4-8663-4956-A2E3-D810E0F35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Zahraniční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1130DF-C35B-42DD-8A4E-4E1A778D2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Zentralinstitut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für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Kunstgeschichte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v Mnichově</a:t>
            </a:r>
          </a:p>
          <a:p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http://aleph.mpg.de/F?func=file&amp;file_name=find-b&amp;local_base=kub01&amp;con_lng=eng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Kubikat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6CC57C9E-CC8E-4666-9DB9-8AF1DBB2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5872"/>
            <a:ext cx="5553944" cy="41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2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F867E-A1C9-4E2F-A80F-67F625A1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Universität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Wien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– Institut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für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Kunstgeschichte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A58C9D-3420-40BC-8175-300DA8DA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7868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https://usearch.univie.ac.at/primo_library/libweb/action/search.do?vid=UWI</a:t>
            </a:r>
            <a:endParaRPr lang="cs-CZ" dirty="0"/>
          </a:p>
          <a:p>
            <a:endParaRPr lang="cs-CZ" dirty="0"/>
          </a:p>
        </p:txBody>
      </p:sp>
      <p:pic>
        <p:nvPicPr>
          <p:cNvPr id="5122" name="Picture 2" descr="VÃ½sledek obrÃ¡zku pro institut fÃ¼r kunstgeschichte wien">
            <a:extLst>
              <a:ext uri="{FF2B5EF4-FFF2-40B4-BE49-F238E27FC236}">
                <a16:creationId xmlns:a16="http://schemas.microsoft.com/office/drawing/2014/main" id="{4368FC29-FDC9-4D49-94B9-9B6D1D37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38" y="1519309"/>
            <a:ext cx="6686081" cy="44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7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D8E678-784D-47D2-8801-18C428003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60371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https://usearch.univie.ac.at/primo_library/libweb/action/search.do?vid=UWI</a:t>
            </a:r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Objednávky raději dopředu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41E0569-6853-494F-814F-733258A2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Universität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Wien</a:t>
            </a:r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72" name="Picture 4" descr="VÃ½sledek obrÃ¡zku pro universitÃ¤t wien bibliothek">
            <a:extLst>
              <a:ext uri="{FF2B5EF4-FFF2-40B4-BE49-F238E27FC236}">
                <a16:creationId xmlns:a16="http://schemas.microsoft.com/office/drawing/2014/main" id="{99142865-1F52-46DA-91A5-9EFD4D59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62" y="1188663"/>
            <a:ext cx="6904637" cy="42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3AF50-C6C4-4530-861D-78DA34ED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Rakouská národní knihovna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96961B-E26D-400B-8171-DBEB1FDED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0237" cy="4216402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https://www.onb.ac.at/digitale-bibliothek-kataloge/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146" name="Picture 2" descr="SouvisejÃ­cÃ­ obrÃ¡zek">
            <a:extLst>
              <a:ext uri="{FF2B5EF4-FFF2-40B4-BE49-F238E27FC236}">
                <a16:creationId xmlns:a16="http://schemas.microsoft.com/office/drawing/2014/main" id="{E1510F2E-BE7B-4891-BB9A-ED220981E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647"/>
          <a:stretch/>
        </p:blipFill>
        <p:spPr bwMode="auto">
          <a:xfrm>
            <a:off x="5964701" y="1690688"/>
            <a:ext cx="5580371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osterreichische bibliothek wien">
            <a:extLst>
              <a:ext uri="{FF2B5EF4-FFF2-40B4-BE49-F238E27FC236}">
                <a16:creationId xmlns:a16="http://schemas.microsoft.com/office/drawing/2014/main" id="{8D6F196F-225F-47C6-9AAD-DB201F47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56244"/>
            <a:ext cx="4831080" cy="32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46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979E5-3346-4E88-9C09-648F1A1E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04132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Elektronické zdroje a databáze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F552E9-97CE-416A-9BDF-32F09A701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49" y="1830866"/>
            <a:ext cx="4465320" cy="4779237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hlinkClick r:id="rId3"/>
              </a:rPr>
              <a:t>https://ezdroje.muni.cz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Seznam databází přístupných přes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muni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Oxford Art Online</a:t>
            </a: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Jstor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4"/>
              </a:rPr>
              <a:t>https://www.jstor.org/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Geschichtewiki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5"/>
              </a:rPr>
              <a:t>https://www.geschichtewiki.wien.gv.at/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  <a:hlinkClick r:id="rId5"/>
              </a:rPr>
              <a:t>Erzherzog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5"/>
              </a:rPr>
              <a:t>-Carl-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  <a:hlinkClick r:id="rId5"/>
              </a:rPr>
              <a:t>Denkmal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5"/>
              </a:rPr>
              <a:t>_(1)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0712F6-7465-4DF5-BA91-FCF9051E0E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29" t="12572" r="7857" b="5324"/>
          <a:stretch/>
        </p:blipFill>
        <p:spPr>
          <a:xfrm>
            <a:off x="5880645" y="428365"/>
            <a:ext cx="4859200" cy="2664824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D4B245-0098-4421-90E3-ECF3B41192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75" t="13680" r="22426" b="1638"/>
          <a:stretch/>
        </p:blipFill>
        <p:spPr>
          <a:xfrm>
            <a:off x="7042332" y="2731731"/>
            <a:ext cx="4705350" cy="40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CB82A-EEE0-4D12-AEC7-E5871489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Slovníky a encyklopedie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3EA163-F9BC-4540-9ECC-7150242BE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527"/>
            <a:ext cx="4334691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Biografické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Obecné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Ikonografické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Architektura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Středověk</a:t>
            </a:r>
          </a:p>
        </p:txBody>
      </p:sp>
      <p:pic>
        <p:nvPicPr>
          <p:cNvPr id="3074" name="Picture 2" descr="VÃ½sledek obrÃ¡zku pro old books">
            <a:extLst>
              <a:ext uri="{FF2B5EF4-FFF2-40B4-BE49-F238E27FC236}">
                <a16:creationId xmlns:a16="http://schemas.microsoft.com/office/drawing/2014/main" id="{2AE3FC78-252F-441C-AD9C-9E31D9AB0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r="17077"/>
          <a:stretch/>
        </p:blipFill>
        <p:spPr bwMode="auto">
          <a:xfrm>
            <a:off x="5525589" y="1545091"/>
            <a:ext cx="5551714" cy="45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452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98D85-96C6-42A6-9940-D7AF9E73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Biografické slovníky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B468A4-ADAC-4E01-A3EC-8B42CC1A9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Ulrich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Thieme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–Felix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Becker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Allgemeines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Lexikon der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Bildenden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Künstler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počátek 20. století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Günter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Meißner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Allgemeines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Künstler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Lexikon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novější, nejsou všechny svazky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VÃ½sledek obrÃ¡zku pro allgemeines lexikon saur">
            <a:extLst>
              <a:ext uri="{FF2B5EF4-FFF2-40B4-BE49-F238E27FC236}">
                <a16:creationId xmlns:a16="http://schemas.microsoft.com/office/drawing/2014/main" id="{EB2B4F26-1A16-4F77-926C-90DB3D52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 b="21142"/>
          <a:stretch/>
        </p:blipFill>
        <p:spPr bwMode="auto">
          <a:xfrm>
            <a:off x="3823062" y="3487100"/>
            <a:ext cx="6065520" cy="2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74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69785-7737-4FE4-A8F3-20830599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Obecné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58F40F-27B8-477C-B832-38C583AF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7389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Edice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Dehio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Wien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Dictionary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Art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Reallexikon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zur deutschen Kunst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g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eschichte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 descr="VÃ½sledek obrÃ¡zku pro dictionary of art">
            <a:extLst>
              <a:ext uri="{FF2B5EF4-FFF2-40B4-BE49-F238E27FC236}">
                <a16:creationId xmlns:a16="http://schemas.microsoft.com/office/drawing/2014/main" id="{CB470C81-FFE9-4AAF-B2F2-505F593D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35" y="681037"/>
            <a:ext cx="607606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0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0A65C-B2CF-4C5C-8373-A12D3CC5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Náplň kurzu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5C11F9-AD61-4F30-8848-6D766CDAC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3443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Přihlášení k tématu v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isu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do 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30. září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!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Prezentace od 29. října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Exkurze do Vídně 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12. října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Konzultace – seznam literatury, koncept, osnova prezentace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Prezentace uměleckého díla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6D646A21-C6AF-4178-85AF-EF7279BA4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 bwMode="auto">
          <a:xfrm>
            <a:off x="7057695" y="0"/>
            <a:ext cx="5134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86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D94BF-1589-4EE7-8CC1-95495D3E3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Ikonografické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4E6557-9C03-4AA7-90BF-15B9CC9F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2886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V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gettyho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studovně první knihovna u okna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Lexikon der christlichen Ikonographie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– heslovité, podrobné</a:t>
            </a: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Ikonographie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der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Heiligen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028" name="Picture 4" descr="VÃ½sledek obrÃ¡zku pro Lexikon der christlichen Ikonographie">
            <a:extLst>
              <a:ext uri="{FF2B5EF4-FFF2-40B4-BE49-F238E27FC236}">
                <a16:creationId xmlns:a16="http://schemas.microsoft.com/office/drawing/2014/main" id="{02257B36-61A5-43FA-ADA2-B2002DAE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36" y="1573121"/>
            <a:ext cx="3750672" cy="40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424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7DE17-385A-41B7-9800-59C72455A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Architektura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82913E-A2E6-4184-B165-72671F1E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2703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Názvosloví 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Jaroslav Herout, 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Staletí kolem nás. Přehled stavebních slohů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Praha 2002. 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Oldřich Blažíček, 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Slovník pojmů z dějin umění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Praha 2013.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 descr="https://www.obalkyknih.cz/file/cover/1330795/medium">
            <a:extLst>
              <a:ext uri="{FF2B5EF4-FFF2-40B4-BE49-F238E27FC236}">
                <a16:creationId xmlns:a16="http://schemas.microsoft.com/office/drawing/2014/main" id="{2BC79089-3967-4DBA-AEC4-8B13F5A6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64" y="653142"/>
            <a:ext cx="3191419" cy="45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obalkyknih.cz/file/cover/1220505/medium">
            <a:extLst>
              <a:ext uri="{FF2B5EF4-FFF2-40B4-BE49-F238E27FC236}">
                <a16:creationId xmlns:a16="http://schemas.microsoft.com/office/drawing/2014/main" id="{1BDDC0C8-0393-4F1A-8AE4-5F354B2D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83" y="2521129"/>
            <a:ext cx="2709046" cy="3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893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C96D3-7B76-4DE2-9BF1-654ED8A3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88" y="430439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Architektura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D50E4DA-314C-4641-8462-B0E6BE197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91" y="745331"/>
            <a:ext cx="4099157" cy="5465544"/>
          </a:xfrm>
        </p:spPr>
      </p:pic>
      <p:sp>
        <p:nvSpPr>
          <p:cNvPr id="4" name="AutoShape 2" descr="blob:https://web.whatsapp.com/62b10e21-d978-42b3-984d-61787b9e6e39">
            <a:extLst>
              <a:ext uri="{FF2B5EF4-FFF2-40B4-BE49-F238E27FC236}">
                <a16:creationId xmlns:a16="http://schemas.microsoft.com/office/drawing/2014/main" id="{0A3FF28A-3A03-4B26-BD58-F18059545C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53600301-A4D5-4C18-A952-FC4A98ADA8EB}"/>
              </a:ext>
            </a:extLst>
          </p:cNvPr>
          <p:cNvSpPr txBox="1">
            <a:spLocks/>
          </p:cNvSpPr>
          <p:nvPr/>
        </p:nvSpPr>
        <p:spPr>
          <a:xfrm>
            <a:off x="903514" y="2269762"/>
            <a:ext cx="46873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názvosloví v cizím jazyce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3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6CC76-31B7-43D4-9487-4461E442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E04131-4E68-4462-A4C7-C5F6181F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0349" cy="4351338"/>
          </a:xfrm>
        </p:spPr>
        <p:txBody>
          <a:bodyPr/>
          <a:lstStyle/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Enciclopedia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dell’arte medievale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Grove encyclopedia of medieval art and architecture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Oxford handbook of early Christian studies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FADD9B-CCFF-405C-9325-28682CD6A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11" y="1433865"/>
            <a:ext cx="5224492" cy="50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29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641B4-7F3E-4400-ADAC-42046E115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Jak na prezentaci?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1EDE51-64A5-460B-ACD5-BD347186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845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91776-1C8D-497F-B645-EAD0B8208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1) výběr tématu</a:t>
            </a:r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4000" dirty="0">
                <a:solidFill>
                  <a:schemeClr val="bg1"/>
                </a:solidFill>
                <a:latin typeface="Sitka Banner" panose="02000505000000020004" pitchFamily="2" charset="0"/>
              </a:rPr>
              <a:t>registrace v IS do </a:t>
            </a:r>
            <a:r>
              <a:rPr lang="cs-CZ" sz="4000" u="sng" dirty="0">
                <a:solidFill>
                  <a:schemeClr val="bg1"/>
                </a:solidFill>
                <a:latin typeface="Sitka Banner" panose="02000505000000020004" pitchFamily="2" charset="0"/>
              </a:rPr>
              <a:t>30. září</a:t>
            </a:r>
            <a:endParaRPr lang="cs-CZ" u="sng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56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EF73B11-5F86-4E9D-B94A-F21647ED80D4}"/>
              </a:ext>
            </a:extLst>
          </p:cNvPr>
          <p:cNvSpPr txBox="1">
            <a:spLocks/>
          </p:cNvSpPr>
          <p:nvPr/>
        </p:nvSpPr>
        <p:spPr>
          <a:xfrm>
            <a:off x="1017917" y="1853883"/>
            <a:ext cx="9661585" cy="4201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dirty="0">
                <a:solidFill>
                  <a:schemeClr val="bg1"/>
                </a:solidFill>
                <a:latin typeface="Sitka Banner" panose="02000505000000020004" pitchFamily="2" charset="0"/>
              </a:rPr>
              <a:t>2) bibliografické rešerše</a:t>
            </a:r>
          </a:p>
          <a:p>
            <a:pPr algn="ctr">
              <a:lnSpc>
                <a:spcPct val="120000"/>
              </a:lnSpc>
            </a:pPr>
            <a:endParaRPr lang="cs-CZ" sz="60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typ dokumentů – monografie, sborníky, články v odborných časopisech, katalogy, diplomové práce</a:t>
            </a:r>
          </a:p>
          <a:p>
            <a:pPr>
              <a:lnSpc>
                <a:spcPct val="120000"/>
              </a:lnSpc>
            </a:pPr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jazyky – čeština, angličtina, němčina, francouzština, italština</a:t>
            </a:r>
          </a:p>
          <a:p>
            <a:pPr>
              <a:lnSpc>
                <a:spcPct val="120000"/>
              </a:lnSpc>
            </a:pPr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klíčová slova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cs-CZ" sz="30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algn="ctr"/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64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C5C69-999D-4DE2-9625-CB0FEAF9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0"/>
            <a:ext cx="4123426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Klíčová slova</a:t>
            </a:r>
          </a:p>
        </p:txBody>
      </p:sp>
      <p:pic>
        <p:nvPicPr>
          <p:cNvPr id="5" name="Zástupný symbol pro obsah 4" descr="Obsah obrázku text, kniha&#10;&#10;Popis vygenerován s velmi vysokou mírou spolehlivosti">
            <a:extLst>
              <a:ext uri="{FF2B5EF4-FFF2-40B4-BE49-F238E27FC236}">
                <a16:creationId xmlns:a16="http://schemas.microsoft.com/office/drawing/2014/main" id="{38876043-1310-4D07-BF03-19FA59824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r="4044" b="7816"/>
          <a:stretch/>
        </p:blipFill>
        <p:spPr>
          <a:xfrm>
            <a:off x="851140" y="1256746"/>
            <a:ext cx="3617343" cy="491379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5A8890-49CD-4DC8-9692-40299629385E}"/>
              </a:ext>
            </a:extLst>
          </p:cNvPr>
          <p:cNvSpPr txBox="1"/>
          <p:nvPr/>
        </p:nvSpPr>
        <p:spPr>
          <a:xfrm>
            <a:off x="4974566" y="1697705"/>
            <a:ext cx="64640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Madona z Veveří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kol. 1350</a:t>
            </a:r>
          </a:p>
          <a:p>
            <a:endParaRPr lang="cs-CZ" sz="32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sz="32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sz="32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klíčová slova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synonyma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nadřazené termíny</a:t>
            </a:r>
          </a:p>
        </p:txBody>
      </p:sp>
    </p:spTree>
    <p:extLst>
      <p:ext uri="{BB962C8B-B14F-4D97-AF65-F5344CB8AC3E}">
        <p14:creationId xmlns:p14="http://schemas.microsoft.com/office/powerpoint/2010/main" val="5347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246DD-5DF2-4620-B359-3ABBC94F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600" dirty="0">
                <a:solidFill>
                  <a:schemeClr val="bg1"/>
                </a:solidFill>
                <a:latin typeface="Sitka Banner" panose="02000505000000020004" pitchFamily="2" charset="0"/>
              </a:rPr>
              <a:t>3) seznam literatury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10CFC0-C9B8-4CEB-AF7C-CB6702CD1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u="sng" dirty="0">
                <a:solidFill>
                  <a:schemeClr val="bg1"/>
                </a:solidFill>
                <a:latin typeface="Sitka Banner" panose="02000505000000020004" pitchFamily="2" charset="0"/>
              </a:rPr>
              <a:t>1. konzultace</a:t>
            </a:r>
            <a:endParaRPr lang="cs-CZ" sz="44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seznam bibliografie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řazení podle </a:t>
            </a:r>
            <a:r>
              <a:rPr lang="cs-CZ" sz="3200" u="sng" dirty="0">
                <a:solidFill>
                  <a:schemeClr val="bg1"/>
                </a:solidFill>
                <a:latin typeface="Sitka Banner" panose="02000505000000020004" pitchFamily="2" charset="0"/>
              </a:rPr>
              <a:t>roku vydání</a:t>
            </a:r>
          </a:p>
          <a:p>
            <a:pPr marL="0" indent="0">
              <a:buNone/>
            </a:pPr>
            <a:endParaRPr lang="cs-CZ" sz="44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pozn. wikipedie (atp.) do seznamu literatury </a:t>
            </a:r>
            <a:r>
              <a:rPr lang="cs-CZ" sz="3200" b="1" dirty="0">
                <a:solidFill>
                  <a:schemeClr val="bg1"/>
                </a:solidFill>
                <a:latin typeface="Sitka Banner" panose="02000505000000020004" pitchFamily="2" charset="0"/>
              </a:rPr>
              <a:t>nepatří</a:t>
            </a:r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!</a:t>
            </a:r>
            <a:endParaRPr lang="cs-CZ" sz="44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742950" indent="-742950" algn="ctr">
              <a:buAutoNum type="arabicPeriod"/>
            </a:pPr>
            <a:endParaRPr lang="cs-CZ" sz="44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 algn="ctr">
              <a:buNone/>
            </a:pPr>
            <a:endParaRPr lang="cs-CZ" sz="44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05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81B3E1-4C83-4D3F-9BE6-A566A5E2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2" y="-14246"/>
            <a:ext cx="121920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bibliografický záznam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61AA80-878E-4409-9538-94AFA5306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49248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lvl="1" algn="ctr"/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Belting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Hans: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Bild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und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Kult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München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1990.</a:t>
            </a:r>
          </a:p>
          <a:p>
            <a:pPr lvl="1"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Hans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Belting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Bild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und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Kult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München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1900.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3C0EB7-3FFC-4440-81F1-DBF984993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9" t="26620" r="17615" b="9931"/>
          <a:stretch/>
        </p:blipFill>
        <p:spPr>
          <a:xfrm>
            <a:off x="833054" y="2559964"/>
            <a:ext cx="6504317" cy="35792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EEABCF-37AB-49C9-92A8-C8DA29474A3E}"/>
              </a:ext>
            </a:extLst>
          </p:cNvPr>
          <p:cNvSpPr txBox="1"/>
          <p:nvPr/>
        </p:nvSpPr>
        <p:spPr>
          <a:xfrm>
            <a:off x="7659234" y="4877366"/>
            <a:ext cx="42109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Sitka Banner" panose="02000505000000020004" pitchFamily="2" charset="0"/>
              </a:rPr>
              <a:t>Norma časopisu </a:t>
            </a:r>
            <a:r>
              <a:rPr lang="cs-CZ" sz="2800" i="1" dirty="0">
                <a:solidFill>
                  <a:schemeClr val="bg1"/>
                </a:solidFill>
                <a:latin typeface="Sitka Banner" panose="02000505000000020004" pitchFamily="2" charset="0"/>
              </a:rPr>
              <a:t>Umění</a:t>
            </a:r>
          </a:p>
          <a:p>
            <a:endParaRPr lang="cs-CZ" sz="2800" i="1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https://www.umeni-art.cz/cz/norm.aspx</a:t>
            </a:r>
            <a:endParaRPr lang="cs-CZ" sz="2000" i="1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2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20A39-CA29-4355-B80D-61EFD2EAF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Konzultační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E9C41-A4AC-4941-B153-B99289C00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Klára Doležalová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Út 10.00 – 12.00 Centrum raně středověkých studií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Čt 14.00 – 17.30 Centrum raně středověkých studií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Michaela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Hojdysz</a:t>
            </a:r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Po 9.00 – 13.30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Gettyho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studovna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7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1C0AB-4FF7-404D-9E9E-F3FF868C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příklady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3080453-00C2-4719-A37D-2E33D7FD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434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Jaroslav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Pešina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Desková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malba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in: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Jaromír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Homolka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– Josef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Krása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–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Václav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Mencl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et al.,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Pozdně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gotické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umění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v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Čechách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Praha 1978, s. 318–386, cit. s. 326.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Ernst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Gombrich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– Didier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Eribon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Ce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que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l’image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nous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dit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Paris 1991.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Robert S. Nelson – Richard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Shiff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edd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.), 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Critical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Terms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for Art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History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Chicago –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London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1996.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Georges Didi-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Huberman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Rovina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materiálu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Tvárnost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znepokojení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přežívání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Umění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XLVI, 1998, s. 502–514.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23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ADEBAA-9C77-490D-85B9-1D2A5556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5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dirty="0">
                <a:solidFill>
                  <a:schemeClr val="bg1"/>
                </a:solidFill>
                <a:latin typeface="Sitka Banner" panose="02000505000000020004" pitchFamily="2" charset="0"/>
              </a:rPr>
              <a:t>3) koncept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85D64D-6724-492F-A8FE-6F2FF4E8E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0957"/>
            <a:ext cx="10515600" cy="1556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u="sng" dirty="0">
                <a:solidFill>
                  <a:schemeClr val="bg1"/>
                </a:solidFill>
                <a:latin typeface="Sitka Banner" panose="02000505000000020004" pitchFamily="2" charset="0"/>
              </a:rPr>
              <a:t>2. konzultace</a:t>
            </a:r>
            <a:endParaRPr lang="cs-CZ" sz="40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r>
              <a:rPr lang="cs-CZ" sz="4000" dirty="0">
                <a:solidFill>
                  <a:schemeClr val="bg1"/>
                </a:solidFill>
                <a:latin typeface="Sitka Banner" panose="02000505000000020004" pitchFamily="2" charset="0"/>
              </a:rPr>
              <a:t>rozsah: cca 1 normostrana (1 800 znaků)</a:t>
            </a:r>
          </a:p>
          <a:p>
            <a:pPr marL="0" indent="0">
              <a:buNone/>
            </a:pPr>
            <a:endParaRPr lang="cs-CZ" sz="40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endParaRPr lang="cs-CZ" sz="40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41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03741-E9DC-4280-AFB2-FBDBF4EC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33EF8-55FA-4D27-BA44-139F27E14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737EA1-23E3-4DA0-B6A7-779EC4AD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FDBC096-3316-447B-BB82-6FFFD47206C4}"/>
              </a:ext>
            </a:extLst>
          </p:cNvPr>
          <p:cNvSpPr/>
          <p:nvPr/>
        </p:nvSpPr>
        <p:spPr>
          <a:xfrm>
            <a:off x="672861" y="6060102"/>
            <a:ext cx="983411" cy="6096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2AC78A5-6AE8-4C49-BE05-58C504A3C44F}"/>
              </a:ext>
            </a:extLst>
          </p:cNvPr>
          <p:cNvCxnSpPr/>
          <p:nvPr/>
        </p:nvCxnSpPr>
        <p:spPr>
          <a:xfrm>
            <a:off x="4779033" y="3226279"/>
            <a:ext cx="1777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34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98F50-607F-49BA-8A65-5049B7D1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5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dirty="0">
                <a:solidFill>
                  <a:schemeClr val="bg1"/>
                </a:solidFill>
                <a:latin typeface="Sitka Banner" panose="02000505000000020004" pitchFamily="2" charset="0"/>
              </a:rPr>
              <a:t>Co je to koncept?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859B49-0BEE-47D4-B57E-51B24ED46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7312"/>
            <a:ext cx="10515600" cy="1603375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stručný popis díla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hlavní výzkumné otázky (problematiky)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hlavní cíl budoucí prezentace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6569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A0236-37CD-487D-9FBB-28250EE38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5887D1-AB62-4EF7-98C0-CE22F7828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0193"/>
            <a:ext cx="10515600" cy="1217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Co je psáno, to je dáno? </a:t>
            </a:r>
          </a:p>
          <a:p>
            <a:pPr marL="0" indent="0" algn="ctr">
              <a:buNone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Aneb co je to </a:t>
            </a:r>
            <a:r>
              <a:rPr lang="cs-CZ" sz="3600" i="1" dirty="0">
                <a:solidFill>
                  <a:schemeClr val="bg1"/>
                </a:solidFill>
                <a:latin typeface="Sitka Banner" panose="02000505000000020004" pitchFamily="2" charset="0"/>
              </a:rPr>
              <a:t>hypotéza</a:t>
            </a: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 a </a:t>
            </a:r>
            <a:r>
              <a:rPr lang="cs-CZ" sz="3600" i="1" dirty="0">
                <a:solidFill>
                  <a:schemeClr val="bg1"/>
                </a:solidFill>
                <a:latin typeface="Sitka Banner" panose="02000505000000020004" pitchFamily="2" charset="0"/>
              </a:rPr>
              <a:t>kritické myšlení.</a:t>
            </a:r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88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ltář, zeď, budova, interiér&#10;&#10;Popis byl vytvořen automaticky">
            <a:extLst>
              <a:ext uri="{FF2B5EF4-FFF2-40B4-BE49-F238E27FC236}">
                <a16:creationId xmlns:a16="http://schemas.microsoft.com/office/drawing/2014/main" id="{209311AE-167D-CB47-BEFE-F04600418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35929" cy="6858000"/>
          </a:xfrm>
          <a:prstGeom prst="rect">
            <a:avLst/>
          </a:prstGeom>
        </p:spPr>
      </p:pic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87F5C3F5-AC15-174D-BF4B-02FD60334C27}"/>
              </a:ext>
            </a:extLst>
          </p:cNvPr>
          <p:cNvSpPr txBox="1">
            <a:spLocks/>
          </p:cNvSpPr>
          <p:nvPr/>
        </p:nvSpPr>
        <p:spPr>
          <a:xfrm>
            <a:off x="8550229" y="300038"/>
            <a:ext cx="2594021" cy="714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>
                <a:solidFill>
                  <a:schemeClr val="bg1"/>
                </a:solidFill>
                <a:latin typeface="Sitka Banner" panose="02000505000000020004" pitchFamily="2" charset="0"/>
              </a:rPr>
              <a:t>Trůnící Kristus mezi anděly, </a:t>
            </a:r>
            <a:r>
              <a:rPr lang="cs-CZ" sz="1600" b="0" dirty="0" err="1">
                <a:solidFill>
                  <a:schemeClr val="bg1"/>
                </a:solidFill>
                <a:latin typeface="Sitka Banner" panose="02000505000000020004" pitchFamily="2" charset="0"/>
              </a:rPr>
              <a:t>Sant‘Apollinare</a:t>
            </a:r>
            <a:r>
              <a:rPr lang="cs-CZ" sz="1600" b="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1600" b="0" dirty="0" err="1">
                <a:solidFill>
                  <a:schemeClr val="bg1"/>
                </a:solidFill>
                <a:latin typeface="Sitka Banner" panose="02000505000000020004" pitchFamily="2" charset="0"/>
              </a:rPr>
              <a:t>Nuovo</a:t>
            </a:r>
            <a:r>
              <a:rPr lang="cs-CZ" sz="1600" b="0" dirty="0">
                <a:solidFill>
                  <a:schemeClr val="bg1"/>
                </a:solidFill>
                <a:latin typeface="Sitka Banner" panose="02000505000000020004" pitchFamily="2" charset="0"/>
              </a:rPr>
              <a:t>, Ravenna, 493–526 </a:t>
            </a:r>
          </a:p>
        </p:txBody>
      </p:sp>
    </p:spTree>
    <p:extLst>
      <p:ext uri="{BB962C8B-B14F-4D97-AF65-F5344CB8AC3E}">
        <p14:creationId xmlns:p14="http://schemas.microsoft.com/office/powerpoint/2010/main" val="355441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4E4FA-30C3-4EC5-8F22-CEBD8A74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dirty="0">
                <a:solidFill>
                  <a:schemeClr val="bg1"/>
                </a:solidFill>
                <a:latin typeface="Sitka Banner" panose="02000505000000020004" pitchFamily="2" charset="0"/>
              </a:rPr>
              <a:t>4) 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AF48F3-F663-4475-B793-7FC4D6B60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687"/>
            <a:ext cx="10515600" cy="2682625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15 minut (většinou odpovídá 15 snímkům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ppt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)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prezentace se nepředčítá!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papírové kartičky se základními údaji/osnovou, popř. režim poznámek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po krátkém úvodu a představení předmětu </a:t>
            </a:r>
            <a:r>
              <a:rPr lang="cs-CZ" u="sng" dirty="0">
                <a:solidFill>
                  <a:schemeClr val="bg1"/>
                </a:solidFill>
                <a:latin typeface="Sitka Banner" panose="02000505000000020004" pitchFamily="2" charset="0"/>
              </a:rPr>
              <a:t>vždy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následuje obsah </a:t>
            </a:r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(= struktura prezentace)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00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patro&#10;&#10;Popis byl vytvořen automaticky">
            <a:extLst>
              <a:ext uri="{FF2B5EF4-FFF2-40B4-BE49-F238E27FC236}">
                <a16:creationId xmlns:a16="http://schemas.microsoft.com/office/drawing/2014/main" id="{4EA16F19-2268-BB4D-A229-1F7533DAF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49" y="0"/>
            <a:ext cx="7929702" cy="5308313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CA548334-E78D-1D40-8686-D5A96920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55" y="5338773"/>
            <a:ext cx="1077829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Sitka Banner" panose="02000505000000020004" pitchFamily="2" charset="0"/>
              </a:rPr>
              <a:t>Mozaiková výzdoba baziliky </a:t>
            </a:r>
            <a:r>
              <a:rPr lang="cs-CZ" sz="4000" b="1" dirty="0" err="1">
                <a:solidFill>
                  <a:schemeClr val="bg1"/>
                </a:solidFill>
                <a:latin typeface="Sitka Banner" panose="02000505000000020004" pitchFamily="2" charset="0"/>
              </a:rPr>
              <a:t>Sant‘Apollinare</a:t>
            </a:r>
            <a:r>
              <a:rPr lang="cs-CZ" sz="4000" b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4000" b="1" dirty="0" err="1">
                <a:solidFill>
                  <a:schemeClr val="bg1"/>
                </a:solidFill>
                <a:latin typeface="Sitka Banner" panose="02000505000000020004" pitchFamily="2" charset="0"/>
              </a:rPr>
              <a:t>Nuovo</a:t>
            </a:r>
            <a:endParaRPr lang="cs-CZ" sz="4000" b="1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89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56866-DF7F-4150-9704-CF286D40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600" dirty="0">
                <a:solidFill>
                  <a:schemeClr val="bg1"/>
                </a:solidFill>
                <a:latin typeface="Sitka Banner" panose="02000505000000020004" pitchFamily="2" charset="0"/>
              </a:rPr>
              <a:t>Struktura prezentace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5425C9A-BBF8-4FAC-8CED-1DC949ADB881}"/>
              </a:ext>
            </a:extLst>
          </p:cNvPr>
          <p:cNvSpPr/>
          <p:nvPr/>
        </p:nvSpPr>
        <p:spPr>
          <a:xfrm>
            <a:off x="838200" y="2644170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1) Popis a ikonografie</a:t>
            </a:r>
            <a:b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2) Datace a umělecké dílny: Mezi </a:t>
            </a:r>
            <a:r>
              <a:rPr lang="cs-CZ" sz="3200" dirty="0" err="1">
                <a:solidFill>
                  <a:schemeClr val="bg1"/>
                </a:solidFill>
                <a:latin typeface="Sitka Banner" panose="02000505000000020004" pitchFamily="2" charset="0"/>
              </a:rPr>
              <a:t>Theodorichem</a:t>
            </a:r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 a Justiniánem</a:t>
            </a:r>
            <a:b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3) Role mozaikové výzdoby v liturgickém prostoru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037219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FFB65F-EB9F-4CC8-ADFD-A456E9158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794" y="1034924"/>
            <a:ext cx="10824411" cy="478815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do prezentace nepatří celé věty, pouze klíčové myšlenky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vyhněte se kvalitativním soudům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uvádějte (i protikladné) intepretace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zaujměte stanovisko a podpořte jej </a:t>
            </a:r>
            <a:r>
              <a:rPr lang="cs-CZ" u="sng" dirty="0">
                <a:solidFill>
                  <a:schemeClr val="bg1"/>
                </a:solidFill>
                <a:latin typeface="Sitka Banner" panose="02000505000000020004" pitchFamily="2" charset="0"/>
              </a:rPr>
              <a:t>odbornými argumenty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citace uvádějte česky a v originále, pokud to je důležité – vždy uveďte autora a citaci (kniha, strana)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vyhýbejte se delším textům</a:t>
            </a:r>
            <a:endParaRPr lang="cs-CZ" u="sng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na konci </a:t>
            </a:r>
            <a:r>
              <a:rPr lang="cs-CZ" u="sng" dirty="0">
                <a:solidFill>
                  <a:schemeClr val="bg1"/>
                </a:solidFill>
                <a:latin typeface="Sitka Banner" panose="02000505000000020004" pitchFamily="2" charset="0"/>
              </a:rPr>
              <a:t>zrekapitulujte hlavní teze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uveďte literaturu, ze které jste čerpali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66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727B-CEAB-45B4-AD05-9B2F32DE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Vyhledávání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B5102-DAAE-4FAE-B4AA-FCEF4812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Knihovny, katalogy</a:t>
            </a:r>
          </a:p>
          <a:p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Online zdroje</a:t>
            </a:r>
          </a:p>
          <a:p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Problém wikipedie!</a:t>
            </a:r>
          </a:p>
        </p:txBody>
      </p:sp>
    </p:spTree>
    <p:extLst>
      <p:ext uri="{BB962C8B-B14F-4D97-AF65-F5344CB8AC3E}">
        <p14:creationId xmlns:p14="http://schemas.microsoft.com/office/powerpoint/2010/main" val="3025571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906B3-3363-4A7B-813B-0EA47931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47" y="119953"/>
            <a:ext cx="11007305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Při argumentaci používejte obrazové komparace!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4757F11-4722-B346-9A52-E96F7CD75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16145" r="23281" b="3899"/>
          <a:stretch/>
        </p:blipFill>
        <p:spPr>
          <a:xfrm>
            <a:off x="1602999" y="1156759"/>
            <a:ext cx="4231198" cy="5067577"/>
          </a:xfrm>
          <a:prstGeom prst="rect">
            <a:avLst/>
          </a:prstGeom>
        </p:spPr>
      </p:pic>
      <p:pic>
        <p:nvPicPr>
          <p:cNvPr id="4" name="Zástupný symbol pro obsah 15">
            <a:extLst>
              <a:ext uri="{FF2B5EF4-FFF2-40B4-BE49-F238E27FC236}">
                <a16:creationId xmlns:a16="http://schemas.microsoft.com/office/drawing/2014/main" id="{39EF8105-EDDC-674B-A012-645C27909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03" y="1156759"/>
            <a:ext cx="4231198" cy="5125441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F7B41A1D-25AE-584A-A367-0643275E88D8}"/>
              </a:ext>
            </a:extLst>
          </p:cNvPr>
          <p:cNvSpPr txBox="1">
            <a:spLocks/>
          </p:cNvSpPr>
          <p:nvPr/>
        </p:nvSpPr>
        <p:spPr>
          <a:xfrm>
            <a:off x="1602999" y="6246761"/>
            <a:ext cx="4851255" cy="4131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>
                <a:solidFill>
                  <a:schemeClr val="bg1"/>
                </a:solidFill>
                <a:latin typeface="Sitka Banner" panose="02000505000000020004" pitchFamily="2" charset="0"/>
              </a:rPr>
              <a:t>Bazilika svatého Kosmy a Damiána, Řím, 526–530</a:t>
            </a:r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782256A0-C7BE-C443-A52A-61C1BB54A551}"/>
              </a:ext>
            </a:extLst>
          </p:cNvPr>
          <p:cNvSpPr txBox="1">
            <a:spLocks/>
          </p:cNvSpPr>
          <p:nvPr/>
        </p:nvSpPr>
        <p:spPr>
          <a:xfrm>
            <a:off x="6189850" y="6336710"/>
            <a:ext cx="4567104" cy="4013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700" dirty="0">
                <a:solidFill>
                  <a:schemeClr val="bg1"/>
                </a:solidFill>
                <a:latin typeface="Sitka Banner" panose="02000505000000020004" pitchFamily="2" charset="0"/>
              </a:rPr>
              <a:t>Santa </a:t>
            </a:r>
            <a:r>
              <a:rPr lang="cs-CZ" sz="1700" dirty="0" err="1">
                <a:solidFill>
                  <a:schemeClr val="bg1"/>
                </a:solidFill>
                <a:latin typeface="Sitka Banner" panose="02000505000000020004" pitchFamily="2" charset="0"/>
              </a:rPr>
              <a:t>Prassede</a:t>
            </a:r>
            <a:r>
              <a:rPr lang="cs-CZ" sz="1700" dirty="0">
                <a:solidFill>
                  <a:schemeClr val="bg1"/>
                </a:solidFill>
                <a:latin typeface="Sitka Banner" panose="02000505000000020004" pitchFamily="2" charset="0"/>
              </a:rPr>
              <a:t>, Řím, 817–824</a:t>
            </a:r>
          </a:p>
        </p:txBody>
      </p:sp>
    </p:spTree>
    <p:extLst>
      <p:ext uri="{BB962C8B-B14F-4D97-AF65-F5344CB8AC3E}">
        <p14:creationId xmlns:p14="http://schemas.microsoft.com/office/powerpoint/2010/main" val="19045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DE523-9301-44A1-BE09-FD70BE0D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dirty="0">
                <a:solidFill>
                  <a:schemeClr val="bg1"/>
                </a:solidFill>
                <a:latin typeface="Sitka Banner" panose="02000505000000020004" pitchFamily="2" charset="0"/>
              </a:rPr>
              <a:t>Témata</a:t>
            </a:r>
          </a:p>
        </p:txBody>
      </p:sp>
    </p:spTree>
    <p:extLst>
      <p:ext uri="{BB962C8B-B14F-4D97-AF65-F5344CB8AC3E}">
        <p14:creationId xmlns:p14="http://schemas.microsoft.com/office/powerpoint/2010/main" val="1346972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6014" y="6058568"/>
            <a:ext cx="6219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F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a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j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júmské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portréty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Kusthistorisches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Wien, 2.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století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26B99E-7C96-4994-BA62-92A9E6FD0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16" y="0"/>
            <a:ext cx="12192000" cy="5830552"/>
          </a:xfrm>
          <a:prstGeom prst="rect">
            <a:avLst/>
          </a:prstGeom>
        </p:spPr>
      </p:pic>
      <p:pic>
        <p:nvPicPr>
          <p:cNvPr id="7" name="Obrázek 6" descr="Obsah obrázku osoba, muž&#10;&#10;Popis byl vytvořen automaticky">
            <a:extLst>
              <a:ext uri="{FF2B5EF4-FFF2-40B4-BE49-F238E27FC236}">
                <a16:creationId xmlns:a16="http://schemas.microsoft.com/office/drawing/2014/main" id="{6A427DF1-2AC0-4A47-B10F-C4D5977EB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6" y="0"/>
            <a:ext cx="12192000" cy="58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9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6BC9C-17AE-4B1A-894B-6BF6387A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26" y="4663590"/>
            <a:ext cx="4789761" cy="1843237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Relikviáře,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počátek 5. století</a:t>
            </a:r>
          </a:p>
        </p:txBody>
      </p:sp>
      <p:pic>
        <p:nvPicPr>
          <p:cNvPr id="6" name="Obrázek 5" descr="Obsah obrázku interiér, zeď, hodiny&#10;&#10;Popis byl vytvořen automaticky">
            <a:extLst>
              <a:ext uri="{FF2B5EF4-FFF2-40B4-BE49-F238E27FC236}">
                <a16:creationId xmlns:a16="http://schemas.microsoft.com/office/drawing/2014/main" id="{4C5F5F88-8592-42F7-8BB5-7F6122CD7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84" y="676275"/>
            <a:ext cx="7446183" cy="3560971"/>
          </a:xfrm>
          <a:prstGeom prst="rect">
            <a:avLst/>
          </a:prstGeom>
        </p:spPr>
      </p:pic>
      <p:pic>
        <p:nvPicPr>
          <p:cNvPr id="9" name="Obrázek 8" descr="Obsah obrázku interiér, stůl, vsedě&#10;&#10;Popis byl vytvořen automaticky">
            <a:extLst>
              <a:ext uri="{FF2B5EF4-FFF2-40B4-BE49-F238E27FC236}">
                <a16:creationId xmlns:a16="http://schemas.microsoft.com/office/drawing/2014/main" id="{CC3439AA-2532-4E28-86D9-07BAA33D1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37" y="676275"/>
            <a:ext cx="12192000" cy="58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3768" y="6253012"/>
            <a:ext cx="9044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Slonovinov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é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diptych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y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Řím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Konstantinopol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Wien, 5.–6.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století</a:t>
            </a:r>
            <a:endParaRPr lang="en-US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0D7235DB-C0FE-412D-961C-C30D25F59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431" y="204878"/>
            <a:ext cx="12192000" cy="5830552"/>
          </a:xfrm>
          <a:prstGeom prst="rect">
            <a:avLst/>
          </a:prstGeom>
        </p:spPr>
      </p:pic>
      <p:pic>
        <p:nvPicPr>
          <p:cNvPr id="7" name="Obrázek 6" descr="Obsah obrázku vsedě&#10;&#10;Popis byl vytvořen automaticky">
            <a:extLst>
              <a:ext uri="{FF2B5EF4-FFF2-40B4-BE49-F238E27FC236}">
                <a16:creationId xmlns:a16="http://schemas.microsoft.com/office/drawing/2014/main" id="{60BD9AD3-A6AD-460E-B4AF-ED3F9010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31" y="204878"/>
            <a:ext cx="12192000" cy="58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11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_WS_XIII_18_53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52" y="4046498"/>
            <a:ext cx="2735448" cy="1891367"/>
          </a:xfrm>
          <a:prstGeom prst="rect">
            <a:avLst/>
          </a:prstGeom>
        </p:spPr>
      </p:pic>
      <p:pic>
        <p:nvPicPr>
          <p:cNvPr id="5" name="Picture 4" descr="SK_WS_XIII_18_4086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t="11207" b="17672"/>
          <a:stretch/>
        </p:blipFill>
        <p:spPr>
          <a:xfrm>
            <a:off x="1524000" y="3086562"/>
            <a:ext cx="1821926" cy="2178314"/>
          </a:xfrm>
          <a:prstGeom prst="rect">
            <a:avLst/>
          </a:prstGeom>
        </p:spPr>
      </p:pic>
      <p:pic>
        <p:nvPicPr>
          <p:cNvPr id="6" name="Picture 5" descr="SK_WS_XIII_18_10591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50" y="1"/>
            <a:ext cx="2826050" cy="3839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4062" y="6144620"/>
            <a:ext cx="876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Korunovační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Evangeliář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Wien,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před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r. 800,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obal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kolem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1500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6180" t="6891" r="2212" b="16662"/>
          <a:stretch/>
        </p:blipFill>
        <p:spPr>
          <a:xfrm>
            <a:off x="3552654" y="443043"/>
            <a:ext cx="4178849" cy="524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7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8AC48-35FE-48BD-9537-DF1949F8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294" y="5366327"/>
            <a:ext cx="6756148" cy="1323232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Relikviář sv. Štěpána, součást insignií a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regalií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císaře Svaté říše římské,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druhá čtvrtina 9. století</a:t>
            </a:r>
          </a:p>
        </p:txBody>
      </p:sp>
      <p:pic>
        <p:nvPicPr>
          <p:cNvPr id="5" name="Zástupný symbol pro obsah 4" descr="Obsah obrázku zeď, stůl, interiér&#10;&#10;Popis vygenerován s vysokou mírou spolehlivosti">
            <a:extLst>
              <a:ext uri="{FF2B5EF4-FFF2-40B4-BE49-F238E27FC236}">
                <a16:creationId xmlns:a16="http://schemas.microsoft.com/office/drawing/2014/main" id="{590C8196-17E3-4863-912C-B3937F72F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8" y="67101"/>
            <a:ext cx="4510246" cy="6790900"/>
          </a:xfrm>
        </p:spPr>
      </p:pic>
    </p:spTree>
    <p:extLst>
      <p:ext uri="{BB962C8B-B14F-4D97-AF65-F5344CB8AC3E}">
        <p14:creationId xmlns:p14="http://schemas.microsoft.com/office/powerpoint/2010/main" val="2130292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6162" y="6246964"/>
            <a:ext cx="959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Slonovinová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destička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se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sv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Řehořem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Velikým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konec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10.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století</a:t>
            </a:r>
            <a:endParaRPr lang="en-US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48" t="1938" r="6114" b="1803"/>
          <a:stretch/>
        </p:blipFill>
        <p:spPr>
          <a:xfrm>
            <a:off x="4108095" y="1"/>
            <a:ext cx="3746861" cy="602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28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CDB7C-D810-4EB0-BDF1-C508AD3C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419" y="5184417"/>
            <a:ext cx="4659702" cy="1325563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Koruna císaře Svaté říše římské,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b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konec 10. – začátek 11. století</a:t>
            </a:r>
          </a:p>
        </p:txBody>
      </p:sp>
      <p:pic>
        <p:nvPicPr>
          <p:cNvPr id="5" name="Zástupný symbol pro obsah 4" descr="Obsah obrázku příslušenství, korunovační klenoty&#10;&#10;Popis vygenerován s velmi vysokou mírou spolehlivosti">
            <a:extLst>
              <a:ext uri="{FF2B5EF4-FFF2-40B4-BE49-F238E27FC236}">
                <a16:creationId xmlns:a16="http://schemas.microsoft.com/office/drawing/2014/main" id="{C3914FF8-70AC-418D-AC43-F79A96060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4"/>
            <a:ext cx="6694098" cy="6847986"/>
          </a:xfrm>
        </p:spPr>
      </p:pic>
    </p:spTree>
    <p:extLst>
      <p:ext uri="{BB962C8B-B14F-4D97-AF65-F5344CB8AC3E}">
        <p14:creationId xmlns:p14="http://schemas.microsoft.com/office/powerpoint/2010/main" val="3384898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6CB3EBBA-D47A-467C-96DD-1BC041BD0BC0}"/>
              </a:ext>
            </a:extLst>
          </p:cNvPr>
          <p:cNvSpPr txBox="1"/>
          <p:nvPr/>
        </p:nvSpPr>
        <p:spPr>
          <a:xfrm>
            <a:off x="2475456" y="6070501"/>
            <a:ext cx="7241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Korunovační plášť,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1133-1134, Palermo</a:t>
            </a:r>
            <a:endParaRPr lang="en-US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3" name="Obrázek 2" descr="Obsah obrázku nábytek, stůl, kobereček&#10;&#10;Popis byl vytvořen automaticky">
            <a:extLst>
              <a:ext uri="{FF2B5EF4-FFF2-40B4-BE49-F238E27FC236}">
                <a16:creationId xmlns:a16="http://schemas.microsoft.com/office/drawing/2014/main" id="{D6EB821D-E450-4452-9ACE-66F99085A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8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4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E3094-0EFE-4E88-B025-56D99A7D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6" y="481806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3150FE-8784-4713-8389-458B5E22A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FC822D3E-1387-468C-A608-CC53A9C69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/>
          <a:stretch/>
        </p:blipFill>
        <p:spPr bwMode="auto">
          <a:xfrm>
            <a:off x="3052688" y="0"/>
            <a:ext cx="9139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58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846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47" y="1"/>
            <a:ext cx="7438391" cy="6029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6038" y="6185153"/>
            <a:ext cx="5339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Architektura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k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atedrály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sv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Štěpána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Vídeň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1137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-1263 </a:t>
            </a:r>
          </a:p>
        </p:txBody>
      </p:sp>
    </p:spTree>
    <p:extLst>
      <p:ext uri="{BB962C8B-B14F-4D97-AF65-F5344CB8AC3E}">
        <p14:creationId xmlns:p14="http://schemas.microsoft.com/office/powerpoint/2010/main" val="3814463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A706EB-CF0C-4ADF-AB2F-6C90D13E5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788" y="5630779"/>
            <a:ext cx="5051128" cy="770021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Pražská umělecká dílna (?), Portrét Rudolfa IV., Dom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okolo 1360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5" name="Obrázek 4" descr="Obsah obrázku text, kniha&#10;&#10;Popis byl vytvořen automaticky">
            <a:extLst>
              <a:ext uri="{FF2B5EF4-FFF2-40B4-BE49-F238E27FC236}">
                <a16:creationId xmlns:a16="http://schemas.microsoft.com/office/drawing/2014/main" id="{A45AAE75-756B-430B-A6D8-130951C35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0" y="0"/>
            <a:ext cx="4475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60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D3D1C-6959-4506-99FD-16464FDB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597" y="5342021"/>
            <a:ext cx="5271498" cy="133655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Mistr Krumlovské Madony, Krumlovská Madona,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kol. 1390-1400</a:t>
            </a:r>
          </a:p>
        </p:txBody>
      </p:sp>
      <p:pic>
        <p:nvPicPr>
          <p:cNvPr id="5" name="Zástupný symbol pro obsah 4" descr="Obsah obrázku zeď, socha, budova&#10;&#10;Popis vygenerován s velmi vysokou mírou spolehlivosti">
            <a:extLst>
              <a:ext uri="{FF2B5EF4-FFF2-40B4-BE49-F238E27FC236}">
                <a16:creationId xmlns:a16="http://schemas.microsoft.com/office/drawing/2014/main" id="{C7A26548-3F2A-4CCA-9461-1658DE55A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0"/>
            <a:ext cx="5486400" cy="6864860"/>
          </a:xfrm>
        </p:spPr>
      </p:pic>
    </p:spTree>
    <p:extLst>
      <p:ext uri="{BB962C8B-B14F-4D97-AF65-F5344CB8AC3E}">
        <p14:creationId xmlns:p14="http://schemas.microsoft.com/office/powerpoint/2010/main" val="3522064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en-Stephansdom-WienerNeustädterAltar-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01" y="0"/>
            <a:ext cx="5559114" cy="4685358"/>
          </a:xfrm>
          <a:prstGeom prst="rect">
            <a:avLst/>
          </a:prstGeom>
        </p:spPr>
      </p:pic>
      <p:pic>
        <p:nvPicPr>
          <p:cNvPr id="5" name="Picture 4" descr="1280px-Wiener-Neustädter_Altar_Sonntagsseit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t="11239" r="14591" b="4273"/>
          <a:stretch/>
        </p:blipFill>
        <p:spPr>
          <a:xfrm>
            <a:off x="7083115" y="0"/>
            <a:ext cx="3584885" cy="3461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3101" y="5783540"/>
            <a:ext cx="6017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Wiener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Neustädter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Altar,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Katedrála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sv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Štěpána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Vídeň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1447</a:t>
            </a:r>
          </a:p>
        </p:txBody>
      </p:sp>
      <p:pic>
        <p:nvPicPr>
          <p:cNvPr id="7" name="Picture 6" descr="Wiener-Neustädter_Altar_Werktagsseit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5031" r="6321"/>
          <a:stretch/>
        </p:blipFill>
        <p:spPr>
          <a:xfrm>
            <a:off x="8128205" y="3234246"/>
            <a:ext cx="2539794" cy="36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2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06BEA-1B1F-42DD-A3E3-43FFA035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5" y="5823284"/>
            <a:ext cx="5968495" cy="683971"/>
          </a:xfrm>
        </p:spPr>
        <p:txBody>
          <a:bodyPr>
            <a:normAutofit fontScale="90000"/>
          </a:bodyPr>
          <a:lstStyle/>
          <a:p>
            <a:r>
              <a:rPr lang="cs-CZ" sz="2200" dirty="0">
                <a:solidFill>
                  <a:schemeClr val="bg1"/>
                </a:solidFill>
                <a:latin typeface="Sitka Banner" panose="02000505000000020004" pitchFamily="2" charset="0"/>
              </a:rPr>
              <a:t>Jan van </a:t>
            </a:r>
            <a:r>
              <a:rPr lang="cs-CZ" sz="2200" dirty="0" err="1">
                <a:solidFill>
                  <a:schemeClr val="bg1"/>
                </a:solidFill>
                <a:latin typeface="Sitka Banner" panose="02000505000000020004" pitchFamily="2" charset="0"/>
              </a:rPr>
              <a:t>Eyck</a:t>
            </a:r>
            <a:r>
              <a:rPr lang="cs-CZ" sz="2200" dirty="0">
                <a:solidFill>
                  <a:schemeClr val="bg1"/>
                </a:solidFill>
                <a:latin typeface="Sitka Banner" panose="02000505000000020004" pitchFamily="2" charset="0"/>
              </a:rPr>
              <a:t>, Kardinál </a:t>
            </a:r>
            <a:r>
              <a:rPr lang="cs-CZ" sz="2200" dirty="0" err="1">
                <a:solidFill>
                  <a:schemeClr val="bg1"/>
                </a:solidFill>
                <a:latin typeface="Sitka Banner" panose="02000505000000020004" pitchFamily="2" charset="0"/>
              </a:rPr>
              <a:t>Niccolò</a:t>
            </a:r>
            <a:r>
              <a:rPr lang="cs-CZ" sz="22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200" dirty="0" err="1">
                <a:solidFill>
                  <a:schemeClr val="bg1"/>
                </a:solidFill>
                <a:latin typeface="Sitka Banner" panose="02000505000000020004" pitchFamily="2" charset="0"/>
              </a:rPr>
              <a:t>Albergati</a:t>
            </a:r>
            <a:r>
              <a:rPr lang="cs-CZ" sz="22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cs-CZ" sz="22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2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2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200" dirty="0">
                <a:solidFill>
                  <a:schemeClr val="bg1"/>
                </a:solidFill>
                <a:latin typeface="Sitka Banner" panose="02000505000000020004" pitchFamily="2" charset="0"/>
              </a:rPr>
              <a:t>, kol. 1435</a:t>
            </a:r>
          </a:p>
        </p:txBody>
      </p:sp>
      <p:pic>
        <p:nvPicPr>
          <p:cNvPr id="5" name="Zástupný symbol pro obsah 4" descr="Obsah obrázku muž, osoba, interiér, hledání&#10;&#10;Popis vygenerován s velmi vysokou mírou spolehlivosti">
            <a:extLst>
              <a:ext uri="{FF2B5EF4-FFF2-40B4-BE49-F238E27FC236}">
                <a16:creationId xmlns:a16="http://schemas.microsoft.com/office/drawing/2014/main" id="{501E529D-F65D-48CD-9534-DEDB23EC3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1"/>
            <a:ext cx="5158596" cy="6840899"/>
          </a:xfrm>
        </p:spPr>
      </p:pic>
      <p:pic>
        <p:nvPicPr>
          <p:cNvPr id="3073" name="DefaultOcx">
            <a:extLst>
              <a:ext uri="{FF2B5EF4-FFF2-40B4-BE49-F238E27FC236}">
                <a16:creationId xmlns:a16="http://schemas.microsoft.com/office/drawing/2014/main" id="{7BBEDB29-B25D-410F-AA07-43FF3E75D0B4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66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457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9904" y="6252073"/>
            <a:ext cx="847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Rogier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van der Weyden,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Oltář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Ukřižování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Wien, </a:t>
            </a:r>
            <a:r>
              <a:rPr lang="is-IS" sz="2000" dirty="0">
                <a:solidFill>
                  <a:schemeClr val="bg1"/>
                </a:solidFill>
                <a:latin typeface="Sitka Banner" panose="02000505000000020004" pitchFamily="2" charset="0"/>
              </a:rPr>
              <a:t>1443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-</a:t>
            </a:r>
            <a:r>
              <a:rPr lang="is-IS" sz="2000" dirty="0">
                <a:solidFill>
                  <a:schemeClr val="bg1"/>
                </a:solidFill>
                <a:latin typeface="Sitka Banner" panose="02000505000000020004" pitchFamily="2" charset="0"/>
              </a:rPr>
              <a:t>45 </a:t>
            </a:r>
            <a:endParaRPr lang="en-US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6" name="Picture 5" descr="006_rogier-van-der-weyden_theredlis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26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en.Stephansdom4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73" y="0"/>
            <a:ext cx="4651369" cy="6201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7623" y="6317351"/>
            <a:ext cx="6636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Anton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Pilgram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kazatelna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katedrála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sv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Štěpána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Vídeň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1514-1515  </a:t>
            </a:r>
          </a:p>
        </p:txBody>
      </p:sp>
    </p:spTree>
    <p:extLst>
      <p:ext uri="{BB962C8B-B14F-4D97-AF65-F5344CB8AC3E}">
        <p14:creationId xmlns:p14="http://schemas.microsoft.com/office/powerpoint/2010/main" val="29005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3513" y="6409416"/>
            <a:ext cx="7944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Raf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ael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Santi,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Madona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Belvederská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Wien, 1505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Sitka Banner" panose="02000505000000020004" pitchFamily="2" charset="0"/>
              </a:rPr>
              <a:t>1506 </a:t>
            </a:r>
          </a:p>
        </p:txBody>
      </p:sp>
      <p:pic>
        <p:nvPicPr>
          <p:cNvPr id="6" name="Picture 5" descr="Belvedere_madon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18" y="1"/>
            <a:ext cx="5034595" cy="64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549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4A5A2-5371-48DE-B301-BC519BF9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808" y="5767986"/>
            <a:ext cx="4629509" cy="931563"/>
          </a:xfrm>
        </p:spPr>
        <p:txBody>
          <a:bodyPr>
            <a:no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Sitka Banner" panose="02000505000000020004" pitchFamily="2" charset="0"/>
              </a:rPr>
              <a:t>Albrecht Dürer, 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Portrét mladé Benátčanky</a:t>
            </a:r>
            <a:r>
              <a:rPr lang="de-DE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Kunsthistorisches Museum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de-DE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15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05</a:t>
            </a:r>
            <a:b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endParaRPr lang="cs-CZ" sz="28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7" name="Obrázek 6" descr="Obsah obrázku osoba, interiér, hledání&#10;&#10;Popis byl vytvořen automaticky">
            <a:extLst>
              <a:ext uri="{FF2B5EF4-FFF2-40B4-BE49-F238E27FC236}">
                <a16:creationId xmlns:a16="http://schemas.microsoft.com/office/drawing/2014/main" id="{77490673-C338-4967-95E3-8F0FDC85C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652" y="158451"/>
            <a:ext cx="13677790" cy="65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71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4A5A2-5371-48DE-B301-BC519BF9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17" y="5832034"/>
            <a:ext cx="10045566" cy="1025966"/>
          </a:xfrm>
        </p:spPr>
        <p:txBody>
          <a:bodyPr>
            <a:noAutofit/>
          </a:bodyPr>
          <a:lstStyle/>
          <a:p>
            <a:b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Giorgio da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Castelfranco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zv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Giorgione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Tři filozofové,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1508-1509 </a:t>
            </a:r>
            <a:b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endParaRPr lang="cs-CZ" sz="28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4" name="Obrázek 3" descr="Obsah obrázku osoba, strom, muž&#10;&#10;Popis byl vytvořen automaticky">
            <a:extLst>
              <a:ext uri="{FF2B5EF4-FFF2-40B4-BE49-F238E27FC236}">
                <a16:creationId xmlns:a16="http://schemas.microsoft.com/office/drawing/2014/main" id="{E6A6772B-83C9-4C0A-84A0-7E4192B9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920" y="0"/>
            <a:ext cx="13427839" cy="58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0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7DD7A-1AFA-40E3-A47A-61695321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Seminář dějin 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F08C5A-4414-4C22-832C-03209B15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478383" cy="4351338"/>
          </a:xfrm>
        </p:spPr>
        <p:txBody>
          <a:bodyPr/>
          <a:lstStyle/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Gettyho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knihovna , od 1550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Knihovna Hanse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Beltinga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do 1550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Vyhledávání přes katalog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aleph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KHB – tematické rozdělení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https://scontent.fprg1-1.fna.fbcdn.net/v/t1.15752-9/42301820_453776755144273_5938465475599007744_n.jpg?_nc_cat=102&amp;oh=ce62dbfc172046265161d7bf2e8a4da9&amp;oe=5C1AC687">
            <a:extLst>
              <a:ext uri="{FF2B5EF4-FFF2-40B4-BE49-F238E27FC236}">
                <a16:creationId xmlns:a16="http://schemas.microsoft.com/office/drawing/2014/main" id="{E93EC7C6-838C-487F-99E4-3AC68F1A8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8"/>
          <a:stretch/>
        </p:blipFill>
        <p:spPr bwMode="auto">
          <a:xfrm>
            <a:off x="6505302" y="1132408"/>
            <a:ext cx="4263390" cy="49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0876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4A5A2-5371-48DE-B301-BC519BF9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661" y="5832034"/>
            <a:ext cx="8792678" cy="1025966"/>
          </a:xfrm>
        </p:spPr>
        <p:txBody>
          <a:bodyPr>
            <a:noAutofit/>
          </a:bodyPr>
          <a:lstStyle/>
          <a:p>
            <a:b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Francesco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Mazzola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zv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Parmigianino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Autoportrét ve vypouklém zrcadle,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1523-1524</a:t>
            </a:r>
            <a:b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endParaRPr lang="cs-CZ" sz="28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5" name="Obrázek 4" descr="Obsah obrázku nápoje, jídlo, fotka&#10;&#10;Popis byl vytvořen automaticky">
            <a:extLst>
              <a:ext uri="{FF2B5EF4-FFF2-40B4-BE49-F238E27FC236}">
                <a16:creationId xmlns:a16="http://schemas.microsoft.com/office/drawing/2014/main" id="{417A5F23-78BF-497B-8196-397775218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"/>
            <a:ext cx="12192000" cy="58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94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4A5A2-5371-48DE-B301-BC519BF9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167" y="5985162"/>
            <a:ext cx="7187665" cy="1025966"/>
          </a:xfrm>
        </p:spPr>
        <p:txBody>
          <a:bodyPr>
            <a:no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Sitka Banner" panose="02000505000000020004" pitchFamily="2" charset="0"/>
              </a:rPr>
              <a:t>Benvenuto Cellini, Saliera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(slánka)</a:t>
            </a:r>
            <a:r>
              <a:rPr lang="it-IT" sz="2000" dirty="0">
                <a:solidFill>
                  <a:schemeClr val="bg1"/>
                </a:solidFill>
                <a:latin typeface="Sitka Banner" panose="02000505000000020004" pitchFamily="2" charset="0"/>
              </a:rPr>
              <a:t>, Kunst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historisches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 Museum </a:t>
            </a:r>
            <a:r>
              <a:rPr lang="cs-CZ" sz="20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,</a:t>
            </a:r>
            <a:r>
              <a:rPr lang="it-IT" sz="2000" dirty="0">
                <a:solidFill>
                  <a:schemeClr val="bg1"/>
                </a:solidFill>
                <a:latin typeface="Sitka Banner" panose="02000505000000020004" pitchFamily="2" charset="0"/>
              </a:rPr>
              <a:t> 1540-1543</a:t>
            </a:r>
            <a:b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endParaRPr lang="cs-CZ" sz="28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4" name="Obrázek 3" descr="Obsah obrázku interiér, stůl, vsedě&#10;&#10;Popis byl vytvořen automaticky">
            <a:extLst>
              <a:ext uri="{FF2B5EF4-FFF2-40B4-BE49-F238E27FC236}">
                <a16:creationId xmlns:a16="http://schemas.microsoft.com/office/drawing/2014/main" id="{D3A8EA16-0914-44DD-938F-6F8A8642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8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32F85-77AF-4E8B-8DBC-664C75EA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BE5B7E-BC45-4CAE-9412-23F7FBAF4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VÃ½sledek obrÃ¡zku pro ruzencova madona caravaggio">
            <a:extLst>
              <a:ext uri="{FF2B5EF4-FFF2-40B4-BE49-F238E27FC236}">
                <a16:creationId xmlns:a16="http://schemas.microsoft.com/office/drawing/2014/main" id="{223C4C7A-5BE8-4E82-B09D-111A95A4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10CAF75D-00E3-4056-8C38-2CEDC65A7131}"/>
              </a:ext>
            </a:extLst>
          </p:cNvPr>
          <p:cNvSpPr txBox="1">
            <a:spLocks/>
          </p:cNvSpPr>
          <p:nvPr/>
        </p:nvSpPr>
        <p:spPr>
          <a:xfrm>
            <a:off x="5638800" y="4767941"/>
            <a:ext cx="4140926" cy="2221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Michelangelo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Merisi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Caravaggio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), Růžencová Madonna, KHM, 1601</a:t>
            </a:r>
          </a:p>
        </p:txBody>
      </p:sp>
    </p:spTree>
    <p:extLst>
      <p:ext uri="{BB962C8B-B14F-4D97-AF65-F5344CB8AC3E}">
        <p14:creationId xmlns:p14="http://schemas.microsoft.com/office/powerpoint/2010/main" val="4446644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F85A3-5A5F-44A9-A59A-22C6DAEB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574509-7C59-4F40-B9D7-CA4D5023A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BFD3BE1-8255-4F6C-BBC9-B602FF93C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096" y="584200"/>
            <a:ext cx="121920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6EDFFAF-C9ED-47FE-99DA-18AACD81E781}"/>
              </a:ext>
            </a:extLst>
          </p:cNvPr>
          <p:cNvSpPr txBox="1">
            <a:spLocks/>
          </p:cNvSpPr>
          <p:nvPr/>
        </p:nvSpPr>
        <p:spPr>
          <a:xfrm>
            <a:off x="5638800" y="4767941"/>
            <a:ext cx="4140926" cy="2221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Peter Paul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Rubens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Autoportrét, KHM, 1638</a:t>
            </a:r>
          </a:p>
        </p:txBody>
      </p:sp>
    </p:spTree>
    <p:extLst>
      <p:ext uri="{BB962C8B-B14F-4D97-AF65-F5344CB8AC3E}">
        <p14:creationId xmlns:p14="http://schemas.microsoft.com/office/powerpoint/2010/main" val="2289799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4657B-DF67-41B1-AEC2-33F6B868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9B0E77-FFB3-4F78-8E14-DFA6A2D5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C6C0C2-A84C-4CE0-B073-9718A6B8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8675" y="0"/>
            <a:ext cx="14695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7096E6A2-F479-46DD-ADB9-9B31A31D04D3}"/>
              </a:ext>
            </a:extLst>
          </p:cNvPr>
          <p:cNvSpPr txBox="1">
            <a:spLocks/>
          </p:cNvSpPr>
          <p:nvPr/>
        </p:nvSpPr>
        <p:spPr>
          <a:xfrm>
            <a:off x="6096000" y="4636678"/>
            <a:ext cx="4140926" cy="2221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Paul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Strudel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Císař Leopold I., KHM, 1695</a:t>
            </a:r>
          </a:p>
        </p:txBody>
      </p:sp>
    </p:spTree>
    <p:extLst>
      <p:ext uri="{BB962C8B-B14F-4D97-AF65-F5344CB8AC3E}">
        <p14:creationId xmlns:p14="http://schemas.microsoft.com/office/powerpoint/2010/main" val="3120903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95A8D-812D-4771-A2F5-C013763B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67614-1ABB-4FE6-9DCB-517F012E6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VÃ½sledek obrÃ¡zku pro maria theresia Balthasar Ferdinand Moll">
            <a:extLst>
              <a:ext uri="{FF2B5EF4-FFF2-40B4-BE49-F238E27FC236}">
                <a16:creationId xmlns:a16="http://schemas.microsoft.com/office/drawing/2014/main" id="{B07E2432-ECC4-4580-A00B-2AEE70985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602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9DA3108E-FEFD-4EBC-8A05-E39F867236D5}"/>
              </a:ext>
            </a:extLst>
          </p:cNvPr>
          <p:cNvSpPr txBox="1">
            <a:spLocks/>
          </p:cNvSpPr>
          <p:nvPr/>
        </p:nvSpPr>
        <p:spPr>
          <a:xfrm>
            <a:off x="6096000" y="4636678"/>
            <a:ext cx="4140926" cy="22213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Balthasar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Ferdinand Moll, Náhrobek Marie Terezie a Františka Štěpána Lotrinského, Císařská (kapucínská) hrobka, 1753-4</a:t>
            </a:r>
          </a:p>
        </p:txBody>
      </p:sp>
    </p:spTree>
    <p:extLst>
      <p:ext uri="{BB962C8B-B14F-4D97-AF65-F5344CB8AC3E}">
        <p14:creationId xmlns:p14="http://schemas.microsoft.com/office/powerpoint/2010/main" val="2187080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07031-78AA-4D02-BC24-A47BBE53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A6C098-5350-475D-B783-27A4CE0F8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VÃ½sledek obrÃ¡zku pro looshaus">
            <a:extLst>
              <a:ext uri="{FF2B5EF4-FFF2-40B4-BE49-F238E27FC236}">
                <a16:creationId xmlns:a16="http://schemas.microsoft.com/office/drawing/2014/main" id="{5BD6379A-0134-43EB-82F7-A628F65D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489"/>
            <a:ext cx="8252958" cy="59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9EFA19D-3E19-4245-BC23-D1E8D644789C}"/>
              </a:ext>
            </a:extLst>
          </p:cNvPr>
          <p:cNvSpPr txBox="1">
            <a:spLocks/>
          </p:cNvSpPr>
          <p:nvPr/>
        </p:nvSpPr>
        <p:spPr>
          <a:xfrm>
            <a:off x="8475026" y="4859382"/>
            <a:ext cx="3307671" cy="188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Adolf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Loos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Looshaus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Goldman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–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Salatsch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),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Michaelerplatz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1909</a:t>
            </a:r>
          </a:p>
        </p:txBody>
      </p:sp>
    </p:spTree>
    <p:extLst>
      <p:ext uri="{BB962C8B-B14F-4D97-AF65-F5344CB8AC3E}">
        <p14:creationId xmlns:p14="http://schemas.microsoft.com/office/powerpoint/2010/main" val="41261457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8B256-FBDE-47A1-91CA-8ED7AA1A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CABCA4-500A-46F5-8594-B2A76E59D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6" name="Picture 4" descr="Claude Monet: The Water Lily Pond, 1917-1919">
            <a:extLst>
              <a:ext uri="{FF2B5EF4-FFF2-40B4-BE49-F238E27FC236}">
                <a16:creationId xmlns:a16="http://schemas.microsoft.com/office/drawing/2014/main" id="{04017270-84C6-4B20-A24A-D021109D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210"/>
            <a:ext cx="8161833" cy="40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4D2D1DBF-CB51-48E0-B187-7D1FB7F8ECD4}"/>
              </a:ext>
            </a:extLst>
          </p:cNvPr>
          <p:cNvSpPr txBox="1">
            <a:spLocks/>
          </p:cNvSpPr>
          <p:nvPr/>
        </p:nvSpPr>
        <p:spPr>
          <a:xfrm>
            <a:off x="8475026" y="4859382"/>
            <a:ext cx="3307671" cy="188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Claude Monet, Lekníny, Albertina, 1917–1919</a:t>
            </a:r>
          </a:p>
        </p:txBody>
      </p:sp>
    </p:spTree>
    <p:extLst>
      <p:ext uri="{BB962C8B-B14F-4D97-AF65-F5344CB8AC3E}">
        <p14:creationId xmlns:p14="http://schemas.microsoft.com/office/powerpoint/2010/main" val="35649038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33324-7886-482A-8ED0-32586996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856AE6-6CE9-40D7-BD51-B9ED01C4C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ttps://www.albertina.at/site/assets/files/2330/georges_braque_die_anrichte_1920_c_albertina-_wien_-_sammlung_batliner.360x0.jpg">
            <a:extLst>
              <a:ext uri="{FF2B5EF4-FFF2-40B4-BE49-F238E27FC236}">
                <a16:creationId xmlns:a16="http://schemas.microsoft.com/office/drawing/2014/main" id="{803757F0-054A-4315-990B-AC02F085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6" y="874576"/>
            <a:ext cx="6138454" cy="48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E7D18C9B-F428-45EE-B74D-2568DDD9F4A3}"/>
              </a:ext>
            </a:extLst>
          </p:cNvPr>
          <p:cNvSpPr txBox="1">
            <a:spLocks/>
          </p:cNvSpPr>
          <p:nvPr/>
        </p:nvSpPr>
        <p:spPr>
          <a:xfrm>
            <a:off x="7573689" y="4611824"/>
            <a:ext cx="3307671" cy="188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George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Braque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Příborník, Albertina, 1920</a:t>
            </a:r>
          </a:p>
        </p:txBody>
      </p:sp>
    </p:spTree>
    <p:extLst>
      <p:ext uri="{BB962C8B-B14F-4D97-AF65-F5344CB8AC3E}">
        <p14:creationId xmlns:p14="http://schemas.microsoft.com/office/powerpoint/2010/main" val="27748623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AFB03-A767-4AE4-92BF-7CAD9FB7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6D2183-3EA8-4C95-919E-142740358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7B39DD3B-6EB6-41E6-A1C1-4ABB579FD1EA}"/>
              </a:ext>
            </a:extLst>
          </p:cNvPr>
          <p:cNvSpPr txBox="1">
            <a:spLocks/>
          </p:cNvSpPr>
          <p:nvPr/>
        </p:nvSpPr>
        <p:spPr>
          <a:xfrm>
            <a:off x="7573689" y="4611824"/>
            <a:ext cx="3307671" cy="188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Constantin </a:t>
            </a:r>
            <a:r>
              <a:rPr lang="cs-CZ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Brancusi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Blonďatá černoška, Albertina, 1933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CA8AE7A-7461-49BA-8BB8-AE2E93E5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518159"/>
            <a:ext cx="6391193" cy="58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5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0A87F-3264-43C5-91B2-503E8D0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Filozofická fakulta – ústřední knihovna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921C2A-7A7E-4DE5-A8D0-F76590D5A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8877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http://knihovna.phil.muni.cz/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 descr="VÃ½sledek obrÃ¡zku pro filozofickÃ¡ fakulta brno knihovna">
            <a:extLst>
              <a:ext uri="{FF2B5EF4-FFF2-40B4-BE49-F238E27FC236}">
                <a16:creationId xmlns:a16="http://schemas.microsoft.com/office/drawing/2014/main" id="{861446F6-4E55-4948-A81A-2A7645FA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67" y="1570306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314D1A-B135-4FBA-897A-1BF91A5CC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2" y="2746637"/>
            <a:ext cx="5109275" cy="28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49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96ED0-075B-4658-9824-C2486E3A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4A2BE8-E28D-4A37-96AD-1DB43D89F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074" y="4180113"/>
            <a:ext cx="4140926" cy="2221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Antonio Canova, Pomník arcivévodkyně Marie Christiny, Augustiniánský kostel, 1805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2581E8A0-2A43-42B8-99A9-19873004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25" y="0"/>
            <a:ext cx="797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940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F512C-68D9-49BE-A1CA-86B1F94C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0707B-A2D4-4649-8E0B-4FA97357B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8749" y="5049745"/>
            <a:ext cx="4243251" cy="1325564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Antonio Canova, Théseus a kentaur, Kunsthistorishes Museum, 1805–1819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2290" name="Picture 2" descr="VÃ½sledek obrÃ¡zku pro canova wien">
            <a:extLst>
              <a:ext uri="{FF2B5EF4-FFF2-40B4-BE49-F238E27FC236}">
                <a16:creationId xmlns:a16="http://schemas.microsoft.com/office/drawing/2014/main" id="{919CA883-17C1-4DB9-BE43-9DD257F6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" y="784622"/>
            <a:ext cx="7925929" cy="528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772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1A042-919B-499D-B6C6-28279043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47730B-2B65-4CC1-B0CF-EB4B24EC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3" y="5159828"/>
            <a:ext cx="3106783" cy="1461272"/>
          </a:xfrm>
        </p:spPr>
        <p:txBody>
          <a:bodyPr>
            <a:normAutofit fontScale="85000" lnSpcReduction="20000"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Franz Anton Maulbertsch, výmalba piaristického kostela Maria Treu, 1752–1753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6386" name="Picture 2" descr="VÃ½sledek obrÃ¡zku pro maulbertsch maria treu">
            <a:extLst>
              <a:ext uri="{FF2B5EF4-FFF2-40B4-BE49-F238E27FC236}">
                <a16:creationId xmlns:a16="http://schemas.microsoft.com/office/drawing/2014/main" id="{29AD8095-EC32-4243-8A4C-945D1F81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"/>
            <a:ext cx="8664681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634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0FD94-407D-491D-A7CF-A28826A7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6D341E-EEEB-4028-95B2-72B01E19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006" y="5431609"/>
            <a:ext cx="5667103" cy="1061266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Joseph Maria Olbrich, budova Secession, 1897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1506" name="Picture 2" descr="VÃ½sledek obrÃ¡zku pro secession wien">
            <a:extLst>
              <a:ext uri="{FF2B5EF4-FFF2-40B4-BE49-F238E27FC236}">
                <a16:creationId xmlns:a16="http://schemas.microsoft.com/office/drawing/2014/main" id="{D945DEC2-AE3F-4DBA-9932-CB846B26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800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0FD94-407D-491D-A7CF-A28826A7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6D341E-EEEB-4028-95B2-72B01E19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897" y="5588363"/>
            <a:ext cx="5667103" cy="1061266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Anthonis van Dyck, portrét krále Karla I., Kunsthistorishes Museum, 1632</a:t>
            </a:r>
            <a:endParaRPr lang="cs-CZ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70C901C-1717-4417-B2CB-34DA356C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544" y="104185"/>
            <a:ext cx="14249205" cy="664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588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0FD94-407D-491D-A7CF-A28826A7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6D341E-EEEB-4028-95B2-72B01E19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897" y="5588363"/>
            <a:ext cx="5667103" cy="106126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Johann Bernhard Fischer von Erlach, Karlskirche, 1. pol. 18. století</a:t>
            </a:r>
            <a:endParaRPr lang="cs-CZ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3314" name="Picture 2" descr="VÃ½sledek obrÃ¡zku pro karlskirche">
            <a:extLst>
              <a:ext uri="{FF2B5EF4-FFF2-40B4-BE49-F238E27FC236}">
                <a16:creationId xmlns:a16="http://schemas.microsoft.com/office/drawing/2014/main" id="{55B499D4-0F2A-467A-8F3D-69225241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3" y="162334"/>
            <a:ext cx="6926981" cy="54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5951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C820C-BA2C-4797-AD4E-87CF45E8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4E99E2-375B-48F4-A2C2-9EE26FEF7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CF42036-805D-4151-9842-CDE7F7F365FD}"/>
              </a:ext>
            </a:extLst>
          </p:cNvPr>
          <p:cNvSpPr/>
          <p:nvPr/>
        </p:nvSpPr>
        <p:spPr>
          <a:xfrm>
            <a:off x="7476308" y="4675992"/>
            <a:ext cx="4228011" cy="2182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Theophil von Hansen, Budova rakouského parlamentu, 70. léta 19. Stol. </a:t>
            </a:r>
            <a:endParaRPr lang="cs-CZ" sz="32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VÃ½sledek obrÃ¡zku pro vienna parlament">
            <a:extLst>
              <a:ext uri="{FF2B5EF4-FFF2-40B4-BE49-F238E27FC236}">
                <a16:creationId xmlns:a16="http://schemas.microsoft.com/office/drawing/2014/main" id="{9D3DC15A-53DA-420B-8EF8-99249AF6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1459161"/>
            <a:ext cx="7003870" cy="39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3293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396AE-9EF8-4E65-8891-FEB66221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634E4-E186-4FB3-8957-C2596E64C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E6240277-7E70-4454-815C-03D48B3E3198}"/>
              </a:ext>
            </a:extLst>
          </p:cNvPr>
          <p:cNvSpPr txBox="1">
            <a:spLocks/>
          </p:cNvSpPr>
          <p:nvPr/>
        </p:nvSpPr>
        <p:spPr>
          <a:xfrm>
            <a:off x="6237514" y="4856843"/>
            <a:ext cx="5667103" cy="1061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Tizian, Diana a Kallistó, Kunsthistorishes Museum, 1566</a:t>
            </a:r>
            <a:endParaRPr lang="cs-CZ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36FA243-740B-4DBB-A19E-B9F6A433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4640" y="681037"/>
            <a:ext cx="121920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603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0FD94-407D-491D-A7CF-A28826A7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6D341E-EEEB-4028-95B2-72B01E19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431609"/>
            <a:ext cx="5667103" cy="1061266"/>
          </a:xfrm>
        </p:spPr>
        <p:txBody>
          <a:bodyPr/>
          <a:lstStyle/>
          <a:p>
            <a:r>
              <a:rPr lang="it-IT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Corregio, Jupier a Ió, Kunsthistorishes Museum, 1530</a:t>
            </a:r>
            <a:endParaRPr lang="cs-CZ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1266" name="Picture 2" descr="VÃ½sledek obrÃ¡zku pro correggio jupiter">
            <a:extLst>
              <a:ext uri="{FF2B5EF4-FFF2-40B4-BE49-F238E27FC236}">
                <a16:creationId xmlns:a16="http://schemas.microsoft.com/office/drawing/2014/main" id="{C44DE7E3-DD7C-4E67-AA7C-DB0AE0F69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96" y="48396"/>
            <a:ext cx="3957229" cy="676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879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8169F-194F-4DB2-959F-A6A3D5232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A48F0-E36D-45A8-8110-2247A26A4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1DD937B-7CCA-4E0C-AB03-4C88194A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1258" y="0"/>
            <a:ext cx="15091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C9C8F983-3D9A-4E4F-B707-80DF342886B2}"/>
              </a:ext>
            </a:extLst>
          </p:cNvPr>
          <p:cNvSpPr txBox="1">
            <a:spLocks/>
          </p:cNvSpPr>
          <p:nvPr/>
        </p:nvSpPr>
        <p:spPr>
          <a:xfrm>
            <a:off x="5119933" y="5431609"/>
            <a:ext cx="5667103" cy="1061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/>
                </a:solidFill>
              </a:rPr>
              <a:t>Giovanni Bologna (</a:t>
            </a:r>
            <a:r>
              <a:rPr lang="cs-CZ" dirty="0" err="1">
                <a:solidFill>
                  <a:schemeClr val="bg1"/>
                </a:solidFill>
              </a:rPr>
              <a:t>Giambologna</a:t>
            </a:r>
            <a:r>
              <a:rPr lang="cs-CZ" dirty="0">
                <a:solidFill>
                  <a:schemeClr val="bg1"/>
                </a:solidFill>
              </a:rPr>
              <a:t>), Únos, KHM, 1580</a:t>
            </a:r>
          </a:p>
        </p:txBody>
      </p:sp>
    </p:spTree>
    <p:extLst>
      <p:ext uri="{BB962C8B-B14F-4D97-AF65-F5344CB8AC3E}">
        <p14:creationId xmlns:p14="http://schemas.microsoft.com/office/powerpoint/2010/main" val="417990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6014B-B0D1-4274-AA17-BF299F72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Jak vyhledávat v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alephu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?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E8A7BF-F2BA-44C6-8E0A-000E8CB13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https://aleph.muni.cz/F?RN=684402720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719ED8-F5F7-4FCC-AD2C-2416B7523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68" b="9911"/>
          <a:stretch/>
        </p:blipFill>
        <p:spPr>
          <a:xfrm>
            <a:off x="731520" y="2471714"/>
            <a:ext cx="9214338" cy="40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50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5E246-401A-4529-B0D7-16870433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15B38-57CF-4533-99CA-AF6479B9E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9C056F9-DF69-41D0-8DFC-CA4D80FB6D42}"/>
              </a:ext>
            </a:extLst>
          </p:cNvPr>
          <p:cNvSpPr/>
          <p:nvPr/>
        </p:nvSpPr>
        <p:spPr>
          <a:xfrm>
            <a:off x="5759116" y="5165559"/>
            <a:ext cx="4379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Egon </a:t>
            </a:r>
            <a:r>
              <a:rPr lang="cs-CZ" dirty="0" err="1">
                <a:solidFill>
                  <a:schemeClr val="bg1"/>
                </a:solidFill>
              </a:rPr>
              <a:t>Schiele</a:t>
            </a:r>
            <a:r>
              <a:rPr lang="cs-CZ" dirty="0">
                <a:solidFill>
                  <a:schemeClr val="bg1"/>
                </a:solidFill>
              </a:rPr>
              <a:t>, Dvě dívky (</a:t>
            </a:r>
            <a:r>
              <a:rPr lang="cs-CZ" dirty="0" err="1">
                <a:solidFill>
                  <a:schemeClr val="bg1"/>
                </a:solidFill>
              </a:rPr>
              <a:t>Female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couple</a:t>
            </a:r>
            <a:r>
              <a:rPr lang="cs-CZ" dirty="0">
                <a:solidFill>
                  <a:schemeClr val="bg1"/>
                </a:solidFill>
              </a:rPr>
              <a:t>), Albertina, 1915</a:t>
            </a:r>
          </a:p>
        </p:txBody>
      </p:sp>
      <p:pic>
        <p:nvPicPr>
          <p:cNvPr id="2050" name="Picture 2" descr="Výsledek obrázku pro egon schiele female couple">
            <a:extLst>
              <a:ext uri="{FF2B5EF4-FFF2-40B4-BE49-F238E27FC236}">
                <a16:creationId xmlns:a16="http://schemas.microsoft.com/office/drawing/2014/main" id="{0CE461A2-8FFD-4CDF-8B16-F0FA9DCC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43537" cy="49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402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CCE64-E800-42CE-B7C1-92FD47A7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Data konzultací: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42129F-1298-4220-8D82-0329F6DD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1. konzultace: </a:t>
            </a:r>
            <a:r>
              <a:rPr lang="cs-CZ" b="1" dirty="0">
                <a:solidFill>
                  <a:schemeClr val="bg1"/>
                </a:solidFill>
                <a:latin typeface="Sitka Banner" panose="02000505000000020004" pitchFamily="2" charset="0"/>
              </a:rPr>
              <a:t>seznam literatury 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– kdykoliv, </a:t>
            </a:r>
            <a:r>
              <a:rPr lang="cs-CZ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ale nejpozději 14 dní před prezentací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2. konzultace: </a:t>
            </a:r>
            <a:r>
              <a:rPr lang="cs-CZ" b="1" dirty="0">
                <a:solidFill>
                  <a:schemeClr val="bg1"/>
                </a:solidFill>
                <a:latin typeface="Sitka Banner" panose="02000505000000020004" pitchFamily="2" charset="0"/>
              </a:rPr>
              <a:t>koncept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– kdykoliv, </a:t>
            </a:r>
            <a:r>
              <a:rPr lang="cs-CZ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ale nejpozději 7 dní před prezentací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3. konzultace (NEPOVINNÁ): osnova prezentace nebo prezentace samotná – před prezentací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lvl="1"/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635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E88AC-93D0-433E-BF50-698D4CDF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organizace semestru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A7C310-F3C1-46D9-8766-C230AF147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1. 10. 2019: rozpis prezentací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exkurze do Vídně: 12.10. (už s mini-prezentací)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prezentace: každé úterý od 29. 10. do 10. 12. 2019 (dle seznamu)</a:t>
            </a:r>
          </a:p>
        </p:txBody>
      </p:sp>
    </p:spTree>
    <p:extLst>
      <p:ext uri="{BB962C8B-B14F-4D97-AF65-F5344CB8AC3E}">
        <p14:creationId xmlns:p14="http://schemas.microsoft.com/office/powerpoint/2010/main" val="3425226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4D3AC3-582C-4555-B2E3-D0036098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Moravská zemská knihovna MZK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A197FD-2621-4F25-B86E-841C9DB3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51366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https://www.mzk.cz/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Studovna humanitních věd</a:t>
            </a:r>
          </a:p>
          <a:p>
            <a:endParaRPr lang="cs-CZ" dirty="0"/>
          </a:p>
        </p:txBody>
      </p:sp>
      <p:pic>
        <p:nvPicPr>
          <p:cNvPr id="4" name="Zástupný symbol pro obsah 11">
            <a:extLst>
              <a:ext uri="{FF2B5EF4-FFF2-40B4-BE49-F238E27FC236}">
                <a16:creationId xmlns:a16="http://schemas.microsoft.com/office/drawing/2014/main" id="{9FE22EA6-B3F9-416F-847C-BB36070F8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24" y="3107122"/>
            <a:ext cx="4003039" cy="2228358"/>
          </a:xfrm>
          <a:prstGeom prst="rect">
            <a:avLst/>
          </a:prstGeom>
        </p:spPr>
      </p:pic>
      <p:pic>
        <p:nvPicPr>
          <p:cNvPr id="4098" name="Picture 2" descr="SouvisejÃ­cÃ­ obrÃ¡zek">
            <a:extLst>
              <a:ext uri="{FF2B5EF4-FFF2-40B4-BE49-F238E27FC236}">
                <a16:creationId xmlns:a16="http://schemas.microsoft.com/office/drawing/2014/main" id="{0C308486-0E20-46BC-BB94-D9496E99B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49" y="1690688"/>
            <a:ext cx="6898687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453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2155</Words>
  <Application>Microsoft Office PowerPoint</Application>
  <PresentationFormat>Širokoúhlá obrazovka</PresentationFormat>
  <Paragraphs>318</Paragraphs>
  <Slides>82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Garamond</vt:lpstr>
      <vt:lpstr>Sitka Banner</vt:lpstr>
      <vt:lpstr>Motiv Office</vt:lpstr>
      <vt:lpstr>Uvedení do studia dějin umění II. </vt:lpstr>
      <vt:lpstr>Náplň kurzu</vt:lpstr>
      <vt:lpstr>Konzultační hodiny</vt:lpstr>
      <vt:lpstr>Vyhledávání literatury</vt:lpstr>
      <vt:lpstr>Knihovny</vt:lpstr>
      <vt:lpstr>Seminář dějin umění</vt:lpstr>
      <vt:lpstr>Filozofická fakulta – ústřední knihovna</vt:lpstr>
      <vt:lpstr>Jak vyhledávat v alephu? </vt:lpstr>
      <vt:lpstr>Moravská zemská knihovna MZK</vt:lpstr>
      <vt:lpstr>Meziknihovní výpůjční služba MVS</vt:lpstr>
      <vt:lpstr>Knihovna Moravské galerie</vt:lpstr>
      <vt:lpstr>Zahraniční knihovny</vt:lpstr>
      <vt:lpstr>Universität Wien – Institut für Kunstgeschichte </vt:lpstr>
      <vt:lpstr>Universität Wien</vt:lpstr>
      <vt:lpstr>Rakouská národní knihovna</vt:lpstr>
      <vt:lpstr>Elektronické zdroje a databáze</vt:lpstr>
      <vt:lpstr>Slovníky a encyklopedie</vt:lpstr>
      <vt:lpstr>Biografické slovníky</vt:lpstr>
      <vt:lpstr>Obecné</vt:lpstr>
      <vt:lpstr>Ikonografické</vt:lpstr>
      <vt:lpstr>Architektura</vt:lpstr>
      <vt:lpstr>Architektura</vt:lpstr>
      <vt:lpstr>Prezentace aplikace PowerPoint</vt:lpstr>
      <vt:lpstr>Jak na prezentaci?</vt:lpstr>
      <vt:lpstr>1) výběr tématu  registrace v IS do 30. září</vt:lpstr>
      <vt:lpstr>Prezentace aplikace PowerPoint</vt:lpstr>
      <vt:lpstr>Klíčová slova</vt:lpstr>
      <vt:lpstr>3) seznam literatury</vt:lpstr>
      <vt:lpstr>bibliografický záznam</vt:lpstr>
      <vt:lpstr>příklady</vt:lpstr>
      <vt:lpstr>3) koncept</vt:lpstr>
      <vt:lpstr>Prezentace aplikace PowerPoint</vt:lpstr>
      <vt:lpstr>Co je to koncept?</vt:lpstr>
      <vt:lpstr>Prezentace aplikace PowerPoint</vt:lpstr>
      <vt:lpstr>Prezentace aplikace PowerPoint</vt:lpstr>
      <vt:lpstr>4) prezentace</vt:lpstr>
      <vt:lpstr>Mozaiková výzdoba baziliky Sant‘Apollinare Nuovo</vt:lpstr>
      <vt:lpstr>Struktura prezentace</vt:lpstr>
      <vt:lpstr>Prezentace aplikace PowerPoint</vt:lpstr>
      <vt:lpstr>Při argumentaci používejte obrazové komparace!</vt:lpstr>
      <vt:lpstr>Témata</vt:lpstr>
      <vt:lpstr>Prezentace aplikace PowerPoint</vt:lpstr>
      <vt:lpstr>Relikviáře, Kunsthistorisches Museum Wien, počátek 5. století</vt:lpstr>
      <vt:lpstr>Prezentace aplikace PowerPoint</vt:lpstr>
      <vt:lpstr>Prezentace aplikace PowerPoint</vt:lpstr>
      <vt:lpstr>Relikviář sv. Štěpána, součást insignií a regalií císaře Svaté říše římské, Kunsthistorisches Museum Wien, druhá čtvrtina 9. století</vt:lpstr>
      <vt:lpstr>Prezentace aplikace PowerPoint</vt:lpstr>
      <vt:lpstr>Koruna císaře Svaté říše římské, Kunsthistorisches Museum Wien,  konec 10. – začátek 11. století</vt:lpstr>
      <vt:lpstr>Prezentace aplikace PowerPoint</vt:lpstr>
      <vt:lpstr>Prezentace aplikace PowerPoint</vt:lpstr>
      <vt:lpstr>Prezentace aplikace PowerPoint</vt:lpstr>
      <vt:lpstr>Mistr Krumlovské Madony, Krumlovská Madona, Kunsthistorisches Museum Wien, kol. 1390-1400</vt:lpstr>
      <vt:lpstr>Prezentace aplikace PowerPoint</vt:lpstr>
      <vt:lpstr>Jan van Eyck, Kardinál Niccolò Albergati, Kunsthistorisches Museum Wien, kol. 1435</vt:lpstr>
      <vt:lpstr>Prezentace aplikace PowerPoint</vt:lpstr>
      <vt:lpstr>Prezentace aplikace PowerPoint</vt:lpstr>
      <vt:lpstr>Prezentace aplikace PowerPoint</vt:lpstr>
      <vt:lpstr>Albrecht Dürer, Portrét mladé Benátčanky, Kunsthistorisches Museum Wien, 1505 </vt:lpstr>
      <vt:lpstr> Giorgio da Castelfranco zv. Giorgione, Tři filozofové, Kunsthistorisches Museum Wien, 1508-1509  </vt:lpstr>
      <vt:lpstr> Francesco Mazzola zv. Parmigianino, Autoportrét ve vypouklém zrcadle, Kunsthistorisches Museum Wien, 1523-1524 </vt:lpstr>
      <vt:lpstr>Benvenuto Cellini, Saliera (slánka), Kunsthistorisches Museum Wien, 1540-1543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Data konzultací:</vt:lpstr>
      <vt:lpstr>organizace semestru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na prezentaci?</dc:title>
  <dc:creator>Sabina Rosenberg</dc:creator>
  <cp:lastModifiedBy>Michaela Vychodilová</cp:lastModifiedBy>
  <cp:revision>66</cp:revision>
  <dcterms:created xsi:type="dcterms:W3CDTF">2018-09-23T17:57:28Z</dcterms:created>
  <dcterms:modified xsi:type="dcterms:W3CDTF">2019-09-30T09:06:44Z</dcterms:modified>
</cp:coreProperties>
</file>