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72" r:id="rId2"/>
    <p:sldId id="388" r:id="rId3"/>
    <p:sldId id="363" r:id="rId4"/>
    <p:sldId id="361" r:id="rId5"/>
    <p:sldId id="374" r:id="rId6"/>
    <p:sldId id="387" r:id="rId7"/>
    <p:sldId id="389" r:id="rId8"/>
    <p:sldId id="371" r:id="rId9"/>
    <p:sldId id="362" r:id="rId10"/>
    <p:sldId id="364" r:id="rId11"/>
    <p:sldId id="366" r:id="rId12"/>
    <p:sldId id="365" r:id="rId13"/>
    <p:sldId id="375" r:id="rId14"/>
    <p:sldId id="377" r:id="rId15"/>
    <p:sldId id="378" r:id="rId16"/>
    <p:sldId id="379" r:id="rId17"/>
    <p:sldId id="384" r:id="rId18"/>
    <p:sldId id="382" r:id="rId19"/>
    <p:sldId id="385" r:id="rId20"/>
    <p:sldId id="386" r:id="rId21"/>
    <p:sldId id="380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E3BAC-E5FA-43F4-81CF-F3540A4B6C6E}" type="datetimeFigureOut">
              <a:rPr lang="it-IT" smtClean="0"/>
              <a:pPr/>
              <a:t>28/11/2019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0892E-DBBC-4705-A81D-85FC705AD4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28/11/2019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28/11/2019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28/11/2019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28/11/2019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28/11/2019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28/11/2019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28/11/2019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28/11/2019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28/11/2019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28/11/2019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28/11/2019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77C48-9622-409C-8E48-045A94D8AE9D}" type="datetimeFigureOut">
              <a:rPr lang="it-IT" smtClean="0"/>
              <a:pPr/>
              <a:t>28/11/2019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352928" cy="4752528"/>
          </a:xfrm>
        </p:spPr>
        <p:txBody>
          <a:bodyPr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cs-CZ" sz="1800" b="1" dirty="0" smtClean="0">
                <a:solidFill>
                  <a:srgbClr val="FF0000"/>
                </a:solidFill>
              </a:rPr>
              <a:t/>
            </a:r>
            <a:br>
              <a:rPr lang="cs-CZ" sz="1800" b="1" dirty="0" smtClean="0">
                <a:solidFill>
                  <a:srgbClr val="FF0000"/>
                </a:solidFill>
              </a:rPr>
            </a:br>
            <a:r>
              <a:rPr lang="it-IT" sz="1800" b="1" dirty="0" smtClean="0"/>
              <a:t>SYLLABUS: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1-</a:t>
            </a:r>
            <a:r>
              <a:rPr lang="cs-CZ" sz="1800" dirty="0" smtClean="0"/>
              <a:t> </a:t>
            </a:r>
            <a:r>
              <a:rPr lang="it-IT" sz="1800" b="1" dirty="0" smtClean="0"/>
              <a:t>La scheda dell’ opera d’ arte </a:t>
            </a:r>
            <a:r>
              <a:rPr lang="it-IT" sz="1800" dirty="0" smtClean="0"/>
              <a:t>/ </a:t>
            </a:r>
            <a:r>
              <a:rPr lang="cs-CZ" sz="1800" dirty="0" smtClean="0"/>
              <a:t>Inventární karta uměleckého díla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2-</a:t>
            </a:r>
            <a:r>
              <a:rPr lang="cs-CZ" sz="1800" dirty="0" smtClean="0"/>
              <a:t> </a:t>
            </a:r>
            <a:r>
              <a:rPr lang="it-IT" sz="1800" b="1" dirty="0" smtClean="0"/>
              <a:t>I generi artistici: il ritratto, il paesaggio</a:t>
            </a:r>
            <a:r>
              <a:rPr lang="it-IT" sz="1800" dirty="0" smtClean="0"/>
              <a:t>.. /</a:t>
            </a:r>
            <a:r>
              <a:rPr lang="cs-CZ" sz="1800" dirty="0" smtClean="0"/>
              <a:t> Umělecké žánry: portrét, krajina..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3- </a:t>
            </a:r>
            <a:r>
              <a:rPr lang="it-IT" sz="1800" b="1" dirty="0" smtClean="0"/>
              <a:t>Le tecniche, forme e colori </a:t>
            </a:r>
            <a:r>
              <a:rPr lang="it-IT" sz="1800" dirty="0" smtClean="0"/>
              <a:t>/</a:t>
            </a:r>
            <a:r>
              <a:rPr lang="cs-CZ" sz="1800" dirty="0" smtClean="0"/>
              <a:t> Techniky, formy a barvy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4-</a:t>
            </a:r>
            <a:r>
              <a:rPr lang="cs-CZ" sz="1800" dirty="0" smtClean="0"/>
              <a:t> </a:t>
            </a:r>
            <a:r>
              <a:rPr lang="it-IT" sz="1800" b="1" dirty="0" smtClean="0"/>
              <a:t>L’ identificazione de</a:t>
            </a:r>
            <a:r>
              <a:rPr lang="cs-CZ" sz="1800" b="1" dirty="0" smtClean="0"/>
              <a:t>i personaggi </a:t>
            </a:r>
            <a:r>
              <a:rPr lang="it-IT" sz="1800" dirty="0" smtClean="0"/>
              <a:t>/</a:t>
            </a:r>
            <a:r>
              <a:rPr lang="cs-CZ" sz="1800" dirty="0" smtClean="0"/>
              <a:t> Identifikace postav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5- </a:t>
            </a:r>
            <a:r>
              <a:rPr lang="it-IT" sz="1800" b="1" dirty="0" smtClean="0"/>
              <a:t>La posizione delle figure nel quadro </a:t>
            </a:r>
            <a:r>
              <a:rPr lang="it-IT" sz="1800" dirty="0" smtClean="0"/>
              <a:t>/</a:t>
            </a:r>
            <a:r>
              <a:rPr lang="cs-CZ" sz="1800" dirty="0" smtClean="0"/>
              <a:t> Pozice postav v obrazu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6- </a:t>
            </a:r>
            <a:r>
              <a:rPr lang="it-IT" sz="1800" b="1" dirty="0" smtClean="0"/>
              <a:t>La descrizione della scena</a:t>
            </a:r>
            <a:r>
              <a:rPr lang="cs-CZ" sz="1800" b="1" dirty="0" smtClean="0"/>
              <a:t> </a:t>
            </a:r>
            <a:r>
              <a:rPr lang="it-IT" sz="1800" dirty="0" smtClean="0"/>
              <a:t>/ </a:t>
            </a:r>
            <a:r>
              <a:rPr lang="cs-CZ" sz="1800" dirty="0" smtClean="0"/>
              <a:t>Popsání scény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7- </a:t>
            </a:r>
            <a:r>
              <a:rPr lang="it-IT" sz="1800" b="1" dirty="0" smtClean="0"/>
              <a:t>Gli stili e i periodi </a:t>
            </a:r>
            <a:r>
              <a:rPr lang="it-IT" sz="1800" dirty="0" smtClean="0"/>
              <a:t>/</a:t>
            </a:r>
            <a:r>
              <a:rPr lang="cs-CZ" sz="1800" dirty="0" smtClean="0"/>
              <a:t> Styly a období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8- </a:t>
            </a:r>
            <a:r>
              <a:rPr lang="it-IT" sz="1800" b="1" dirty="0" smtClean="0"/>
              <a:t>L’ architettura</a:t>
            </a:r>
            <a:r>
              <a:rPr lang="cs-CZ" sz="1800" dirty="0" smtClean="0"/>
              <a:t> </a:t>
            </a:r>
            <a:r>
              <a:rPr lang="it-IT" sz="1800" dirty="0" smtClean="0"/>
              <a:t>/</a:t>
            </a:r>
            <a:r>
              <a:rPr lang="cs-CZ" sz="1800" dirty="0" smtClean="0"/>
              <a:t> Architektura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9- </a:t>
            </a:r>
            <a:r>
              <a:rPr lang="it-IT" sz="1800" b="1" dirty="0" smtClean="0"/>
              <a:t>La scultura </a:t>
            </a:r>
            <a:r>
              <a:rPr lang="cs-CZ" sz="1800" dirty="0" smtClean="0"/>
              <a:t>/ Sochařství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10- </a:t>
            </a:r>
            <a:r>
              <a:rPr lang="it-IT" sz="1800" b="1" dirty="0" smtClean="0"/>
              <a:t>Gli attributi e i modelli iconografici </a:t>
            </a:r>
            <a:r>
              <a:rPr lang="it-IT" sz="1800" dirty="0" smtClean="0"/>
              <a:t>/</a:t>
            </a:r>
            <a:r>
              <a:rPr lang="cs-CZ" sz="1800" dirty="0" smtClean="0"/>
              <a:t> Atributy a ikonografické modely</a:t>
            </a:r>
            <a:br>
              <a:rPr lang="cs-CZ" sz="18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endParaRPr lang="it-IT" sz="1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86409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Mgr. </a:t>
            </a:r>
            <a:r>
              <a:rPr lang="it-IT" sz="2800" b="1" dirty="0" smtClean="0">
                <a:solidFill>
                  <a:schemeClr val="tx1"/>
                </a:solidFill>
              </a:rPr>
              <a:t>Susanna </a:t>
            </a:r>
            <a:r>
              <a:rPr lang="it-IT" sz="2800" b="1" dirty="0">
                <a:solidFill>
                  <a:schemeClr val="tx1"/>
                </a:solidFill>
              </a:rPr>
              <a:t>Z. H. Wagner, </a:t>
            </a:r>
            <a:r>
              <a:rPr lang="it-IT" sz="2800" b="1" dirty="0" err="1">
                <a:solidFill>
                  <a:schemeClr val="tx1"/>
                </a:solidFill>
              </a:rPr>
              <a:t>Ph.D</a:t>
            </a:r>
            <a:r>
              <a:rPr lang="it-IT" sz="2800" b="1" dirty="0" err="1" smtClean="0">
                <a:solidFill>
                  <a:schemeClr val="tx1"/>
                </a:solidFill>
              </a:rPr>
              <a:t>.</a:t>
            </a:r>
            <a:endParaRPr lang="cs-CZ" sz="28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it-IT" sz="105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2600" b="1" u="sng" dirty="0" smtClean="0">
                <a:solidFill>
                  <a:srgbClr val="FF0000"/>
                </a:solidFill>
              </a:rPr>
              <a:t>L’ Italiano per storici dell’arte / </a:t>
            </a:r>
            <a:r>
              <a:rPr lang="it-IT" sz="2600" b="1" u="sng" dirty="0" err="1" smtClean="0">
                <a:solidFill>
                  <a:srgbClr val="FF0000"/>
                </a:solidFill>
              </a:rPr>
              <a:t>Ital</a:t>
            </a:r>
            <a:r>
              <a:rPr lang="cs-CZ" sz="2600" b="1" u="sng" dirty="0" smtClean="0">
                <a:solidFill>
                  <a:srgbClr val="FF0000"/>
                </a:solidFill>
              </a:rPr>
              <a:t>ština pro historiky umění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900" u="sng" dirty="0" smtClean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cs-CZ" sz="2200" dirty="0" smtClean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cs-CZ" sz="2200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it-IT" sz="2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.6_Numeri e secoli_Eserciziario_Italiano dell'ar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8109" y="0"/>
            <a:ext cx="494778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esercizi periodi e numeri_p.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9576" y="240792"/>
            <a:ext cx="6784848" cy="6376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date e stilizzato_p.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1171"/>
            <a:ext cx="8543464" cy="6264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.4_arte classica_p.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8992"/>
            <a:ext cx="9144000" cy="2568000"/>
          </a:xfrm>
          <a:prstGeom prst="rect">
            <a:avLst/>
          </a:prstGeom>
        </p:spPr>
      </p:pic>
      <p:pic>
        <p:nvPicPr>
          <p:cNvPr id="3" name="Immagine 2" descr="natura mo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17032"/>
            <a:ext cx="9146247" cy="2770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ricesti pritom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96952"/>
            <a:ext cx="8440564" cy="355567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2564904"/>
            <a:ext cx="2484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IL PARTICIPIO PRESENTE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9512" y="0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 smtClean="0"/>
              <a:t>ATTENZIONE:</a:t>
            </a:r>
            <a:endParaRPr lang="it-IT" dirty="0" smtClean="0"/>
          </a:p>
          <a:p>
            <a:pPr>
              <a:defRPr/>
            </a:pPr>
            <a:r>
              <a:rPr lang="it-IT" dirty="0" smtClean="0"/>
              <a:t>Chi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dipinge</a:t>
            </a:r>
            <a:r>
              <a:rPr lang="it-IT" dirty="0" smtClean="0"/>
              <a:t> il quadro ? L’autore del quadro </a:t>
            </a:r>
            <a:r>
              <a:rPr lang="it-IT" dirty="0" smtClean="0">
                <a:solidFill>
                  <a:srgbClr val="FF0000"/>
                </a:solidFill>
              </a:rPr>
              <a:t>dipinto </a:t>
            </a:r>
            <a:r>
              <a:rPr lang="it-IT" dirty="0" smtClean="0"/>
              <a:t>è Leonardo da Vinci. </a:t>
            </a:r>
          </a:p>
          <a:p>
            <a:pPr>
              <a:defRPr/>
            </a:pPr>
            <a:r>
              <a:rPr lang="it-IT" dirty="0" smtClean="0"/>
              <a:t>Il quadro </a:t>
            </a:r>
            <a:r>
              <a:rPr lang="it-IT" dirty="0" smtClean="0">
                <a:solidFill>
                  <a:srgbClr val="FF0000"/>
                </a:solidFill>
              </a:rPr>
              <a:t>è dipinto </a:t>
            </a:r>
            <a:r>
              <a:rPr lang="it-IT" dirty="0" smtClean="0"/>
              <a:t>da Leonardo.</a:t>
            </a:r>
          </a:p>
          <a:p>
            <a:pPr>
              <a:defRPr/>
            </a:pPr>
            <a:r>
              <a:rPr lang="it-IT" dirty="0" smtClean="0"/>
              <a:t>Chi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commissiona </a:t>
            </a:r>
            <a:r>
              <a:rPr lang="it-IT" dirty="0" smtClean="0"/>
              <a:t>il quadro ? Il committ</a:t>
            </a:r>
            <a:r>
              <a:rPr lang="it-IT" dirty="0" smtClean="0">
                <a:solidFill>
                  <a:srgbClr val="FF0000"/>
                </a:solidFill>
              </a:rPr>
              <a:t>ente </a:t>
            </a:r>
            <a:r>
              <a:rPr lang="it-IT" dirty="0" smtClean="0"/>
              <a:t>del quadro è Francesco del Giocondo.</a:t>
            </a:r>
          </a:p>
          <a:p>
            <a:pPr>
              <a:defRPr/>
            </a:pPr>
            <a:r>
              <a:rPr lang="it-IT" dirty="0" smtClean="0"/>
              <a:t>Chi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racconta</a:t>
            </a:r>
            <a:r>
              <a:rPr lang="it-IT" dirty="0" smtClean="0"/>
              <a:t> per primo la storia di questo quadro ? La storia </a:t>
            </a:r>
            <a:r>
              <a:rPr lang="it-IT" dirty="0" smtClean="0">
                <a:solidFill>
                  <a:srgbClr val="FF0000"/>
                </a:solidFill>
              </a:rPr>
              <a:t>è raccontata </a:t>
            </a:r>
            <a:r>
              <a:rPr lang="it-IT" dirty="0" smtClean="0"/>
              <a:t>Giorgio Vasari.  / Giorgio Vasari racconta per primo la storia.</a:t>
            </a:r>
          </a:p>
          <a:p>
            <a:pPr>
              <a:defRPr/>
            </a:pPr>
            <a:r>
              <a:rPr lang="it-IT" dirty="0" smtClean="0"/>
              <a:t>Chi è il soggetto del quadro ? Il soggetto è la Monna Lisa </a:t>
            </a:r>
            <a:r>
              <a:rPr lang="it-IT" dirty="0" smtClean="0">
                <a:solidFill>
                  <a:srgbClr val="FF0000"/>
                </a:solidFill>
              </a:rPr>
              <a:t>chiamata </a:t>
            </a:r>
            <a:r>
              <a:rPr lang="it-IT" dirty="0" smtClean="0"/>
              <a:t>anche la Gioconda.</a:t>
            </a:r>
          </a:p>
          <a:p>
            <a:pPr>
              <a:defRPr/>
            </a:pPr>
            <a:r>
              <a:rPr lang="it-IT" dirty="0" smtClean="0"/>
              <a:t>Che (quale) genere di pittura è ? E’ un ritratto.</a:t>
            </a:r>
          </a:p>
        </p:txBody>
      </p:sp>
      <p:pic>
        <p:nvPicPr>
          <p:cNvPr id="6" name="Immagine 5" descr="0_Gioconda_Leonardo_da_Vin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9864" y="2060849"/>
            <a:ext cx="1014878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827584" y="188640"/>
            <a:ext cx="2368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IL PARTICIPIO PASSATO</a:t>
            </a:r>
          </a:p>
        </p:txBody>
      </p:sp>
      <p:pic>
        <p:nvPicPr>
          <p:cNvPr id="4" name="Immagine 3" descr="Pricesti minu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6796466" cy="530695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995936" y="1886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it-IT" sz="1600" dirty="0" err="1" smtClean="0"/>
              <a:t>slovesná</a:t>
            </a:r>
            <a:r>
              <a:rPr lang="it-IT" sz="1600" dirty="0" smtClean="0"/>
              <a:t> </a:t>
            </a:r>
            <a:r>
              <a:rPr lang="it-IT" sz="1600" dirty="0" err="1" smtClean="0"/>
              <a:t>třída</a:t>
            </a:r>
            <a:r>
              <a:rPr lang="it-IT" sz="1600" dirty="0" smtClean="0"/>
              <a:t> - Parl-are --ATO = PARL</a:t>
            </a:r>
            <a:r>
              <a:rPr lang="it-IT" sz="1600" dirty="0" smtClean="0">
                <a:solidFill>
                  <a:srgbClr val="FF0000"/>
                </a:solidFill>
              </a:rPr>
              <a:t>ATO </a:t>
            </a:r>
            <a:endParaRPr lang="cs-CZ" sz="1600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cs-CZ" sz="1600" dirty="0" smtClean="0"/>
              <a:t>s</a:t>
            </a:r>
            <a:r>
              <a:rPr lang="it-IT" sz="1600" dirty="0" err="1" smtClean="0"/>
              <a:t>lovesná</a:t>
            </a:r>
            <a:r>
              <a:rPr lang="it-IT" sz="1600" dirty="0" smtClean="0"/>
              <a:t> </a:t>
            </a:r>
            <a:r>
              <a:rPr lang="it-IT" sz="1600" dirty="0" err="1" smtClean="0"/>
              <a:t>třída</a:t>
            </a:r>
            <a:r>
              <a:rPr lang="it-IT" sz="1600" dirty="0" smtClean="0"/>
              <a:t> - Vend-ere --UTO = VEND</a:t>
            </a:r>
            <a:r>
              <a:rPr lang="it-IT" sz="1600" dirty="0" smtClean="0">
                <a:solidFill>
                  <a:srgbClr val="FF0000"/>
                </a:solidFill>
              </a:rPr>
              <a:t>UTO </a:t>
            </a:r>
            <a:endParaRPr lang="cs-CZ" sz="1600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it-IT" sz="1600" dirty="0" err="1" smtClean="0"/>
              <a:t>slovesná</a:t>
            </a:r>
            <a:r>
              <a:rPr lang="it-IT" sz="1600" dirty="0" smtClean="0"/>
              <a:t> </a:t>
            </a:r>
            <a:r>
              <a:rPr lang="it-IT" sz="1600" dirty="0" err="1" smtClean="0"/>
              <a:t>třída</a:t>
            </a:r>
            <a:r>
              <a:rPr lang="it-IT" sz="1600" dirty="0" smtClean="0"/>
              <a:t> - Fin-ire --ITO = FIN</a:t>
            </a:r>
            <a:r>
              <a:rPr lang="it-IT" sz="1600" dirty="0" smtClean="0">
                <a:solidFill>
                  <a:srgbClr val="FF0000"/>
                </a:solidFill>
              </a:rPr>
              <a:t>ITO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_Gioconda_Participi passati_Eserciziario_Italiano dell Ar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374225"/>
            <a:ext cx="6395837" cy="548377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572000" y="1886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it-IT" dirty="0" err="1" smtClean="0"/>
              <a:t>slovesná</a:t>
            </a:r>
            <a:r>
              <a:rPr lang="it-IT" dirty="0" smtClean="0"/>
              <a:t> </a:t>
            </a:r>
            <a:r>
              <a:rPr lang="it-IT" dirty="0" err="1" smtClean="0"/>
              <a:t>třída</a:t>
            </a:r>
            <a:r>
              <a:rPr lang="it-IT" dirty="0" smtClean="0"/>
              <a:t> - Parl-are --ATO = PARL</a:t>
            </a:r>
            <a:r>
              <a:rPr lang="it-IT" dirty="0" smtClean="0">
                <a:solidFill>
                  <a:srgbClr val="FF0000"/>
                </a:solidFill>
              </a:rPr>
              <a:t>ATO </a:t>
            </a:r>
            <a:endParaRPr lang="cs-CZ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cs-CZ" dirty="0" smtClean="0"/>
              <a:t>s</a:t>
            </a:r>
            <a:r>
              <a:rPr lang="it-IT" dirty="0" err="1" smtClean="0"/>
              <a:t>lovesná</a:t>
            </a:r>
            <a:r>
              <a:rPr lang="it-IT" dirty="0" smtClean="0"/>
              <a:t> </a:t>
            </a:r>
            <a:r>
              <a:rPr lang="it-IT" dirty="0" err="1" smtClean="0"/>
              <a:t>třída</a:t>
            </a:r>
            <a:r>
              <a:rPr lang="it-IT" dirty="0" smtClean="0"/>
              <a:t> - Vend-ere --UTO = VEND</a:t>
            </a:r>
            <a:r>
              <a:rPr lang="it-IT" dirty="0" smtClean="0">
                <a:solidFill>
                  <a:srgbClr val="FF0000"/>
                </a:solidFill>
              </a:rPr>
              <a:t>UTO </a:t>
            </a:r>
            <a:endParaRPr lang="cs-CZ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it-IT" dirty="0" err="1" smtClean="0"/>
              <a:t>slovesná</a:t>
            </a:r>
            <a:r>
              <a:rPr lang="it-IT" dirty="0" smtClean="0"/>
              <a:t> </a:t>
            </a:r>
            <a:r>
              <a:rPr lang="it-IT" dirty="0" err="1" smtClean="0"/>
              <a:t>třída</a:t>
            </a:r>
            <a:r>
              <a:rPr lang="it-IT" dirty="0" smtClean="0"/>
              <a:t> - Fin-ire --ITO = FIN</a:t>
            </a:r>
            <a:r>
              <a:rPr lang="it-IT" dirty="0" smtClean="0">
                <a:solidFill>
                  <a:srgbClr val="FF0000"/>
                </a:solidFill>
              </a:rPr>
              <a:t>ITO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547664" y="548680"/>
            <a:ext cx="2368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IL PARTICIPIO PASSATO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assato prossimo ed esem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7128792" cy="6732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2276872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PASSATO PROSSIMO</a:t>
            </a:r>
            <a:r>
              <a:rPr lang="it-IT" b="1" dirty="0" smtClean="0"/>
              <a:t> /</a:t>
            </a:r>
            <a:r>
              <a:rPr lang="cs-CZ" b="1" dirty="0" smtClean="0"/>
              <a:t> S</a:t>
            </a:r>
            <a:r>
              <a:rPr lang="it-IT" b="1" dirty="0" err="1" smtClean="0"/>
              <a:t>ložený</a:t>
            </a:r>
            <a:r>
              <a:rPr lang="it-IT" b="1" dirty="0" smtClean="0"/>
              <a:t> </a:t>
            </a:r>
            <a:r>
              <a:rPr lang="it-IT" b="1" dirty="0" err="1" smtClean="0"/>
              <a:t>minulý</a:t>
            </a:r>
            <a:r>
              <a:rPr lang="it-IT" b="1" dirty="0" smtClean="0"/>
              <a:t> </a:t>
            </a:r>
            <a:r>
              <a:rPr lang="it-IT" b="1" dirty="0" err="1" smtClean="0"/>
              <a:t>čas</a:t>
            </a:r>
            <a:r>
              <a:rPr lang="cs-CZ" b="1" dirty="0" smtClean="0"/>
              <a:t> </a:t>
            </a:r>
            <a:r>
              <a:rPr lang="it-IT" b="1" dirty="0" smtClean="0"/>
              <a:t>– ERE</a:t>
            </a:r>
            <a:r>
              <a:rPr lang="cs-CZ" b="1" dirty="0" smtClean="0"/>
              <a:t> - </a:t>
            </a:r>
            <a:r>
              <a:rPr lang="it-IT" dirty="0" smtClean="0"/>
              <a:t>I</a:t>
            </a:r>
            <a:r>
              <a:rPr lang="cs-CZ" dirty="0" smtClean="0"/>
              <a:t>I</a:t>
            </a:r>
            <a:r>
              <a:rPr lang="it-IT" dirty="0" smtClean="0"/>
              <a:t>.</a:t>
            </a:r>
            <a:r>
              <a:rPr lang="cs-CZ" dirty="0" smtClean="0"/>
              <a:t> </a:t>
            </a:r>
            <a:r>
              <a:rPr lang="it-IT" dirty="0" err="1" smtClean="0"/>
              <a:t>sl</a:t>
            </a:r>
            <a:r>
              <a:rPr lang="cs-CZ" dirty="0" smtClean="0"/>
              <a:t>ov</a:t>
            </a:r>
            <a:r>
              <a:rPr lang="it-IT" dirty="0" smtClean="0"/>
              <a:t>.t</a:t>
            </a:r>
            <a:r>
              <a:rPr lang="cs-CZ" dirty="0" smtClean="0"/>
              <a:t>řída </a:t>
            </a:r>
            <a:endParaRPr lang="cs-CZ" b="1" dirty="0" smtClean="0"/>
          </a:p>
          <a:p>
            <a:r>
              <a:rPr lang="it-IT" b="1" dirty="0" smtClean="0">
                <a:solidFill>
                  <a:srgbClr val="FF0000"/>
                </a:solidFill>
              </a:rPr>
              <a:t>PRENDERE                      </a:t>
            </a:r>
            <a:r>
              <a:rPr lang="cs-CZ" b="1" dirty="0" smtClean="0">
                <a:solidFill>
                  <a:srgbClr val="FF0000"/>
                </a:solidFill>
              </a:rPr>
              <a:t>     </a:t>
            </a:r>
            <a:r>
              <a:rPr lang="it-IT" b="1" dirty="0" smtClean="0">
                <a:solidFill>
                  <a:srgbClr val="FF0000"/>
                </a:solidFill>
              </a:rPr>
              <a:t>VENDERE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Io ho </a:t>
            </a:r>
            <a:r>
              <a:rPr lang="it-IT" dirty="0" smtClean="0"/>
              <a:t>pre</a:t>
            </a:r>
            <a:r>
              <a:rPr lang="it-IT" b="1" dirty="0" smtClean="0"/>
              <a:t>so                      </a:t>
            </a:r>
            <a:r>
              <a:rPr lang="cs-CZ" b="1" dirty="0" smtClean="0"/>
              <a:t>  </a:t>
            </a:r>
            <a:r>
              <a:rPr lang="it-IT" b="1" dirty="0" smtClean="0"/>
              <a:t>i</a:t>
            </a:r>
            <a:r>
              <a:rPr lang="it-IT" b="1" dirty="0" smtClean="0"/>
              <a:t>o </a:t>
            </a:r>
            <a:r>
              <a:rPr lang="it-IT" b="1" dirty="0" smtClean="0"/>
              <a:t>ho venduto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Tu hai pre</a:t>
            </a:r>
            <a:r>
              <a:rPr lang="it-IT" b="1" dirty="0" smtClean="0"/>
              <a:t>so                    </a:t>
            </a:r>
            <a:r>
              <a:rPr lang="cs-CZ" b="1" dirty="0" smtClean="0"/>
              <a:t> </a:t>
            </a:r>
            <a:r>
              <a:rPr lang="it-IT" b="1" dirty="0" smtClean="0"/>
              <a:t> </a:t>
            </a:r>
            <a:r>
              <a:rPr lang="it-IT" b="1" dirty="0" smtClean="0"/>
              <a:t>tu </a:t>
            </a:r>
            <a:r>
              <a:rPr lang="it-IT" b="1" dirty="0" smtClean="0"/>
              <a:t>hai venduto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Egli ha pre</a:t>
            </a:r>
            <a:r>
              <a:rPr lang="it-IT" b="1" dirty="0" smtClean="0"/>
              <a:t>so                     lui ha venduto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Noi abbiamo pre</a:t>
            </a:r>
            <a:r>
              <a:rPr lang="it-IT" b="1" dirty="0" smtClean="0"/>
              <a:t>so         </a:t>
            </a:r>
            <a:r>
              <a:rPr lang="it-IT" b="1" dirty="0" smtClean="0"/>
              <a:t> noi </a:t>
            </a:r>
            <a:r>
              <a:rPr lang="it-IT" b="1" dirty="0" smtClean="0"/>
              <a:t>abbiamo venduto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Voi avete pre</a:t>
            </a:r>
            <a:r>
              <a:rPr lang="it-IT" b="1" dirty="0" smtClean="0"/>
              <a:t>so                </a:t>
            </a:r>
            <a:r>
              <a:rPr lang="it-IT" b="1" dirty="0" smtClean="0"/>
              <a:t> voi </a:t>
            </a:r>
            <a:r>
              <a:rPr lang="it-IT" b="1" dirty="0" smtClean="0"/>
              <a:t>avete venduto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Loro hanno pre</a:t>
            </a:r>
            <a:r>
              <a:rPr lang="it-IT" b="1" dirty="0" smtClean="0"/>
              <a:t>so             loro hanno venduto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755576" y="0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PASSATO PROSSIMO</a:t>
            </a:r>
            <a:r>
              <a:rPr lang="it-IT" b="1" dirty="0" smtClean="0"/>
              <a:t> /</a:t>
            </a:r>
            <a:r>
              <a:rPr lang="cs-CZ" b="1" dirty="0" smtClean="0"/>
              <a:t> S</a:t>
            </a:r>
            <a:r>
              <a:rPr lang="it-IT" b="1" dirty="0" err="1" smtClean="0"/>
              <a:t>ložený</a:t>
            </a:r>
            <a:r>
              <a:rPr lang="it-IT" b="1" dirty="0" smtClean="0"/>
              <a:t> </a:t>
            </a:r>
            <a:r>
              <a:rPr lang="it-IT" b="1" dirty="0" err="1" smtClean="0"/>
              <a:t>minulý</a:t>
            </a:r>
            <a:r>
              <a:rPr lang="it-IT" b="1" dirty="0" smtClean="0"/>
              <a:t> </a:t>
            </a:r>
            <a:r>
              <a:rPr lang="it-IT" b="1" dirty="0" err="1" smtClean="0"/>
              <a:t>čas</a:t>
            </a:r>
            <a:r>
              <a:rPr lang="cs-CZ" b="1" dirty="0" smtClean="0"/>
              <a:t> </a:t>
            </a:r>
            <a:r>
              <a:rPr lang="it-IT" b="1" dirty="0" smtClean="0"/>
              <a:t>– ARE </a:t>
            </a:r>
            <a:r>
              <a:rPr lang="it-IT" dirty="0" smtClean="0"/>
              <a:t>–</a:t>
            </a:r>
            <a:r>
              <a:rPr lang="it-IT" b="1" dirty="0" smtClean="0"/>
              <a:t> </a:t>
            </a:r>
            <a:r>
              <a:rPr lang="it-IT" dirty="0" smtClean="0"/>
              <a:t>I.</a:t>
            </a:r>
            <a:r>
              <a:rPr lang="cs-CZ" dirty="0" smtClean="0"/>
              <a:t> </a:t>
            </a:r>
            <a:r>
              <a:rPr lang="it-IT" dirty="0" err="1" smtClean="0"/>
              <a:t>sl</a:t>
            </a:r>
            <a:r>
              <a:rPr lang="cs-CZ" dirty="0" smtClean="0"/>
              <a:t>ov</a:t>
            </a:r>
            <a:r>
              <a:rPr lang="it-IT" dirty="0" smtClean="0"/>
              <a:t>.t</a:t>
            </a:r>
            <a:r>
              <a:rPr lang="cs-CZ" dirty="0" smtClean="0"/>
              <a:t>řída </a:t>
            </a:r>
            <a:endParaRPr lang="it-IT" dirty="0" smtClean="0"/>
          </a:p>
          <a:p>
            <a:r>
              <a:rPr lang="it-IT" b="1" dirty="0" smtClean="0">
                <a:solidFill>
                  <a:srgbClr val="FF0000"/>
                </a:solidFill>
              </a:rPr>
              <a:t>PARLARE</a:t>
            </a:r>
          </a:p>
          <a:p>
            <a:r>
              <a:rPr lang="it-IT" dirty="0" smtClean="0"/>
              <a:t>Io ho parlato</a:t>
            </a:r>
          </a:p>
          <a:p>
            <a:r>
              <a:rPr lang="it-IT" dirty="0" smtClean="0"/>
              <a:t>Tu hai parlato</a:t>
            </a:r>
          </a:p>
          <a:p>
            <a:r>
              <a:rPr lang="it-IT" dirty="0" smtClean="0"/>
              <a:t>Lui ha parlato</a:t>
            </a:r>
          </a:p>
          <a:p>
            <a:r>
              <a:rPr lang="it-IT" dirty="0" smtClean="0"/>
              <a:t>Noi abbiamo parlato</a:t>
            </a:r>
          </a:p>
          <a:p>
            <a:r>
              <a:rPr lang="it-IT" dirty="0" smtClean="0"/>
              <a:t>Voi avete parlato </a:t>
            </a:r>
          </a:p>
          <a:p>
            <a:r>
              <a:rPr lang="it-IT" dirty="0" smtClean="0"/>
              <a:t>Loro hanno parlato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83568" y="4549676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PASSATO PROSSIMO</a:t>
            </a:r>
            <a:r>
              <a:rPr lang="it-IT" b="1" dirty="0" smtClean="0"/>
              <a:t> /</a:t>
            </a:r>
            <a:r>
              <a:rPr lang="cs-CZ" b="1" dirty="0" smtClean="0"/>
              <a:t> S</a:t>
            </a:r>
            <a:r>
              <a:rPr lang="it-IT" b="1" dirty="0" err="1" smtClean="0"/>
              <a:t>ložený</a:t>
            </a:r>
            <a:r>
              <a:rPr lang="it-IT" b="1" dirty="0" smtClean="0"/>
              <a:t> </a:t>
            </a:r>
            <a:r>
              <a:rPr lang="it-IT" b="1" dirty="0" err="1" smtClean="0"/>
              <a:t>minulý</a:t>
            </a:r>
            <a:r>
              <a:rPr lang="it-IT" b="1" dirty="0" smtClean="0"/>
              <a:t> </a:t>
            </a:r>
            <a:r>
              <a:rPr lang="it-IT" b="1" dirty="0" err="1" smtClean="0"/>
              <a:t>čas</a:t>
            </a:r>
            <a:r>
              <a:rPr lang="cs-CZ" b="1" dirty="0" smtClean="0"/>
              <a:t> </a:t>
            </a:r>
            <a:r>
              <a:rPr lang="it-IT" b="1" dirty="0" smtClean="0"/>
              <a:t>– IRE</a:t>
            </a:r>
            <a:r>
              <a:rPr lang="cs-CZ" b="1" dirty="0" smtClean="0"/>
              <a:t> - </a:t>
            </a:r>
            <a:r>
              <a:rPr lang="it-IT" dirty="0" smtClean="0"/>
              <a:t>I</a:t>
            </a:r>
            <a:r>
              <a:rPr lang="cs-CZ" dirty="0" smtClean="0"/>
              <a:t>II</a:t>
            </a:r>
            <a:r>
              <a:rPr lang="it-IT" dirty="0" smtClean="0"/>
              <a:t>.</a:t>
            </a:r>
            <a:r>
              <a:rPr lang="cs-CZ" dirty="0" smtClean="0"/>
              <a:t> </a:t>
            </a:r>
            <a:r>
              <a:rPr lang="it-IT" dirty="0" err="1" smtClean="0"/>
              <a:t>sl</a:t>
            </a:r>
            <a:r>
              <a:rPr lang="cs-CZ" dirty="0" smtClean="0"/>
              <a:t>ov</a:t>
            </a:r>
            <a:r>
              <a:rPr lang="it-IT" dirty="0" smtClean="0"/>
              <a:t>.t</a:t>
            </a:r>
            <a:r>
              <a:rPr lang="cs-CZ" dirty="0" smtClean="0"/>
              <a:t>řída </a:t>
            </a:r>
            <a:endParaRPr lang="cs-CZ" b="1" dirty="0" smtClean="0"/>
          </a:p>
          <a:p>
            <a:r>
              <a:rPr lang="it-IT" b="1" dirty="0" smtClean="0">
                <a:solidFill>
                  <a:srgbClr val="FF0000"/>
                </a:solidFill>
              </a:rPr>
              <a:t>CAPIRE</a:t>
            </a:r>
          </a:p>
          <a:p>
            <a:r>
              <a:rPr lang="it-IT" dirty="0" smtClean="0"/>
              <a:t>Io ho capito</a:t>
            </a:r>
          </a:p>
          <a:p>
            <a:r>
              <a:rPr lang="it-IT" dirty="0" smtClean="0"/>
              <a:t>Tu hai capito</a:t>
            </a:r>
          </a:p>
          <a:p>
            <a:r>
              <a:rPr lang="it-IT" dirty="0" smtClean="0"/>
              <a:t>Lui ha capito</a:t>
            </a:r>
          </a:p>
          <a:p>
            <a:r>
              <a:rPr lang="it-IT" dirty="0" smtClean="0"/>
              <a:t>Noi abbiamo capito</a:t>
            </a:r>
          </a:p>
          <a:p>
            <a:r>
              <a:rPr lang="it-IT" dirty="0" smtClean="0"/>
              <a:t>Voi avete capito</a:t>
            </a:r>
          </a:p>
          <a:p>
            <a:r>
              <a:rPr lang="it-IT" dirty="0" smtClean="0"/>
              <a:t>Loro hanno capito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_Gioconda_Sostantivi_Eserciziario_Italiano dell Ar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3757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Sti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6701" y="0"/>
            <a:ext cx="485059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28_sinonimi di verbi allude_esercizi p.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88840"/>
            <a:ext cx="9144000" cy="2910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8_Gioconda_Scheda dell opera_cruciverba_Eserciziario_Italiano dell Ar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3"/>
            <a:ext cx="9144000" cy="3941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.4_Periodi storici e stili artisti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295" y="1196752"/>
            <a:ext cx="9152590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.4_Periodi e Stili_secoli e numeri_Italiano dell Ar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699792" y="0"/>
            <a:ext cx="494778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.4_Periodi e Stili_secoli e numeri_Italiano dell Ar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9309"/>
            <a:ext cx="9077994" cy="6238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8.1_Stili e secoli_Italiano dell Ar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4947781" cy="6858000"/>
          </a:xfrm>
          <a:prstGeom prst="rect">
            <a:avLst/>
          </a:prstGeom>
        </p:spPr>
      </p:pic>
      <p:pic>
        <p:nvPicPr>
          <p:cNvPr id="3" name="Immagine 2" descr="0_Gioconda_Leonardo_da_Vin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052736"/>
            <a:ext cx="2301343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.5_Madonna Sistina_ordine parole_domande_Eserciziario_Italiano dell Ar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7235543" cy="6233069"/>
          </a:xfrm>
          <a:prstGeom prst="rect">
            <a:avLst/>
          </a:prstGeom>
        </p:spPr>
      </p:pic>
      <p:pic>
        <p:nvPicPr>
          <p:cNvPr id="4" name="Immagine 3" descr="11.5_Madonna Sistina te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0608" y="188640"/>
            <a:ext cx="1847722" cy="2808312"/>
          </a:xfrm>
          <a:prstGeom prst="rect">
            <a:avLst/>
          </a:prstGeom>
        </p:spPr>
      </p:pic>
      <p:pic>
        <p:nvPicPr>
          <p:cNvPr id="5" name="Immagine 4" descr="11.0_Madonna Sistina_immag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6968" y="3645024"/>
            <a:ext cx="1822921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talske mluvnice_radove cislov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6697"/>
            <a:ext cx="6624736" cy="6274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.5_Periodi_numeri romani_Italiano dell Ar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8109" y="0"/>
            <a:ext cx="494778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275</Words>
  <Application>Microsoft Office PowerPoint</Application>
  <PresentationFormat>Presentazione su schermo (4:3)</PresentationFormat>
  <Paragraphs>44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 SYLLABUS: 1- La scheda dell’ opera d’ arte / Inventární karta uměleckého díla 2- I generi artistici: il ritratto, il paesaggio.. / Umělecké žánry: portrét, krajina.. 3- Le tecniche, forme e colori / Techniky, formy a barvy 4- L’ identificazione dei personaggi / Identifikace postav  5- La posizione delle figure nel quadro / Pozice postav v obrazu 6- La descrizione della scena / Popsání scény 7- Gli stili e i periodi / Styly a období 8- L’ architettura / Architektura 9- La scultura / Sochařství 10- Gli attributi e i modelli iconografici / Atributy a ikonografické modely 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requirements: a visit to museum and gallery, a short presentation, a  written test and the active participation of students in class.</dc:title>
  <dc:creator>Susi</dc:creator>
  <cp:lastModifiedBy>Susi</cp:lastModifiedBy>
  <cp:revision>545</cp:revision>
  <dcterms:created xsi:type="dcterms:W3CDTF">2019-09-20T10:52:13Z</dcterms:created>
  <dcterms:modified xsi:type="dcterms:W3CDTF">2019-11-28T16:13:20Z</dcterms:modified>
</cp:coreProperties>
</file>