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75" r:id="rId2"/>
    <p:sldId id="405" r:id="rId3"/>
    <p:sldId id="421" r:id="rId4"/>
    <p:sldId id="417" r:id="rId5"/>
    <p:sldId id="418" r:id="rId6"/>
    <p:sldId id="419" r:id="rId7"/>
    <p:sldId id="420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6" r:id="rId17"/>
    <p:sldId id="40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12/12/2019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cs-CZ" sz="1800" b="1" dirty="0" smtClean="0">
                <a:solidFill>
                  <a:srgbClr val="FF0000"/>
                </a:solidFill>
              </a:rPr>
              <a:t/>
            </a:r>
            <a:br>
              <a:rPr lang="cs-CZ" sz="1800" b="1" dirty="0" smtClean="0">
                <a:solidFill>
                  <a:srgbClr val="FF0000"/>
                </a:solidFill>
              </a:rPr>
            </a:br>
            <a:r>
              <a:rPr lang="it-IT" sz="1800" b="1" dirty="0" smtClean="0"/>
              <a:t>SYLLABUS: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1-</a:t>
            </a:r>
            <a:r>
              <a:rPr lang="cs-CZ" sz="1800" dirty="0" smtClean="0"/>
              <a:t> </a:t>
            </a:r>
            <a:r>
              <a:rPr lang="it-IT" sz="1800" b="1" dirty="0" smtClean="0"/>
              <a:t>La scheda dell’ opera d’ arte </a:t>
            </a:r>
            <a:r>
              <a:rPr lang="it-IT" sz="1800" dirty="0" smtClean="0"/>
              <a:t>/ </a:t>
            </a:r>
            <a:r>
              <a:rPr lang="cs-CZ" sz="1800" dirty="0" smtClean="0"/>
              <a:t>Inventární karta uměleckého díla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2-</a:t>
            </a:r>
            <a:r>
              <a:rPr lang="cs-CZ" sz="1800" dirty="0" smtClean="0"/>
              <a:t> </a:t>
            </a:r>
            <a:r>
              <a:rPr lang="it-IT" sz="1800" b="1" dirty="0" smtClean="0"/>
              <a:t>I generi artistici: il ritratto, il paesaggio</a:t>
            </a:r>
            <a:r>
              <a:rPr lang="it-IT" sz="1800" dirty="0" smtClean="0"/>
              <a:t>.. /</a:t>
            </a:r>
            <a:r>
              <a:rPr lang="cs-CZ" sz="1800" dirty="0" smtClean="0"/>
              <a:t> Umělecké žánry: portrét, krajina..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3- </a:t>
            </a:r>
            <a:r>
              <a:rPr lang="it-IT" sz="1800" b="1" dirty="0" smtClean="0"/>
              <a:t>Le tecniche, forme e colori </a:t>
            </a:r>
            <a:r>
              <a:rPr lang="it-IT" sz="1800" dirty="0" smtClean="0"/>
              <a:t>/</a:t>
            </a:r>
            <a:r>
              <a:rPr lang="cs-CZ" sz="1800" dirty="0" smtClean="0"/>
              <a:t> Techniky, formy a barvy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4-</a:t>
            </a:r>
            <a:r>
              <a:rPr lang="cs-CZ" sz="1800" dirty="0" smtClean="0"/>
              <a:t> </a:t>
            </a:r>
            <a:r>
              <a:rPr lang="it-IT" sz="1800" b="1" dirty="0" smtClean="0"/>
              <a:t>L’identificazione de</a:t>
            </a:r>
            <a:r>
              <a:rPr lang="cs-CZ" sz="1800" b="1" dirty="0" smtClean="0"/>
              <a:t>i personaggi </a:t>
            </a:r>
            <a:r>
              <a:rPr lang="it-IT" sz="1800" dirty="0" smtClean="0"/>
              <a:t>/</a:t>
            </a:r>
            <a:r>
              <a:rPr lang="cs-CZ" sz="1800" dirty="0" smtClean="0"/>
              <a:t> Identifikace postav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5- </a:t>
            </a:r>
            <a:r>
              <a:rPr lang="it-IT" sz="1800" b="1" dirty="0" smtClean="0"/>
              <a:t>La posizione delle figure nel quadro </a:t>
            </a:r>
            <a:r>
              <a:rPr lang="it-IT" sz="1800" dirty="0" smtClean="0"/>
              <a:t>/</a:t>
            </a:r>
            <a:r>
              <a:rPr lang="cs-CZ" sz="1800" dirty="0" smtClean="0"/>
              <a:t> Pozice postav v obrazu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6- </a:t>
            </a:r>
            <a:r>
              <a:rPr lang="it-IT" sz="1800" b="1" dirty="0" smtClean="0"/>
              <a:t>La descrizione della scena</a:t>
            </a:r>
            <a:r>
              <a:rPr lang="cs-CZ" sz="1800" b="1" dirty="0" smtClean="0"/>
              <a:t> </a:t>
            </a:r>
            <a:r>
              <a:rPr lang="it-IT" sz="1800" dirty="0" smtClean="0"/>
              <a:t>/ </a:t>
            </a:r>
            <a:r>
              <a:rPr lang="cs-CZ" sz="1800" dirty="0" smtClean="0"/>
              <a:t>Popsání scény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7- </a:t>
            </a:r>
            <a:r>
              <a:rPr lang="it-IT" sz="1800" b="1" dirty="0" smtClean="0"/>
              <a:t>Gli stili e i periodi </a:t>
            </a:r>
            <a:r>
              <a:rPr lang="it-IT" sz="1800" dirty="0" smtClean="0"/>
              <a:t>/</a:t>
            </a:r>
            <a:r>
              <a:rPr lang="cs-CZ" sz="1800" dirty="0" smtClean="0"/>
              <a:t> Styly a období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8- </a:t>
            </a:r>
            <a:r>
              <a:rPr lang="it-IT" sz="1800" b="1" dirty="0" smtClean="0"/>
              <a:t>L’architettura</a:t>
            </a:r>
            <a:r>
              <a:rPr lang="cs-CZ" sz="1800" dirty="0" smtClean="0"/>
              <a:t> </a:t>
            </a:r>
            <a:r>
              <a:rPr lang="it-IT" sz="1800" dirty="0" smtClean="0"/>
              <a:t>/</a:t>
            </a:r>
            <a:r>
              <a:rPr lang="cs-CZ" sz="1800" dirty="0" smtClean="0"/>
              <a:t> Architektura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9- </a:t>
            </a:r>
            <a:r>
              <a:rPr lang="it-IT" sz="1800" b="1" dirty="0" smtClean="0"/>
              <a:t>La scultura </a:t>
            </a:r>
            <a:r>
              <a:rPr lang="cs-CZ" sz="1800" dirty="0" smtClean="0"/>
              <a:t>/ Sochařství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10- </a:t>
            </a:r>
            <a:r>
              <a:rPr lang="it-IT" sz="1800" b="1" dirty="0" smtClean="0"/>
              <a:t>Gli attributi e i modelli iconografici </a:t>
            </a:r>
            <a:r>
              <a:rPr lang="it-IT" sz="1800" dirty="0" smtClean="0"/>
              <a:t>/</a:t>
            </a:r>
            <a:r>
              <a:rPr lang="cs-CZ" sz="1800" dirty="0" smtClean="0"/>
              <a:t> Atributy a ikonografické modely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Mgr. </a:t>
            </a:r>
            <a:r>
              <a:rPr lang="it-IT" sz="2800" b="1" dirty="0" smtClean="0">
                <a:solidFill>
                  <a:schemeClr val="tx1"/>
                </a:solidFill>
              </a:rPr>
              <a:t>Susanna </a:t>
            </a:r>
            <a:r>
              <a:rPr lang="it-IT" sz="2800" b="1" dirty="0">
                <a:solidFill>
                  <a:schemeClr val="tx1"/>
                </a:solidFill>
              </a:rPr>
              <a:t>Z. H. Wagner, </a:t>
            </a:r>
            <a:r>
              <a:rPr lang="it-IT" sz="2800" b="1" dirty="0" err="1">
                <a:solidFill>
                  <a:schemeClr val="tx1"/>
                </a:solidFill>
              </a:rPr>
              <a:t>Ph.D</a:t>
            </a:r>
            <a:r>
              <a:rPr lang="it-IT" sz="2800" b="1" dirty="0" err="1" smtClean="0">
                <a:solidFill>
                  <a:schemeClr val="tx1"/>
                </a:solidFill>
              </a:rPr>
              <a:t>.</a:t>
            </a:r>
            <a:endParaRPr lang="cs-CZ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 smtClean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 smtClean="0">
                <a:solidFill>
                  <a:srgbClr val="FF0000"/>
                </a:solidFill>
              </a:rPr>
              <a:t>Ital</a:t>
            </a:r>
            <a:r>
              <a:rPr lang="cs-CZ" sz="2600" b="1" u="sng" dirty="0" smtClean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 smtClean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saico di Teodora__genere storico celeb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6760464" cy="5797296"/>
          </a:xfrm>
          <a:prstGeom prst="rect">
            <a:avLst/>
          </a:prstGeom>
        </p:spPr>
      </p:pic>
      <p:pic>
        <p:nvPicPr>
          <p:cNvPr id="3" name="Immagine 2" descr="corteo di Teodora_foto mosa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88640"/>
            <a:ext cx="2513587" cy="171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saico_Teodora Raven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7612320" cy="4764749"/>
          </a:xfrm>
          <a:prstGeom prst="rect">
            <a:avLst/>
          </a:prstGeom>
        </p:spPr>
      </p:pic>
      <p:pic>
        <p:nvPicPr>
          <p:cNvPr id="3" name="Immagine 2" descr="corteo di Teodora_foto mosa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88640"/>
            <a:ext cx="2856348" cy="1953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odora_Ravenna3_proporzioni gerarchiche 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916832"/>
            <a:ext cx="8159379" cy="4941168"/>
          </a:xfrm>
          <a:prstGeom prst="rect">
            <a:avLst/>
          </a:prstGeom>
        </p:spPr>
      </p:pic>
      <p:pic>
        <p:nvPicPr>
          <p:cNvPr id="3" name="Immagine 2" descr="corteo di Teodora_foto mosa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32656"/>
            <a:ext cx="2296672" cy="1570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ile_Teodora_Ravenna3_stilizz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8640"/>
            <a:ext cx="7416824" cy="648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saico di Teodora_eserci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95446"/>
            <a:ext cx="7367720" cy="4862554"/>
          </a:xfrm>
          <a:prstGeom prst="rect">
            <a:avLst/>
          </a:prstGeom>
        </p:spPr>
      </p:pic>
      <p:pic>
        <p:nvPicPr>
          <p:cNvPr id="3" name="Immagine 2" descr="corteo di Teodora_foto mosa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8640"/>
            <a:ext cx="2659827" cy="1819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4_Teodora Ravenna2__genere storico celeb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480048" cy="1652016"/>
          </a:xfrm>
          <a:prstGeom prst="rect">
            <a:avLst/>
          </a:prstGeom>
        </p:spPr>
      </p:pic>
      <p:pic>
        <p:nvPicPr>
          <p:cNvPr id="3" name="Immagine 2" descr="Generi pittorici_Ambito artistico lettera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933" y="1508786"/>
            <a:ext cx="3781227" cy="504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404664"/>
            <a:ext cx="816090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"/>
            <a:ext cx="8586192" cy="643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saico di Teodora_t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5339"/>
            <a:ext cx="8784976" cy="668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mparativo e superl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00" y="-1"/>
            <a:ext cx="80736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talske mluvnice_privlastnovaci zajm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635" y="404664"/>
            <a:ext cx="8327821" cy="596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_pronomi possessivi e numeri_p.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10476" cy="6071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ztazna zajm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077368" cy="568863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491880" y="260648"/>
            <a:ext cx="216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 PRONOMI RELATIVI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8_pronomi relativi_p.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63" y="4399424"/>
            <a:ext cx="9105837" cy="2458576"/>
          </a:xfrm>
          <a:prstGeom prst="rect">
            <a:avLst/>
          </a:prstGeom>
        </p:spPr>
      </p:pic>
      <p:pic>
        <p:nvPicPr>
          <p:cNvPr id="5" name="Immagine 4" descr="vztazna zajm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60648"/>
            <a:ext cx="6593600" cy="413209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0"/>
            <a:ext cx="2161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 PRONOMI RELATIVI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osaico di Teodora_dom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7528120" cy="5695065"/>
          </a:xfrm>
          <a:prstGeom prst="rect">
            <a:avLst/>
          </a:prstGeom>
        </p:spPr>
      </p:pic>
      <p:pic>
        <p:nvPicPr>
          <p:cNvPr id="3" name="Immagine 2" descr="San Vitale Ravenna_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6762" y="188640"/>
            <a:ext cx="2388326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1.3_Teodora Ravenna2__genere storico celeb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7781" cy="6858000"/>
          </a:xfrm>
          <a:prstGeom prst="rect">
            <a:avLst/>
          </a:prstGeom>
        </p:spPr>
      </p:pic>
      <p:pic>
        <p:nvPicPr>
          <p:cNvPr id="3" name="Immagine 2" descr="21.4_Teodora_Ravenna3_proporzioni gerarchiche 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932040" y="0"/>
            <a:ext cx="4211960" cy="583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30</Words>
  <Application>Microsoft Office PowerPoint</Application>
  <PresentationFormat>Presentazione su schermo (4:3)</PresentationFormat>
  <Paragraphs>10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L’identificazione dei personaggi / Identifikace postav  5- La posizione delle figure nel quadro / Pozice postav v obrazu 6- La descrizione della scena / Popsání scény 7- Gli stili e i periodi / Styly a období 8- L’architettura / Architektura 9- La scultura / Sochařství 10- Gli attributi e i modelli iconografici / Atributy a ikonografické modely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Susi</cp:lastModifiedBy>
  <cp:revision>575</cp:revision>
  <dcterms:created xsi:type="dcterms:W3CDTF">2019-09-20T10:52:13Z</dcterms:created>
  <dcterms:modified xsi:type="dcterms:W3CDTF">2019-12-12T12:10:21Z</dcterms:modified>
</cp:coreProperties>
</file>