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51" r:id="rId2"/>
    <p:sldId id="309" r:id="rId3"/>
    <p:sldId id="340" r:id="rId4"/>
    <p:sldId id="312" r:id="rId5"/>
    <p:sldId id="332" r:id="rId6"/>
    <p:sldId id="313" r:id="rId7"/>
    <p:sldId id="314" r:id="rId8"/>
    <p:sldId id="315" r:id="rId9"/>
    <p:sldId id="327" r:id="rId10"/>
    <p:sldId id="328" r:id="rId11"/>
    <p:sldId id="329" r:id="rId12"/>
    <p:sldId id="330" r:id="rId13"/>
    <p:sldId id="316" r:id="rId14"/>
    <p:sldId id="317" r:id="rId15"/>
    <p:sldId id="352" r:id="rId16"/>
    <p:sldId id="319" r:id="rId17"/>
    <p:sldId id="342" r:id="rId18"/>
    <p:sldId id="343" r:id="rId19"/>
    <p:sldId id="334" r:id="rId20"/>
    <p:sldId id="344" r:id="rId21"/>
    <p:sldId id="349" r:id="rId22"/>
    <p:sldId id="336" r:id="rId23"/>
    <p:sldId id="335" r:id="rId24"/>
    <p:sldId id="337" r:id="rId25"/>
    <p:sldId id="348" r:id="rId26"/>
    <p:sldId id="321" r:id="rId27"/>
    <p:sldId id="345" r:id="rId28"/>
    <p:sldId id="338" r:id="rId29"/>
    <p:sldId id="346" r:id="rId30"/>
    <p:sldId id="347" r:id="rId31"/>
    <p:sldId id="318"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08" d="100"/>
          <a:sy n="108" d="100"/>
        </p:scale>
        <p:origin x="1710" y="78"/>
      </p:cViewPr>
      <p:guideLst>
        <p:guide orient="horz" pos="2160"/>
        <p:guide pos="2880"/>
      </p:guideLst>
    </p:cSldViewPr>
  </p:slideViewPr>
  <p:outlineViewPr>
    <p:cViewPr>
      <p:scale>
        <a:sx n="33" d="100"/>
        <a:sy n="33" d="100"/>
      </p:scale>
      <p:origin x="0" y="26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E3BAC-E5FA-43F4-81CF-F3540A4B6C6E}" type="datetimeFigureOut">
              <a:rPr lang="it-IT" smtClean="0"/>
              <a:pPr/>
              <a:t>18/10/2019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0892E-DBBC-4705-A81D-85FC705AD4AA}"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13</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14</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sz="1200" b="1" i="0"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3700892E-DBBC-4705-A81D-85FC705AD4AA}" type="slidenum">
              <a:rPr lang="it-IT" smtClean="0"/>
              <a:pPr/>
              <a:t>16</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18</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19</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20</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21</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23</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24</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25</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a:t>Spojte</a:t>
            </a:r>
            <a:r>
              <a:rPr lang="it-IT" dirty="0"/>
              <a:t> </a:t>
            </a:r>
            <a:r>
              <a:rPr lang="it-IT" dirty="0" err="1"/>
              <a:t>slova</a:t>
            </a:r>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5</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26</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cs-CZ" dirty="0"/>
              <a:t>Tvořte množné číslo</a:t>
            </a:r>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27</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28</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29</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30</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31</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6</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a:t>Tabulka</a:t>
            </a:r>
            <a:r>
              <a:rPr lang="it-IT" dirty="0"/>
              <a:t> </a:t>
            </a:r>
            <a:r>
              <a:rPr lang="it-IT" dirty="0" err="1"/>
              <a:t>barev</a:t>
            </a:r>
            <a:r>
              <a:rPr lang="it-IT" dirty="0"/>
              <a:t> </a:t>
            </a:r>
            <a:r>
              <a:rPr lang="it-IT" dirty="0" err="1"/>
              <a:t>Ittena</a:t>
            </a:r>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7</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8</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1" i="0" kern="1200" dirty="0" err="1">
                <a:solidFill>
                  <a:schemeClr val="tx1"/>
                </a:solidFill>
                <a:latin typeface="+mn-lt"/>
                <a:ea typeface="+mn-ea"/>
                <a:cs typeface="+mn-cs"/>
              </a:rPr>
              <a:t>Harmonie</a:t>
            </a:r>
            <a:r>
              <a:rPr lang="it-IT" sz="1200" b="1" i="0" kern="1200" dirty="0">
                <a:solidFill>
                  <a:schemeClr val="tx1"/>
                </a:solidFill>
                <a:latin typeface="+mn-lt"/>
                <a:ea typeface="+mn-ea"/>
                <a:cs typeface="+mn-cs"/>
              </a:rPr>
              <a:t> </a:t>
            </a:r>
            <a:r>
              <a:rPr lang="it-IT" sz="1200" b="1" i="0" kern="1200" dirty="0" err="1">
                <a:solidFill>
                  <a:schemeClr val="tx1"/>
                </a:solidFill>
                <a:latin typeface="+mn-lt"/>
                <a:ea typeface="+mn-ea"/>
                <a:cs typeface="+mn-cs"/>
              </a:rPr>
              <a:t>barev</a:t>
            </a:r>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10</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11</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700892E-DBBC-4705-A81D-85FC705AD4AA}" type="slidenum">
              <a:rPr lang="it-IT" smtClean="0"/>
              <a:pPr/>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DB77C48-9622-409C-8E48-045A94D8AE9D}" type="datetimeFigureOut">
              <a:rPr lang="it-IT" smtClean="0"/>
              <a:pPr/>
              <a:t>18/10/2019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3BEBB3-DF61-4591-BE2D-82094CF16F1B}"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DB77C48-9622-409C-8E48-045A94D8AE9D}" type="datetimeFigureOut">
              <a:rPr lang="it-IT" smtClean="0"/>
              <a:pPr/>
              <a:t>18/10/2019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3BEBB3-DF61-4591-BE2D-82094CF16F1B}"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DB77C48-9622-409C-8E48-045A94D8AE9D}" type="datetimeFigureOut">
              <a:rPr lang="it-IT" smtClean="0"/>
              <a:pPr/>
              <a:t>18/10/2019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3BEBB3-DF61-4591-BE2D-82094CF16F1B}"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DB77C48-9622-409C-8E48-045A94D8AE9D}" type="datetimeFigureOut">
              <a:rPr lang="it-IT" smtClean="0"/>
              <a:pPr/>
              <a:t>18/10/2019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3BEBB3-DF61-4591-BE2D-82094CF16F1B}"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5DB77C48-9622-409C-8E48-045A94D8AE9D}" type="datetimeFigureOut">
              <a:rPr lang="it-IT" smtClean="0"/>
              <a:pPr/>
              <a:t>18/10/2019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3BEBB3-DF61-4591-BE2D-82094CF16F1B}"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DB77C48-9622-409C-8E48-045A94D8AE9D}" type="datetimeFigureOut">
              <a:rPr lang="it-IT" smtClean="0"/>
              <a:pPr/>
              <a:t>18/10/2019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3BEBB3-DF61-4591-BE2D-82094CF16F1B}"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DB77C48-9622-409C-8E48-045A94D8AE9D}" type="datetimeFigureOut">
              <a:rPr lang="it-IT" smtClean="0"/>
              <a:pPr/>
              <a:t>18/10/2019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33BEBB3-DF61-4591-BE2D-82094CF16F1B}"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DB77C48-9622-409C-8E48-045A94D8AE9D}" type="datetimeFigureOut">
              <a:rPr lang="it-IT" smtClean="0"/>
              <a:pPr/>
              <a:t>18/10/2019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33BEBB3-DF61-4591-BE2D-82094CF16F1B}"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B77C48-9622-409C-8E48-045A94D8AE9D}" type="datetimeFigureOut">
              <a:rPr lang="it-IT" smtClean="0"/>
              <a:pPr/>
              <a:t>18/10/2019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33BEBB3-DF61-4591-BE2D-82094CF16F1B}"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DB77C48-9622-409C-8E48-045A94D8AE9D}" type="datetimeFigureOut">
              <a:rPr lang="it-IT" smtClean="0"/>
              <a:pPr/>
              <a:t>18/10/2019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3BEBB3-DF61-4591-BE2D-82094CF16F1B}"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DB77C48-9622-409C-8E48-045A94D8AE9D}" type="datetimeFigureOut">
              <a:rPr lang="it-IT" smtClean="0"/>
              <a:pPr/>
              <a:t>18/10/2019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3BEBB3-DF61-4591-BE2D-82094CF16F1B}"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77C48-9622-409C-8E48-045A94D8AE9D}" type="datetimeFigureOut">
              <a:rPr lang="it-IT" smtClean="0"/>
              <a:pPr/>
              <a:t>18/10/2019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BEBB3-DF61-4591-BE2D-82094CF16F1B}"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www.treccani.it/enciclopedia/aggettivi-qualificativi_(Enciclopedia-dell'Italiano)/"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sololibri.net/Aggettivi-qualificativi-primitivi-derivati.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sololibri.net/Aggettivi-qualificativi-primitivi-derivati.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sololibri.net/Aggettivi-qualificativi-primitivi-derivati.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www.inftub.com/storia/arte/IL-COLORE-Fattori-che-influenz61683.php" TargetMode="External"/><Relationship Id="rId3" Type="http://schemas.openxmlformats.org/officeDocument/2006/relationships/hyperlink" Target="https://www.sspu-opava.cz/static/UserFiles/File/_sablony/Technologie_grafiky_I/VY_32_INOVACE_A-02-13.pdf" TargetMode="External"/><Relationship Id="rId7" Type="http://schemas.openxmlformats.org/officeDocument/2006/relationships/hyperlink" Target="https://www.sspu-opava.cz/static/UserFiles/File/_sablony/Technologie_grafiky_II/VY_32_INOVACE_A-03-17.pdf"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technologie-2.blogspot.com/2016/05/barvy-umelecke-tempera-akryl.html" TargetMode="External"/><Relationship Id="rId5" Type="http://schemas.openxmlformats.org/officeDocument/2006/relationships/hyperlink" Target="https://is.mendelu.cz/eknihovna/opory/zobraz_cast.pl?cast=18720" TargetMode="External"/><Relationship Id="rId10" Type="http://schemas.openxmlformats.org/officeDocument/2006/relationships/hyperlink" Target="https://www.interval.cz/clanky/magie-barev-na-webu-zaklady-teorie/" TargetMode="External"/><Relationship Id="rId4" Type="http://schemas.openxmlformats.org/officeDocument/2006/relationships/hyperlink" Target="https://www.gjb-spgs.cz/media/cache/file/e4/barva.pdf" TargetMode="External"/><Relationship Id="rId9" Type="http://schemas.openxmlformats.org/officeDocument/2006/relationships/hyperlink" Target="https://www.researchgate.net/publication/280557732"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gjb-spgs.cz/media/cache/file/e4/barva.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1772816"/>
            <a:ext cx="8352928" cy="4752528"/>
          </a:xfrm>
        </p:spPr>
        <p:txBody>
          <a:bodyPr rtlCol="0">
            <a:noAutofit/>
          </a:bodyPr>
          <a:lstStyle/>
          <a:p>
            <a:pPr algn="l">
              <a:lnSpc>
                <a:spcPct val="150000"/>
              </a:lnSpc>
            </a:pPr>
            <a:br>
              <a:rPr lang="cs-CZ" sz="1800" b="1" dirty="0">
                <a:solidFill>
                  <a:srgbClr val="FF0000"/>
                </a:solidFill>
              </a:rPr>
            </a:br>
            <a:r>
              <a:rPr lang="it-IT" sz="1800" b="1" dirty="0">
                <a:solidFill>
                  <a:srgbClr val="FF0000"/>
                </a:solidFill>
              </a:rPr>
              <a:t>SYLLABUS</a:t>
            </a:r>
            <a:r>
              <a:rPr lang="it-IT" sz="1800" dirty="0">
                <a:solidFill>
                  <a:srgbClr val="FF0000"/>
                </a:solidFill>
              </a:rPr>
              <a:t>:</a:t>
            </a:r>
            <a:br>
              <a:rPr lang="it-IT" sz="1800" dirty="0"/>
            </a:br>
            <a:r>
              <a:rPr lang="it-IT" sz="1800" dirty="0"/>
              <a:t>1-</a:t>
            </a:r>
            <a:r>
              <a:rPr lang="cs-CZ" sz="1800" dirty="0"/>
              <a:t> </a:t>
            </a:r>
            <a:r>
              <a:rPr lang="it-IT" sz="1800" b="1" dirty="0"/>
              <a:t>I</a:t>
            </a:r>
            <a:r>
              <a:rPr lang="cs-CZ" sz="1800" b="1" dirty="0"/>
              <a:t> dati dell</a:t>
            </a:r>
            <a:r>
              <a:rPr lang="it-IT" sz="1800" b="1" dirty="0"/>
              <a:t>’opera d’arte</a:t>
            </a:r>
            <a:r>
              <a:rPr lang="it-IT" sz="1800" dirty="0"/>
              <a:t>, la scheda tecnica / </a:t>
            </a:r>
            <a:r>
              <a:rPr lang="cs-CZ" sz="1800" dirty="0"/>
              <a:t>Inventární karta uměleckého díla</a:t>
            </a:r>
            <a:br>
              <a:rPr lang="it-IT" sz="1800" dirty="0"/>
            </a:br>
            <a:r>
              <a:rPr lang="it-IT" sz="1800" dirty="0"/>
              <a:t>2-</a:t>
            </a:r>
            <a:r>
              <a:rPr lang="cs-CZ" sz="1800" dirty="0"/>
              <a:t> </a:t>
            </a:r>
            <a:r>
              <a:rPr lang="it-IT" sz="1800" b="1" dirty="0"/>
              <a:t>I generi artistici</a:t>
            </a:r>
            <a:r>
              <a:rPr lang="it-IT" sz="1800" dirty="0"/>
              <a:t>: il ritratto, il paesaggio.. /</a:t>
            </a:r>
            <a:r>
              <a:rPr lang="cs-CZ" sz="1800" dirty="0"/>
              <a:t> Umělecké žánry: portrét, krajina..</a:t>
            </a:r>
            <a:br>
              <a:rPr lang="it-IT" sz="1800" dirty="0"/>
            </a:br>
            <a:r>
              <a:rPr lang="it-IT" sz="1800" dirty="0"/>
              <a:t>3- </a:t>
            </a:r>
            <a:r>
              <a:rPr lang="it-IT" sz="1800" b="1" dirty="0"/>
              <a:t>Le tecniche</a:t>
            </a:r>
            <a:r>
              <a:rPr lang="it-IT" sz="1800" dirty="0"/>
              <a:t>, forme e colori /</a:t>
            </a:r>
            <a:r>
              <a:rPr lang="cs-CZ" sz="1800" dirty="0"/>
              <a:t> Techniky, formy a barvy</a:t>
            </a:r>
            <a:br>
              <a:rPr lang="it-IT" sz="1800" dirty="0"/>
            </a:br>
            <a:r>
              <a:rPr lang="it-IT" sz="1800" dirty="0"/>
              <a:t>4-</a:t>
            </a:r>
            <a:r>
              <a:rPr lang="cs-CZ" sz="1800" dirty="0"/>
              <a:t> </a:t>
            </a:r>
            <a:r>
              <a:rPr lang="it-IT" sz="1800" b="1" dirty="0"/>
              <a:t>L’identificazione de</a:t>
            </a:r>
            <a:r>
              <a:rPr lang="cs-CZ" sz="1800" b="1" dirty="0"/>
              <a:t>i personaggi </a:t>
            </a:r>
            <a:r>
              <a:rPr lang="it-IT" sz="1800" dirty="0"/>
              <a:t>/</a:t>
            </a:r>
            <a:r>
              <a:rPr lang="cs-CZ" sz="1800" dirty="0"/>
              <a:t> Identifikace postav </a:t>
            </a:r>
            <a:br>
              <a:rPr lang="it-IT" sz="1800" dirty="0"/>
            </a:br>
            <a:r>
              <a:rPr lang="it-IT" sz="1800" dirty="0"/>
              <a:t>5- </a:t>
            </a:r>
            <a:r>
              <a:rPr lang="it-IT" sz="1800" b="1" dirty="0"/>
              <a:t>La posizione delle figure </a:t>
            </a:r>
            <a:r>
              <a:rPr lang="it-IT" sz="1800" dirty="0"/>
              <a:t>nel quadro /</a:t>
            </a:r>
            <a:r>
              <a:rPr lang="cs-CZ" sz="1800" dirty="0"/>
              <a:t> Pozice postav v obrazu</a:t>
            </a:r>
            <a:br>
              <a:rPr lang="it-IT" sz="1800" dirty="0"/>
            </a:br>
            <a:r>
              <a:rPr lang="it-IT" sz="1800" dirty="0"/>
              <a:t>6- </a:t>
            </a:r>
            <a:r>
              <a:rPr lang="it-IT" sz="1800" b="1" dirty="0"/>
              <a:t>La descrizione della scena</a:t>
            </a:r>
            <a:r>
              <a:rPr lang="cs-CZ" sz="1800" b="1" dirty="0"/>
              <a:t> </a:t>
            </a:r>
            <a:r>
              <a:rPr lang="it-IT" sz="1800" dirty="0"/>
              <a:t>/ </a:t>
            </a:r>
            <a:r>
              <a:rPr lang="cs-CZ" sz="1800" dirty="0"/>
              <a:t>Popsání scény</a:t>
            </a:r>
            <a:br>
              <a:rPr lang="it-IT" sz="1800" dirty="0"/>
            </a:br>
            <a:r>
              <a:rPr lang="it-IT" sz="1800" dirty="0"/>
              <a:t>7- </a:t>
            </a:r>
            <a:r>
              <a:rPr lang="cs-CZ" sz="1800" b="1" dirty="0"/>
              <a:t>S</a:t>
            </a:r>
            <a:r>
              <a:rPr lang="it-IT" sz="1800" b="1" dirty="0" err="1"/>
              <a:t>tili</a:t>
            </a:r>
            <a:r>
              <a:rPr lang="it-IT" sz="1800" b="1" dirty="0"/>
              <a:t> e periodi </a:t>
            </a:r>
            <a:r>
              <a:rPr lang="it-IT" sz="1800" dirty="0"/>
              <a:t>/</a:t>
            </a:r>
            <a:r>
              <a:rPr lang="cs-CZ" sz="1800" dirty="0"/>
              <a:t> Styly a období</a:t>
            </a:r>
            <a:br>
              <a:rPr lang="it-IT" sz="1800" dirty="0"/>
            </a:br>
            <a:r>
              <a:rPr lang="it-IT" sz="1800" dirty="0"/>
              <a:t>8- </a:t>
            </a:r>
            <a:r>
              <a:rPr lang="it-IT" sz="1800" b="1" dirty="0"/>
              <a:t>L’architettura</a:t>
            </a:r>
            <a:r>
              <a:rPr lang="cs-CZ" sz="1800" dirty="0"/>
              <a:t> </a:t>
            </a:r>
            <a:r>
              <a:rPr lang="it-IT" sz="1800" dirty="0"/>
              <a:t>/</a:t>
            </a:r>
            <a:r>
              <a:rPr lang="cs-CZ" sz="1800" dirty="0"/>
              <a:t> Architektura</a:t>
            </a:r>
            <a:br>
              <a:rPr lang="it-IT" sz="1800" dirty="0"/>
            </a:br>
            <a:r>
              <a:rPr lang="it-IT" sz="1800" dirty="0"/>
              <a:t>9- </a:t>
            </a:r>
            <a:r>
              <a:rPr lang="it-IT" sz="1800" b="1" dirty="0"/>
              <a:t>La scultura</a:t>
            </a:r>
            <a:r>
              <a:rPr lang="cs-CZ" sz="1800" dirty="0"/>
              <a:t>/ Sochařství</a:t>
            </a:r>
            <a:br>
              <a:rPr lang="it-IT" sz="1800" dirty="0"/>
            </a:br>
            <a:r>
              <a:rPr lang="it-IT" sz="1800" dirty="0"/>
              <a:t>10- </a:t>
            </a:r>
            <a:r>
              <a:rPr lang="it-IT" sz="1800" b="1" dirty="0"/>
              <a:t>Attributi e modelli iconografici </a:t>
            </a:r>
            <a:r>
              <a:rPr lang="it-IT" sz="1800" dirty="0"/>
              <a:t>/</a:t>
            </a:r>
            <a:r>
              <a:rPr lang="cs-CZ" sz="1800" dirty="0"/>
              <a:t> Atributy a ikonografické modely</a:t>
            </a:r>
            <a:br>
              <a:rPr lang="cs-CZ" sz="1800" dirty="0"/>
            </a:br>
            <a:br>
              <a:rPr lang="cs-CZ" sz="1800" dirty="0"/>
            </a:br>
            <a:br>
              <a:rPr lang="it-IT" sz="1800" dirty="0"/>
            </a:br>
            <a:endParaRPr lang="it-IT" sz="1800" dirty="0"/>
          </a:p>
        </p:txBody>
      </p:sp>
      <p:sp>
        <p:nvSpPr>
          <p:cNvPr id="3" name="Sottotitolo 2"/>
          <p:cNvSpPr>
            <a:spLocks noGrp="1"/>
          </p:cNvSpPr>
          <p:nvPr>
            <p:ph type="subTitle" idx="1"/>
          </p:nvPr>
        </p:nvSpPr>
        <p:spPr>
          <a:xfrm>
            <a:off x="0" y="188640"/>
            <a:ext cx="9144000" cy="864096"/>
          </a:xfrm>
        </p:spPr>
        <p:txBody>
          <a:bodyPr rtlCol="0">
            <a:noAutofit/>
          </a:bodyPr>
          <a:lstStyle/>
          <a:p>
            <a:pPr>
              <a:defRPr/>
            </a:pPr>
            <a:r>
              <a:rPr lang="cs-CZ" sz="2800" b="1" dirty="0">
                <a:solidFill>
                  <a:schemeClr val="tx1"/>
                </a:solidFill>
              </a:rPr>
              <a:t>Mgr. </a:t>
            </a:r>
            <a:r>
              <a:rPr lang="it-IT" sz="2800" b="1" dirty="0">
                <a:solidFill>
                  <a:schemeClr val="tx1"/>
                </a:solidFill>
              </a:rPr>
              <a:t>Susanna Z. H. Wagner, </a:t>
            </a:r>
            <a:r>
              <a:rPr lang="it-IT" sz="2800" b="1" dirty="0" err="1">
                <a:solidFill>
                  <a:schemeClr val="tx1"/>
                </a:solidFill>
              </a:rPr>
              <a:t>Ph.D.</a:t>
            </a:r>
            <a:endParaRPr lang="cs-CZ" sz="2800" b="1" dirty="0">
              <a:solidFill>
                <a:schemeClr val="tx1"/>
              </a:solidFill>
            </a:endParaRPr>
          </a:p>
          <a:p>
            <a:pPr>
              <a:defRPr/>
            </a:pPr>
            <a:endParaRPr lang="it-IT" sz="1050" dirty="0">
              <a:solidFill>
                <a:schemeClr val="tx1"/>
              </a:solidFill>
            </a:endParaRPr>
          </a:p>
          <a:p>
            <a:pPr fontAlgn="auto">
              <a:spcAft>
                <a:spcPts val="0"/>
              </a:spcAft>
              <a:defRPr/>
            </a:pPr>
            <a:r>
              <a:rPr lang="it-IT" sz="2600" b="1" u="sng" dirty="0">
                <a:solidFill>
                  <a:srgbClr val="FF0000"/>
                </a:solidFill>
              </a:rPr>
              <a:t>L’ Italiano per storici dell’arte / </a:t>
            </a:r>
            <a:r>
              <a:rPr lang="it-IT" sz="2600" b="1" u="sng" dirty="0" err="1">
                <a:solidFill>
                  <a:srgbClr val="FF0000"/>
                </a:solidFill>
              </a:rPr>
              <a:t>Ital</a:t>
            </a:r>
            <a:r>
              <a:rPr lang="cs-CZ" sz="2600" b="1" u="sng" dirty="0">
                <a:solidFill>
                  <a:srgbClr val="FF0000"/>
                </a:solidFill>
              </a:rPr>
              <a:t>ština pro historiky umění</a:t>
            </a:r>
          </a:p>
          <a:p>
            <a:pPr fontAlgn="auto">
              <a:spcAft>
                <a:spcPts val="0"/>
              </a:spcAft>
              <a:buFont typeface="Arial" pitchFamily="34" charset="0"/>
              <a:buNone/>
              <a:defRPr/>
            </a:pPr>
            <a:endParaRPr lang="it-IT" sz="900" u="sng" dirty="0">
              <a:solidFill>
                <a:srgbClr val="FF0000"/>
              </a:solidFill>
            </a:endParaRPr>
          </a:p>
          <a:p>
            <a:pPr algn="just" fontAlgn="auto">
              <a:spcAft>
                <a:spcPts val="0"/>
              </a:spcAft>
              <a:defRPr/>
            </a:pPr>
            <a:endParaRPr lang="cs-CZ" sz="2200" dirty="0">
              <a:solidFill>
                <a:srgbClr val="FF0000"/>
              </a:solidFill>
            </a:endParaRPr>
          </a:p>
          <a:p>
            <a:pPr algn="just" fontAlgn="auto">
              <a:spcAft>
                <a:spcPts val="0"/>
              </a:spcAft>
              <a:defRPr/>
            </a:pPr>
            <a:endParaRPr lang="cs-CZ" sz="2200" dirty="0">
              <a:solidFill>
                <a:schemeClr val="tx1"/>
              </a:solidFill>
            </a:endParaRPr>
          </a:p>
          <a:p>
            <a:pPr algn="l" fontAlgn="auto">
              <a:spcAft>
                <a:spcPts val="0"/>
              </a:spcAft>
              <a:defRPr/>
            </a:pPr>
            <a:endParaRPr lang="it-IT" sz="2800" dirty="0">
              <a:solidFill>
                <a:schemeClr val="tx1"/>
              </a:solidFill>
            </a:endParaRPr>
          </a:p>
          <a:p>
            <a:pPr fontAlgn="auto">
              <a:spcAft>
                <a:spcPts val="0"/>
              </a:spcAft>
              <a:buFont typeface="Arial" pitchFamily="34" charset="0"/>
              <a:buNone/>
              <a:defRPr/>
            </a:pPr>
            <a:endParaRPr lang="it-IT"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lori secondari.jpg"/>
          <p:cNvPicPr>
            <a:picLocks noChangeAspect="1"/>
          </p:cNvPicPr>
          <p:nvPr/>
        </p:nvPicPr>
        <p:blipFill>
          <a:blip r:embed="rId3" cstate="print"/>
          <a:stretch>
            <a:fillRect/>
          </a:stretch>
        </p:blipFill>
        <p:spPr>
          <a:xfrm>
            <a:off x="0" y="548680"/>
            <a:ext cx="9144000" cy="4572000"/>
          </a:xfrm>
          <a:prstGeom prst="rect">
            <a:avLst/>
          </a:prstGeom>
        </p:spPr>
      </p:pic>
      <p:sp>
        <p:nvSpPr>
          <p:cNvPr id="3" name="Rettangolo 2"/>
          <p:cNvSpPr/>
          <p:nvPr/>
        </p:nvSpPr>
        <p:spPr>
          <a:xfrm>
            <a:off x="323528" y="5257562"/>
            <a:ext cx="7848872" cy="1600438"/>
          </a:xfrm>
          <a:prstGeom prst="rect">
            <a:avLst/>
          </a:prstGeom>
        </p:spPr>
        <p:txBody>
          <a:bodyPr wrap="square">
            <a:spAutoFit/>
          </a:bodyPr>
          <a:lstStyle/>
          <a:p>
            <a:r>
              <a:rPr lang="cs-CZ" sz="1600" b="1" dirty="0"/>
              <a:t>La teoria dei colori </a:t>
            </a:r>
            <a:r>
              <a:rPr lang="cs-CZ" sz="1600" dirty="0"/>
              <a:t>/ </a:t>
            </a:r>
            <a:r>
              <a:rPr lang="it-IT" sz="1600" dirty="0"/>
              <a:t>Teorie </a:t>
            </a:r>
            <a:r>
              <a:rPr lang="it-IT" sz="1600" dirty="0" err="1"/>
              <a:t>barev</a:t>
            </a:r>
            <a:endParaRPr lang="it-IT" sz="1600" dirty="0"/>
          </a:p>
          <a:p>
            <a:r>
              <a:rPr lang="it-IT" sz="1600" b="1" dirty="0"/>
              <a:t>I colori primari: il blu, il rosso e il giallo / </a:t>
            </a:r>
            <a:r>
              <a:rPr lang="it-IT" sz="1600" dirty="0"/>
              <a:t>P</a:t>
            </a:r>
            <a:r>
              <a:rPr lang="cs-CZ" sz="1600" dirty="0"/>
              <a:t>rimární barvy: modrá, červená, žlutá.</a:t>
            </a:r>
          </a:p>
          <a:p>
            <a:r>
              <a:rPr lang="cs-CZ" sz="1600" b="1" dirty="0"/>
              <a:t>I colori secondari</a:t>
            </a:r>
            <a:r>
              <a:rPr lang="it-IT" sz="1600" b="1" dirty="0"/>
              <a:t>: </a:t>
            </a:r>
            <a:r>
              <a:rPr lang="it-IT" sz="1600" b="1" dirty="0" err="1"/>
              <a:t>i</a:t>
            </a:r>
            <a:r>
              <a:rPr lang="cs-CZ" sz="1600" b="1" dirty="0"/>
              <a:t>l </a:t>
            </a:r>
            <a:r>
              <a:rPr lang="it-IT" sz="1600" b="1" dirty="0"/>
              <a:t>colore </a:t>
            </a:r>
            <a:r>
              <a:rPr lang="cs-CZ" sz="1600" b="1" dirty="0"/>
              <a:t>viola, </a:t>
            </a:r>
            <a:r>
              <a:rPr lang="it-IT" sz="1600" b="1" dirty="0"/>
              <a:t>arancio e verde </a:t>
            </a:r>
            <a:r>
              <a:rPr lang="it-IT" sz="1600" dirty="0"/>
              <a:t>– si creano dalla mescolanza di due colori primari – di base</a:t>
            </a:r>
            <a:r>
              <a:rPr lang="cs-CZ" sz="1600" dirty="0"/>
              <a:t> /  </a:t>
            </a:r>
            <a:r>
              <a:rPr lang="it-IT" sz="1600" dirty="0"/>
              <a:t>S</a:t>
            </a:r>
            <a:r>
              <a:rPr lang="cs-CZ" sz="1600" dirty="0"/>
              <a:t>ekundární barvy: fialová, oranžová a zelená barva</a:t>
            </a:r>
            <a:r>
              <a:rPr lang="it-IT" sz="1600" dirty="0"/>
              <a:t> </a:t>
            </a:r>
            <a:r>
              <a:rPr lang="cs-CZ" sz="1600" dirty="0"/>
              <a:t>- vzniknou s mícháním dvou barev </a:t>
            </a:r>
            <a:r>
              <a:rPr lang="it-IT" sz="1600" dirty="0"/>
              <a:t>p</a:t>
            </a:r>
            <a:r>
              <a:rPr lang="cs-CZ" sz="1600" dirty="0"/>
              <a:t>rimární</a:t>
            </a:r>
            <a:r>
              <a:rPr lang="it-IT" sz="1600" dirty="0"/>
              <a:t>ch</a:t>
            </a:r>
            <a:r>
              <a:rPr lang="cs-CZ" sz="1600" dirty="0"/>
              <a:t> </a:t>
            </a:r>
            <a:r>
              <a:rPr lang="it-IT" sz="1600" b="1" dirty="0"/>
              <a:t>- </a:t>
            </a:r>
            <a:r>
              <a:rPr lang="cs-CZ" sz="1600" dirty="0"/>
              <a:t>základních. </a:t>
            </a:r>
          </a:p>
          <a:p>
            <a:endParaRPr lang="it-IT" sz="1600" dirty="0"/>
          </a:p>
        </p:txBody>
      </p:sp>
      <p:sp>
        <p:nvSpPr>
          <p:cNvPr id="4" name="Rettangolo 3"/>
          <p:cNvSpPr/>
          <p:nvPr/>
        </p:nvSpPr>
        <p:spPr>
          <a:xfrm>
            <a:off x="251520" y="188640"/>
            <a:ext cx="3822328" cy="369332"/>
          </a:xfrm>
          <a:prstGeom prst="rect">
            <a:avLst/>
          </a:prstGeom>
        </p:spPr>
        <p:txBody>
          <a:bodyPr wrap="none">
            <a:spAutoFit/>
          </a:bodyPr>
          <a:lstStyle/>
          <a:p>
            <a:r>
              <a:rPr lang="it-IT" b="1" dirty="0"/>
              <a:t>L’ armonia dei colori </a:t>
            </a:r>
            <a:r>
              <a:rPr lang="it-IT" dirty="0"/>
              <a:t>/ </a:t>
            </a:r>
            <a:r>
              <a:rPr lang="it-IT" dirty="0" err="1"/>
              <a:t>Harmonie</a:t>
            </a:r>
            <a:r>
              <a:rPr lang="it-IT" dirty="0"/>
              <a:t> </a:t>
            </a:r>
            <a:r>
              <a:rPr lang="it-IT" dirty="0" err="1"/>
              <a:t>barev</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lori terziari tabella.jpg"/>
          <p:cNvPicPr>
            <a:picLocks noChangeAspect="1"/>
          </p:cNvPicPr>
          <p:nvPr/>
        </p:nvPicPr>
        <p:blipFill>
          <a:blip r:embed="rId3" cstate="print"/>
          <a:stretch>
            <a:fillRect/>
          </a:stretch>
        </p:blipFill>
        <p:spPr>
          <a:xfrm>
            <a:off x="0" y="0"/>
            <a:ext cx="4865305" cy="3717032"/>
          </a:xfrm>
          <a:prstGeom prst="rect">
            <a:avLst/>
          </a:prstGeom>
        </p:spPr>
      </p:pic>
      <p:sp>
        <p:nvSpPr>
          <p:cNvPr id="3" name="Rettangolo 2"/>
          <p:cNvSpPr/>
          <p:nvPr/>
        </p:nvSpPr>
        <p:spPr>
          <a:xfrm>
            <a:off x="179512" y="4653136"/>
            <a:ext cx="8496944" cy="1754326"/>
          </a:xfrm>
          <a:prstGeom prst="rect">
            <a:avLst/>
          </a:prstGeom>
        </p:spPr>
        <p:txBody>
          <a:bodyPr wrap="square">
            <a:spAutoFit/>
          </a:bodyPr>
          <a:lstStyle/>
          <a:p>
            <a:r>
              <a:rPr lang="cs-CZ" b="1" dirty="0"/>
              <a:t>La teoria dei colori </a:t>
            </a:r>
            <a:r>
              <a:rPr lang="cs-CZ" dirty="0"/>
              <a:t>/ </a:t>
            </a:r>
            <a:r>
              <a:rPr lang="it-IT" dirty="0"/>
              <a:t>Teorie </a:t>
            </a:r>
            <a:r>
              <a:rPr lang="it-IT" dirty="0" err="1"/>
              <a:t>barev</a:t>
            </a:r>
            <a:endParaRPr lang="it-IT" dirty="0"/>
          </a:p>
          <a:p>
            <a:r>
              <a:rPr lang="it-IT" b="1" dirty="0"/>
              <a:t>I colori terziari</a:t>
            </a:r>
            <a:r>
              <a:rPr lang="cs-CZ" b="1" dirty="0"/>
              <a:t>: </a:t>
            </a:r>
            <a:r>
              <a:rPr lang="cs-CZ" dirty="0"/>
              <a:t>giallo arancio oppure arancio giall</a:t>
            </a:r>
            <a:r>
              <a:rPr lang="cs-CZ" b="1" dirty="0"/>
              <a:t>astro</a:t>
            </a:r>
            <a:r>
              <a:rPr lang="cs-CZ" dirty="0"/>
              <a:t>, rosso arancio o arancio ross</a:t>
            </a:r>
            <a:r>
              <a:rPr lang="cs-CZ" b="1" dirty="0"/>
              <a:t>astro</a:t>
            </a:r>
            <a:r>
              <a:rPr lang="cs-CZ" dirty="0"/>
              <a:t>, rosso viol</a:t>
            </a:r>
            <a:r>
              <a:rPr lang="cs-CZ" b="1" dirty="0"/>
              <a:t>etto </a:t>
            </a:r>
            <a:r>
              <a:rPr lang="cs-CZ" dirty="0"/>
              <a:t>o viola ross</a:t>
            </a:r>
            <a:r>
              <a:rPr lang="cs-CZ" b="1" dirty="0"/>
              <a:t>astro</a:t>
            </a:r>
            <a:r>
              <a:rPr lang="cs-CZ" dirty="0"/>
              <a:t>, blu violetto o viola blu</a:t>
            </a:r>
            <a:r>
              <a:rPr lang="cs-CZ" b="1" dirty="0"/>
              <a:t>astro</a:t>
            </a:r>
            <a:r>
              <a:rPr lang="cs-CZ" dirty="0"/>
              <a:t>, blu verde o verde bluastro, giallo verde o verde giall</a:t>
            </a:r>
            <a:r>
              <a:rPr lang="cs-CZ" b="1" dirty="0"/>
              <a:t>astro</a:t>
            </a:r>
            <a:r>
              <a:rPr lang="cs-CZ" dirty="0"/>
              <a:t>.  </a:t>
            </a:r>
            <a:r>
              <a:rPr lang="it-IT" dirty="0"/>
              <a:t>/ </a:t>
            </a:r>
            <a:endParaRPr lang="cs-CZ" dirty="0"/>
          </a:p>
          <a:p>
            <a:r>
              <a:rPr lang="it-IT" b="1" dirty="0" err="1"/>
              <a:t>Terciální</a:t>
            </a:r>
            <a:r>
              <a:rPr lang="it-IT" b="1" dirty="0"/>
              <a:t> </a:t>
            </a:r>
            <a:r>
              <a:rPr lang="it-IT" b="1" dirty="0" err="1"/>
              <a:t>barvy</a:t>
            </a:r>
            <a:r>
              <a:rPr lang="it-IT" dirty="0"/>
              <a:t>: </a:t>
            </a:r>
            <a:r>
              <a:rPr lang="it-IT" dirty="0" err="1"/>
              <a:t>žlutooranžová</a:t>
            </a:r>
            <a:r>
              <a:rPr lang="it-IT" dirty="0"/>
              <a:t>, </a:t>
            </a:r>
            <a:r>
              <a:rPr lang="it-IT" dirty="0" err="1"/>
              <a:t>červenooranžová</a:t>
            </a:r>
            <a:r>
              <a:rPr lang="it-IT" dirty="0"/>
              <a:t>, </a:t>
            </a:r>
            <a:r>
              <a:rPr lang="it-IT" dirty="0" err="1"/>
              <a:t>červenofialová</a:t>
            </a:r>
            <a:r>
              <a:rPr lang="it-IT" dirty="0"/>
              <a:t>, </a:t>
            </a:r>
            <a:r>
              <a:rPr lang="it-IT" dirty="0" err="1"/>
              <a:t>modrofialová</a:t>
            </a:r>
            <a:r>
              <a:rPr lang="it-IT" dirty="0"/>
              <a:t>, </a:t>
            </a:r>
            <a:r>
              <a:rPr lang="it-IT" dirty="0" err="1"/>
              <a:t>modrozelená</a:t>
            </a:r>
            <a:r>
              <a:rPr lang="it-IT" dirty="0"/>
              <a:t>, </a:t>
            </a:r>
            <a:r>
              <a:rPr lang="it-IT" dirty="0" err="1"/>
              <a:t>žlutozelená</a:t>
            </a:r>
            <a:r>
              <a:rPr lang="cs-CZ" dirty="0"/>
              <a:t>.</a:t>
            </a:r>
          </a:p>
        </p:txBody>
      </p:sp>
      <p:pic>
        <p:nvPicPr>
          <p:cNvPr id="5" name="Immagine 4" descr="colori terziari_cerchio dei colori.jpg"/>
          <p:cNvPicPr>
            <a:picLocks noChangeAspect="1"/>
          </p:cNvPicPr>
          <p:nvPr/>
        </p:nvPicPr>
        <p:blipFill>
          <a:blip r:embed="rId4" cstate="print"/>
          <a:stretch>
            <a:fillRect/>
          </a:stretch>
        </p:blipFill>
        <p:spPr>
          <a:xfrm>
            <a:off x="4860032" y="332656"/>
            <a:ext cx="4230470" cy="33843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lore-tempera-tubetti giotto.jpg"/>
          <p:cNvPicPr>
            <a:picLocks noChangeAspect="1"/>
          </p:cNvPicPr>
          <p:nvPr/>
        </p:nvPicPr>
        <p:blipFill>
          <a:blip r:embed="rId3" cstate="print"/>
          <a:stretch>
            <a:fillRect/>
          </a:stretch>
        </p:blipFill>
        <p:spPr>
          <a:xfrm>
            <a:off x="395537" y="0"/>
            <a:ext cx="5040560" cy="6584516"/>
          </a:xfrm>
          <a:prstGeom prst="rect">
            <a:avLst/>
          </a:prstGeom>
        </p:spPr>
      </p:pic>
      <p:sp>
        <p:nvSpPr>
          <p:cNvPr id="3" name="Rettangolo 2"/>
          <p:cNvSpPr/>
          <p:nvPr/>
        </p:nvSpPr>
        <p:spPr>
          <a:xfrm>
            <a:off x="5652120" y="980728"/>
            <a:ext cx="3347864" cy="3693319"/>
          </a:xfrm>
          <a:prstGeom prst="rect">
            <a:avLst/>
          </a:prstGeom>
        </p:spPr>
        <p:txBody>
          <a:bodyPr wrap="square">
            <a:spAutoFit/>
          </a:bodyPr>
          <a:lstStyle/>
          <a:p>
            <a:r>
              <a:rPr lang="it-IT" b="1" dirty="0"/>
              <a:t>I </a:t>
            </a:r>
            <a:r>
              <a:rPr lang="cs-CZ" b="1" dirty="0"/>
              <a:t>tubetti dei </a:t>
            </a:r>
            <a:r>
              <a:rPr lang="it-IT" b="1" dirty="0"/>
              <a:t>colori </a:t>
            </a:r>
            <a:r>
              <a:rPr lang="cs-CZ" b="1" dirty="0"/>
              <a:t>a tempera</a:t>
            </a:r>
            <a:r>
              <a:rPr lang="it-IT" b="1" dirty="0"/>
              <a:t>/ </a:t>
            </a:r>
            <a:r>
              <a:rPr lang="cs-CZ" dirty="0" err="1"/>
              <a:t>B</a:t>
            </a:r>
            <a:r>
              <a:rPr lang="it-IT" dirty="0" err="1"/>
              <a:t>arvy</a:t>
            </a:r>
            <a:r>
              <a:rPr lang="it-IT" dirty="0"/>
              <a:t> </a:t>
            </a:r>
            <a:r>
              <a:rPr lang="it-IT" dirty="0" err="1"/>
              <a:t>temperové</a:t>
            </a:r>
            <a:r>
              <a:rPr lang="it-IT" dirty="0"/>
              <a:t> v tubě</a:t>
            </a:r>
            <a:r>
              <a:rPr lang="cs-CZ" dirty="0"/>
              <a:t>.</a:t>
            </a:r>
          </a:p>
          <a:p>
            <a:endParaRPr lang="it-IT" sz="900" dirty="0"/>
          </a:p>
          <a:p>
            <a:r>
              <a:rPr lang="it-IT" b="1" dirty="0"/>
              <a:t>Rosso + blu = viola</a:t>
            </a:r>
          </a:p>
          <a:p>
            <a:r>
              <a:rPr lang="it-IT" dirty="0" err="1"/>
              <a:t>červená</a:t>
            </a:r>
            <a:r>
              <a:rPr lang="it-IT" dirty="0"/>
              <a:t> + </a:t>
            </a:r>
            <a:r>
              <a:rPr lang="it-IT" dirty="0" err="1"/>
              <a:t>modrá=</a:t>
            </a:r>
            <a:r>
              <a:rPr lang="it-IT" dirty="0"/>
              <a:t> </a:t>
            </a:r>
            <a:r>
              <a:rPr lang="it-IT" dirty="0" err="1"/>
              <a:t>fialová</a:t>
            </a:r>
            <a:r>
              <a:rPr lang="it-IT" dirty="0"/>
              <a:t> </a:t>
            </a:r>
          </a:p>
          <a:p>
            <a:r>
              <a:rPr lang="it-IT" b="1" dirty="0"/>
              <a:t>Rosso + giallo = arancione</a:t>
            </a:r>
          </a:p>
          <a:p>
            <a:r>
              <a:rPr lang="it-IT" dirty="0"/>
              <a:t> </a:t>
            </a:r>
            <a:r>
              <a:rPr lang="it-IT" dirty="0" err="1"/>
              <a:t>červená</a:t>
            </a:r>
            <a:r>
              <a:rPr lang="it-IT" dirty="0"/>
              <a:t> + žlutá= </a:t>
            </a:r>
            <a:r>
              <a:rPr lang="it-IT" dirty="0" err="1"/>
              <a:t>oranžová</a:t>
            </a:r>
            <a:r>
              <a:rPr lang="it-IT" dirty="0"/>
              <a:t> </a:t>
            </a:r>
          </a:p>
          <a:p>
            <a:r>
              <a:rPr lang="it-IT" b="1" dirty="0"/>
              <a:t>Rosso + giallo + verde = marrone</a:t>
            </a:r>
          </a:p>
          <a:p>
            <a:r>
              <a:rPr lang="it-IT" dirty="0" err="1"/>
              <a:t>červená</a:t>
            </a:r>
            <a:r>
              <a:rPr lang="it-IT" dirty="0"/>
              <a:t> + </a:t>
            </a:r>
            <a:r>
              <a:rPr lang="it-IT" dirty="0" err="1"/>
              <a:t>žlutá</a:t>
            </a:r>
            <a:r>
              <a:rPr lang="it-IT" dirty="0"/>
              <a:t> + </a:t>
            </a:r>
            <a:r>
              <a:rPr lang="it-IT" dirty="0" err="1"/>
              <a:t>zelená=</a:t>
            </a:r>
            <a:r>
              <a:rPr lang="it-IT" dirty="0"/>
              <a:t> </a:t>
            </a:r>
            <a:r>
              <a:rPr lang="it-IT" dirty="0" err="1"/>
              <a:t>hnědá</a:t>
            </a:r>
            <a:r>
              <a:rPr lang="it-IT" dirty="0"/>
              <a:t> </a:t>
            </a:r>
          </a:p>
          <a:p>
            <a:r>
              <a:rPr lang="it-IT" b="1" dirty="0"/>
              <a:t>Giallo ocra + rosso marrone + nero = marrone </a:t>
            </a:r>
            <a:r>
              <a:rPr lang="it-IT" b="1" dirty="0" err="1"/>
              <a:t>khaki</a:t>
            </a:r>
            <a:endParaRPr lang="it-IT" b="1" dirty="0"/>
          </a:p>
          <a:p>
            <a:r>
              <a:rPr lang="it-IT" dirty="0" err="1"/>
              <a:t>okr</a:t>
            </a:r>
            <a:r>
              <a:rPr lang="it-IT" dirty="0"/>
              <a:t> + </a:t>
            </a:r>
            <a:r>
              <a:rPr lang="it-IT" dirty="0" err="1"/>
              <a:t>červenohnědá</a:t>
            </a:r>
            <a:r>
              <a:rPr lang="it-IT" dirty="0"/>
              <a:t> + </a:t>
            </a:r>
            <a:r>
              <a:rPr lang="it-IT" dirty="0" err="1"/>
              <a:t>černá</a:t>
            </a:r>
            <a:r>
              <a:rPr lang="it-IT" dirty="0"/>
              <a:t> = </a:t>
            </a:r>
            <a:r>
              <a:rPr lang="it-IT" dirty="0" err="1"/>
              <a:t>khaki</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5.4_teoria dei colori_scale cromatiche.jpg"/>
          <p:cNvPicPr>
            <a:picLocks noChangeAspect="1"/>
          </p:cNvPicPr>
          <p:nvPr/>
        </p:nvPicPr>
        <p:blipFill>
          <a:blip r:embed="rId3" cstate="print"/>
          <a:stretch>
            <a:fillRect/>
          </a:stretch>
        </p:blipFill>
        <p:spPr>
          <a:xfrm>
            <a:off x="971600" y="124086"/>
            <a:ext cx="6768752" cy="5076564"/>
          </a:xfrm>
          <a:prstGeom prst="rect">
            <a:avLst/>
          </a:prstGeom>
        </p:spPr>
      </p:pic>
      <p:sp>
        <p:nvSpPr>
          <p:cNvPr id="3" name="Rettangolo 2"/>
          <p:cNvSpPr/>
          <p:nvPr/>
        </p:nvSpPr>
        <p:spPr>
          <a:xfrm>
            <a:off x="251520" y="5301208"/>
            <a:ext cx="8640960" cy="1323439"/>
          </a:xfrm>
          <a:prstGeom prst="rect">
            <a:avLst/>
          </a:prstGeom>
        </p:spPr>
        <p:txBody>
          <a:bodyPr wrap="square">
            <a:spAutoFit/>
          </a:bodyPr>
          <a:lstStyle/>
          <a:p>
            <a:r>
              <a:rPr lang="cs-CZ" sz="1600" b="1" dirty="0"/>
              <a:t>La scala cromatica </a:t>
            </a:r>
            <a:r>
              <a:rPr lang="cs-CZ" sz="1600" dirty="0"/>
              <a:t>/ Š</a:t>
            </a:r>
            <a:r>
              <a:rPr lang="it-IT" sz="1600" dirty="0" err="1"/>
              <a:t>kál</a:t>
            </a:r>
            <a:r>
              <a:rPr lang="cs-CZ" sz="1600" dirty="0"/>
              <a:t>a</a:t>
            </a:r>
            <a:r>
              <a:rPr lang="it-IT" sz="1600" dirty="0"/>
              <a:t> </a:t>
            </a:r>
            <a:r>
              <a:rPr lang="cs-CZ" sz="1600" dirty="0"/>
              <a:t>barev </a:t>
            </a:r>
          </a:p>
          <a:p>
            <a:r>
              <a:rPr lang="cs-CZ" sz="1600" b="1" dirty="0"/>
              <a:t>Le gradazioni tonali </a:t>
            </a:r>
            <a:r>
              <a:rPr lang="cs-CZ" sz="1600" dirty="0"/>
              <a:t>con la mescolanza del color bianco e del nero </a:t>
            </a:r>
            <a:r>
              <a:rPr lang="cs-CZ" sz="1600" b="1" dirty="0"/>
              <a:t>/ </a:t>
            </a:r>
            <a:r>
              <a:rPr lang="it-IT" sz="1600" b="1" dirty="0" err="1"/>
              <a:t>Barevn</a:t>
            </a:r>
            <a:r>
              <a:rPr lang="cs-CZ" sz="1600" b="1" dirty="0"/>
              <a:t>é</a:t>
            </a:r>
            <a:r>
              <a:rPr lang="it-IT" sz="1600" b="1" dirty="0"/>
              <a:t> </a:t>
            </a:r>
            <a:r>
              <a:rPr lang="it-IT" sz="1600" b="1" dirty="0" err="1"/>
              <a:t>tón</a:t>
            </a:r>
            <a:r>
              <a:rPr lang="cs-CZ" sz="1600" b="1" dirty="0"/>
              <a:t>y </a:t>
            </a:r>
            <a:r>
              <a:rPr lang="cs-CZ" sz="1600" dirty="0"/>
              <a:t>s mícháním barev: bílá a černá</a:t>
            </a:r>
            <a:r>
              <a:rPr lang="cs-CZ" sz="1600" b="1" dirty="0"/>
              <a:t> </a:t>
            </a:r>
            <a:r>
              <a:rPr lang="it-IT" sz="1600" dirty="0"/>
              <a:t>= </a:t>
            </a:r>
            <a:r>
              <a:rPr lang="it-IT" sz="1600" dirty="0" err="1"/>
              <a:t>odstín</a:t>
            </a:r>
            <a:r>
              <a:rPr lang="it-IT" sz="1600" dirty="0"/>
              <a:t> téže </a:t>
            </a:r>
            <a:r>
              <a:rPr lang="it-IT" sz="1600" dirty="0" err="1"/>
              <a:t>barvy</a:t>
            </a:r>
            <a:r>
              <a:rPr lang="it-IT" sz="1600" dirty="0"/>
              <a:t> od </a:t>
            </a:r>
            <a:r>
              <a:rPr lang="it-IT" sz="1600" dirty="0" err="1"/>
              <a:t>nejsvětlejší</a:t>
            </a:r>
            <a:r>
              <a:rPr lang="it-IT" sz="1600" dirty="0"/>
              <a:t> </a:t>
            </a:r>
            <a:r>
              <a:rPr lang="it-IT" sz="1600" dirty="0" err="1"/>
              <a:t>po</a:t>
            </a:r>
            <a:r>
              <a:rPr lang="it-IT" sz="1600" dirty="0"/>
              <a:t> </a:t>
            </a:r>
            <a:r>
              <a:rPr lang="it-IT" sz="1600" dirty="0" err="1"/>
              <a:t>nejtmavší</a:t>
            </a:r>
            <a:r>
              <a:rPr lang="cs-CZ" sz="1600" b="1" dirty="0"/>
              <a:t>. </a:t>
            </a:r>
          </a:p>
          <a:p>
            <a:r>
              <a:rPr lang="cs-CZ" sz="1600" b="1" dirty="0"/>
              <a:t>I COLORI COMPLEMENTARI opporti / </a:t>
            </a:r>
            <a:r>
              <a:rPr lang="it-IT" sz="1600" b="1" dirty="0"/>
              <a:t>BARVY KOMPLEMENTÁRNÍ</a:t>
            </a:r>
            <a:r>
              <a:rPr lang="it-IT" sz="1600" dirty="0"/>
              <a:t> </a:t>
            </a:r>
            <a:r>
              <a:rPr lang="it-IT" sz="1600" b="1" dirty="0" err="1"/>
              <a:t>kontrastní</a:t>
            </a:r>
            <a:r>
              <a:rPr lang="it-IT" sz="1600" dirty="0"/>
              <a:t> = </a:t>
            </a:r>
            <a:r>
              <a:rPr lang="cs-CZ" sz="1600" dirty="0"/>
              <a:t> </a:t>
            </a:r>
            <a:r>
              <a:rPr lang="it-IT" sz="1600" dirty="0" err="1"/>
              <a:t>doplňkové</a:t>
            </a:r>
            <a:r>
              <a:rPr lang="cs-CZ" sz="1600" dirty="0"/>
              <a:t> </a:t>
            </a:r>
            <a:r>
              <a:rPr lang="it-IT" sz="1600" dirty="0"/>
              <a:t>= </a:t>
            </a:r>
            <a:r>
              <a:rPr lang="it-IT" sz="1600" dirty="0" err="1"/>
              <a:t>jsou</a:t>
            </a:r>
            <a:r>
              <a:rPr lang="it-IT" sz="1600" dirty="0"/>
              <a:t> </a:t>
            </a:r>
            <a:r>
              <a:rPr lang="it-IT" sz="1600" dirty="0" err="1"/>
              <a:t>to</a:t>
            </a:r>
            <a:r>
              <a:rPr lang="it-IT" sz="1600" dirty="0"/>
              <a:t> </a:t>
            </a:r>
            <a:r>
              <a:rPr lang="it-IT" sz="1600" dirty="0" err="1"/>
              <a:t>barvy</a:t>
            </a:r>
            <a:r>
              <a:rPr lang="it-IT" sz="1600" dirty="0"/>
              <a:t> </a:t>
            </a:r>
            <a:r>
              <a:rPr lang="it-IT" sz="1600" dirty="0" err="1"/>
              <a:t>kontrastní</a:t>
            </a:r>
            <a:r>
              <a:rPr lang="it-IT" sz="1600" dirty="0"/>
              <a:t> - </a:t>
            </a:r>
            <a:r>
              <a:rPr lang="it-IT" sz="1600" dirty="0" err="1"/>
              <a:t>nejvíce</a:t>
            </a:r>
            <a:r>
              <a:rPr lang="it-IT" sz="1600" dirty="0"/>
              <a:t> </a:t>
            </a:r>
            <a:r>
              <a:rPr lang="it-IT" sz="1600" dirty="0" err="1"/>
              <a:t>opačné</a:t>
            </a:r>
            <a:r>
              <a:rPr lang="it-IT" sz="1600" dirty="0"/>
              <a:t> </a:t>
            </a:r>
            <a:r>
              <a:rPr lang="it-IT" sz="1600" dirty="0" err="1"/>
              <a:t>např</a:t>
            </a:r>
            <a:r>
              <a:rPr lang="it-IT" sz="1600" dirty="0"/>
              <a:t>. </a:t>
            </a:r>
            <a:r>
              <a:rPr lang="it-IT" sz="1600" dirty="0" err="1"/>
              <a:t>červená</a:t>
            </a:r>
            <a:r>
              <a:rPr lang="it-IT" sz="1600" dirty="0"/>
              <a:t> x </a:t>
            </a:r>
            <a:r>
              <a:rPr lang="it-IT" sz="1600" dirty="0" err="1"/>
              <a:t>zelená</a:t>
            </a:r>
            <a:r>
              <a:rPr lang="it-IT" sz="1600" dirty="0"/>
              <a:t> , </a:t>
            </a:r>
            <a:r>
              <a:rPr lang="it-IT" sz="1600" dirty="0" err="1"/>
              <a:t>oranžová</a:t>
            </a:r>
            <a:r>
              <a:rPr lang="it-IT" sz="1600" dirty="0"/>
              <a:t> x </a:t>
            </a:r>
            <a:r>
              <a:rPr lang="it-IT" sz="1600" dirty="0" err="1"/>
              <a:t>modrá</a:t>
            </a:r>
            <a:r>
              <a:rPr lang="it-IT" sz="1600" dirty="0"/>
              <a:t>, </a:t>
            </a:r>
            <a:r>
              <a:rPr lang="it-IT" sz="1600" dirty="0" err="1"/>
              <a:t>žlutá</a:t>
            </a:r>
            <a:r>
              <a:rPr lang="it-IT" sz="1600" dirty="0"/>
              <a:t> x </a:t>
            </a:r>
            <a:r>
              <a:rPr lang="it-IT" sz="1600" dirty="0" err="1"/>
              <a:t>fialová</a:t>
            </a:r>
            <a:r>
              <a:rPr lang="cs-CZ" sz="1600" dirty="0"/>
              <a:t>.</a:t>
            </a:r>
            <a:endParaRPr lang="it-IT" sz="1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5.5_Teoria dei colori_tonalita del colore viola.gif"/>
          <p:cNvPicPr>
            <a:picLocks noChangeAspect="1"/>
          </p:cNvPicPr>
          <p:nvPr/>
        </p:nvPicPr>
        <p:blipFill>
          <a:blip r:embed="rId3" cstate="print"/>
          <a:stretch>
            <a:fillRect/>
          </a:stretch>
        </p:blipFill>
        <p:spPr>
          <a:xfrm>
            <a:off x="611560" y="2"/>
            <a:ext cx="4608512" cy="3534568"/>
          </a:xfrm>
          <a:prstGeom prst="rect">
            <a:avLst/>
          </a:prstGeom>
        </p:spPr>
      </p:pic>
      <p:sp>
        <p:nvSpPr>
          <p:cNvPr id="4" name="Rettangolo 3"/>
          <p:cNvSpPr/>
          <p:nvPr/>
        </p:nvSpPr>
        <p:spPr>
          <a:xfrm>
            <a:off x="179512" y="3501008"/>
            <a:ext cx="8964488" cy="3539430"/>
          </a:xfrm>
          <a:prstGeom prst="rect">
            <a:avLst/>
          </a:prstGeom>
        </p:spPr>
        <p:txBody>
          <a:bodyPr wrap="square">
            <a:spAutoFit/>
          </a:bodyPr>
          <a:lstStyle/>
          <a:p>
            <a:r>
              <a:rPr lang="it-IT" sz="1600" b="1" dirty="0"/>
              <a:t>Ogni colore </a:t>
            </a:r>
            <a:r>
              <a:rPr lang="it-IT" sz="1600" dirty="0"/>
              <a:t>è caratterizzato da: </a:t>
            </a:r>
            <a:r>
              <a:rPr lang="it-IT" sz="1600" b="1" dirty="0">
                <a:solidFill>
                  <a:srgbClr val="C00000"/>
                </a:solidFill>
              </a:rPr>
              <a:t>saturazione, tinta e chiarezza /</a:t>
            </a:r>
            <a:r>
              <a:rPr lang="cs-CZ" sz="1600" b="1" dirty="0">
                <a:solidFill>
                  <a:srgbClr val="C00000"/>
                </a:solidFill>
              </a:rPr>
              <a:t> </a:t>
            </a:r>
            <a:r>
              <a:rPr lang="it-IT" sz="1600" b="1" dirty="0" err="1">
                <a:solidFill>
                  <a:srgbClr val="C00000"/>
                </a:solidFill>
              </a:rPr>
              <a:t>Sytost</a:t>
            </a:r>
            <a:r>
              <a:rPr lang="cs-CZ" sz="1600" b="1" dirty="0">
                <a:solidFill>
                  <a:srgbClr val="C00000"/>
                </a:solidFill>
              </a:rPr>
              <a:t>í, barva, světlostí</a:t>
            </a:r>
            <a:r>
              <a:rPr lang="it-IT" sz="1600" b="1" dirty="0">
                <a:solidFill>
                  <a:srgbClr val="C00000"/>
                </a:solidFill>
              </a:rPr>
              <a:t>.</a:t>
            </a:r>
          </a:p>
          <a:p>
            <a:r>
              <a:rPr lang="cs-CZ" sz="1600" b="1" dirty="0"/>
              <a:t>LA </a:t>
            </a:r>
            <a:r>
              <a:rPr lang="it-IT" sz="1600" b="1" dirty="0"/>
              <a:t>LUMINOSITA’ -</a:t>
            </a:r>
            <a:r>
              <a:rPr lang="cs-CZ" sz="1600" b="1" dirty="0"/>
              <a:t> </a:t>
            </a:r>
            <a:r>
              <a:rPr lang="it-IT" sz="1600" b="1" dirty="0"/>
              <a:t>CHIAREZZA / </a:t>
            </a:r>
            <a:r>
              <a:rPr lang="it-IT" sz="1600" b="1" i="1" dirty="0" err="1"/>
              <a:t>Světlost</a:t>
            </a:r>
            <a:r>
              <a:rPr lang="it-IT" sz="1600" i="1" dirty="0"/>
              <a:t> </a:t>
            </a:r>
            <a:r>
              <a:rPr lang="it-IT" sz="1600" dirty="0" err="1"/>
              <a:t>je</a:t>
            </a:r>
            <a:r>
              <a:rPr lang="it-IT" sz="1600" dirty="0"/>
              <a:t> </a:t>
            </a:r>
            <a:r>
              <a:rPr lang="it-IT" sz="1600" dirty="0" err="1"/>
              <a:t>světelná</a:t>
            </a:r>
            <a:r>
              <a:rPr lang="it-IT" sz="1600" dirty="0"/>
              <a:t> </a:t>
            </a:r>
            <a:r>
              <a:rPr lang="it-IT" sz="1600" dirty="0" err="1"/>
              <a:t>hodnota</a:t>
            </a:r>
            <a:r>
              <a:rPr lang="it-IT" sz="1600" dirty="0"/>
              <a:t> </a:t>
            </a:r>
            <a:r>
              <a:rPr lang="it-IT" sz="1600" dirty="0" err="1"/>
              <a:t>barevného</a:t>
            </a:r>
            <a:r>
              <a:rPr lang="it-IT" sz="1600" dirty="0"/>
              <a:t> </a:t>
            </a:r>
            <a:r>
              <a:rPr lang="it-IT" sz="1600" dirty="0" err="1"/>
              <a:t>tónu</a:t>
            </a:r>
            <a:r>
              <a:rPr lang="it-IT" sz="1600" dirty="0"/>
              <a:t> v </a:t>
            </a:r>
            <a:r>
              <a:rPr lang="it-IT" sz="1600" dirty="0" err="1"/>
              <a:t>porovnání</a:t>
            </a:r>
            <a:r>
              <a:rPr lang="it-IT" sz="1600" dirty="0"/>
              <a:t> s </a:t>
            </a:r>
            <a:r>
              <a:rPr lang="it-IT" sz="1600" dirty="0" err="1"/>
              <a:t>bílou</a:t>
            </a:r>
            <a:r>
              <a:rPr lang="it-IT" sz="1600" dirty="0"/>
              <a:t>.</a:t>
            </a:r>
            <a:endParaRPr lang="it-IT" sz="1600" b="1" dirty="0"/>
          </a:p>
          <a:p>
            <a:r>
              <a:rPr lang="cs-CZ" sz="1600" b="1" dirty="0"/>
              <a:t>I colori chiari e scuri </a:t>
            </a:r>
            <a:r>
              <a:rPr lang="cs-CZ" sz="1600" dirty="0"/>
              <a:t>/</a:t>
            </a:r>
            <a:r>
              <a:rPr lang="cs-CZ" sz="1600" b="1" dirty="0"/>
              <a:t> </a:t>
            </a:r>
            <a:r>
              <a:rPr lang="it-IT" sz="1600" b="1" dirty="0" err="1"/>
              <a:t>světlý</a:t>
            </a:r>
            <a:r>
              <a:rPr lang="it-IT" sz="1600" b="1" dirty="0"/>
              <a:t> a </a:t>
            </a:r>
            <a:r>
              <a:rPr lang="it-IT" sz="1600" b="1" dirty="0" err="1"/>
              <a:t>tmavý</a:t>
            </a:r>
            <a:r>
              <a:rPr lang="cs-CZ" sz="1600" b="1" dirty="0"/>
              <a:t> barvy</a:t>
            </a:r>
            <a:r>
              <a:rPr lang="it-IT" sz="1600" b="1" dirty="0"/>
              <a:t>.</a:t>
            </a:r>
            <a:endParaRPr lang="cs-CZ" sz="1600" b="1" i="1" dirty="0"/>
          </a:p>
          <a:p>
            <a:r>
              <a:rPr lang="it-IT" sz="1600" b="1" dirty="0"/>
              <a:t>LA SATURAZIONE /</a:t>
            </a:r>
            <a:r>
              <a:rPr lang="it-IT" sz="1600" dirty="0"/>
              <a:t> </a:t>
            </a:r>
            <a:r>
              <a:rPr lang="it-IT" sz="1600" i="1" dirty="0" err="1"/>
              <a:t>Sytost</a:t>
            </a:r>
            <a:r>
              <a:rPr lang="it-IT" sz="1600" i="1" dirty="0"/>
              <a:t> </a:t>
            </a:r>
            <a:r>
              <a:rPr lang="it-IT" sz="1600" dirty="0" err="1"/>
              <a:t>znamená</a:t>
            </a:r>
            <a:r>
              <a:rPr lang="it-IT" sz="1600" dirty="0"/>
              <a:t> </a:t>
            </a:r>
            <a:r>
              <a:rPr lang="it-IT" sz="1600" dirty="0" err="1"/>
              <a:t>čistotu</a:t>
            </a:r>
            <a:r>
              <a:rPr lang="it-IT" sz="1600" dirty="0"/>
              <a:t> </a:t>
            </a:r>
            <a:r>
              <a:rPr lang="it-IT" sz="1600" dirty="0" err="1"/>
              <a:t>barevného</a:t>
            </a:r>
            <a:r>
              <a:rPr lang="it-IT" sz="1600" dirty="0"/>
              <a:t> </a:t>
            </a:r>
            <a:r>
              <a:rPr lang="it-IT" sz="1600" dirty="0" err="1"/>
              <a:t>tónu</a:t>
            </a:r>
            <a:r>
              <a:rPr lang="it-IT" sz="1600" dirty="0"/>
              <a:t>, </a:t>
            </a:r>
            <a:r>
              <a:rPr lang="it-IT" sz="1600" dirty="0" err="1"/>
              <a:t>jeho</a:t>
            </a:r>
            <a:r>
              <a:rPr lang="it-IT" sz="1600" dirty="0"/>
              <a:t> </a:t>
            </a:r>
            <a:r>
              <a:rPr lang="it-IT" sz="1600" dirty="0" err="1"/>
              <a:t>sílu</a:t>
            </a:r>
            <a:r>
              <a:rPr lang="it-IT" sz="1600" dirty="0"/>
              <a:t> </a:t>
            </a:r>
            <a:endParaRPr lang="it-IT" sz="1600" b="1" dirty="0"/>
          </a:p>
          <a:p>
            <a:r>
              <a:rPr lang="it-IT" sz="1600" b="1" dirty="0" err="1"/>
              <a:t>Sytost</a:t>
            </a:r>
            <a:r>
              <a:rPr lang="cs-CZ" sz="1600" b="1" dirty="0"/>
              <a:t>í </a:t>
            </a:r>
            <a:r>
              <a:rPr lang="it-IT" sz="1600" b="1" dirty="0"/>
              <a:t> / Per </a:t>
            </a:r>
            <a:r>
              <a:rPr lang="it-IT" sz="1600" b="1" i="1" dirty="0"/>
              <a:t>saturazione</a:t>
            </a:r>
            <a:r>
              <a:rPr lang="it-IT" sz="1600" dirty="0"/>
              <a:t> si intende la purezza di un colore; infatti, non contiene parti di nero o di bianco. Un colore al suo massimo grado di saturazione o purezza viene anche definito </a:t>
            </a:r>
            <a:r>
              <a:rPr lang="it-IT" sz="1600" b="1" i="1" dirty="0"/>
              <a:t>colore timbrico</a:t>
            </a:r>
            <a:r>
              <a:rPr lang="it-IT" sz="1600" i="1" dirty="0"/>
              <a:t>.</a:t>
            </a:r>
            <a:r>
              <a:rPr lang="cs-CZ" sz="1600" i="1" dirty="0"/>
              <a:t> / </a:t>
            </a:r>
            <a:r>
              <a:rPr lang="cs-CZ" sz="1600" b="1" dirty="0"/>
              <a:t>c</a:t>
            </a:r>
            <a:r>
              <a:rPr lang="it-IT" sz="1600" b="1" dirty="0" err="1"/>
              <a:t>hromatick</a:t>
            </a:r>
            <a:r>
              <a:rPr lang="cs-CZ" sz="1600" b="1" dirty="0"/>
              <a:t>á</a:t>
            </a:r>
            <a:r>
              <a:rPr lang="it-IT" sz="1600" b="1" dirty="0"/>
              <a:t> </a:t>
            </a:r>
            <a:r>
              <a:rPr lang="it-IT" sz="1600" b="1" dirty="0" err="1"/>
              <a:t>barv</a:t>
            </a:r>
            <a:r>
              <a:rPr lang="cs-CZ" sz="1600" b="1" dirty="0"/>
              <a:t>a</a:t>
            </a:r>
            <a:endParaRPr lang="cs-CZ" sz="1600" i="1" dirty="0"/>
          </a:p>
          <a:p>
            <a:r>
              <a:rPr lang="cs-CZ" sz="1600" b="1" dirty="0"/>
              <a:t>Barva </a:t>
            </a:r>
            <a:r>
              <a:rPr lang="it-IT" sz="1600" b="1" dirty="0"/>
              <a:t>/ Per </a:t>
            </a:r>
            <a:r>
              <a:rPr lang="it-IT" sz="1600" b="1" i="1" dirty="0"/>
              <a:t>tinta</a:t>
            </a:r>
            <a:r>
              <a:rPr lang="it-IT" sz="1600" dirty="0"/>
              <a:t> si intende il colore vero e proprio. La mescolanza di una tinta al suo massimo grado di purezza con quantità variabili di bianco, di nero o di grigio dà origine a una serie di variazioni cromatiche. Queste sono definite </a:t>
            </a:r>
            <a:r>
              <a:rPr lang="it-IT" sz="1600" b="1" dirty="0"/>
              <a:t>gr</a:t>
            </a:r>
            <a:r>
              <a:rPr lang="it-IT" sz="1600" b="1" i="1" dirty="0"/>
              <a:t>adazioni tonali</a:t>
            </a:r>
            <a:r>
              <a:rPr lang="cs-CZ" sz="1600" b="1" i="1" dirty="0"/>
              <a:t>. </a:t>
            </a:r>
            <a:r>
              <a:rPr lang="cs-CZ" sz="1600" i="1" dirty="0"/>
              <a:t>/ </a:t>
            </a:r>
            <a:r>
              <a:rPr lang="cs-CZ" sz="1600" b="1" dirty="0"/>
              <a:t>b</a:t>
            </a:r>
            <a:r>
              <a:rPr lang="it-IT" sz="1600" b="1" dirty="0" err="1"/>
              <a:t>arevn</a:t>
            </a:r>
            <a:r>
              <a:rPr lang="cs-CZ" sz="1600" b="1" dirty="0"/>
              <a:t>é</a:t>
            </a:r>
            <a:r>
              <a:rPr lang="it-IT" sz="1600" b="1" dirty="0"/>
              <a:t> </a:t>
            </a:r>
            <a:r>
              <a:rPr lang="it-IT" sz="1600" b="1" dirty="0" err="1"/>
              <a:t>tón</a:t>
            </a:r>
            <a:r>
              <a:rPr lang="cs-CZ" sz="1600" b="1" dirty="0"/>
              <a:t>y</a:t>
            </a:r>
          </a:p>
          <a:p>
            <a:r>
              <a:rPr lang="cs-CZ" sz="1600" b="1" dirty="0"/>
              <a:t>Světlost</a:t>
            </a:r>
            <a:r>
              <a:rPr lang="it-IT" sz="1600" b="1" dirty="0"/>
              <a:t> </a:t>
            </a:r>
            <a:r>
              <a:rPr lang="cs-CZ" sz="1600" b="1" dirty="0"/>
              <a:t>/ Chiarezza. </a:t>
            </a:r>
            <a:r>
              <a:rPr lang="it-IT" sz="1600" dirty="0"/>
              <a:t>Per </a:t>
            </a:r>
            <a:r>
              <a:rPr lang="it-IT" sz="1600" i="1" dirty="0"/>
              <a:t>chiarezza</a:t>
            </a:r>
            <a:r>
              <a:rPr lang="it-IT" sz="1600" b="1" dirty="0"/>
              <a:t> </a:t>
            </a:r>
            <a:r>
              <a:rPr lang="it-IT" sz="1600" dirty="0"/>
              <a:t>di un colore si indica la quantità di luce che esso riflette. Mescolando a un colore il bianco, il nero o una tonalità di grigio si ottengono delle gradazioni tonali che, diventando più chiare per l'aggiunta di bianco o più scure per l'aggiunta di nero, perdono luminosità e forza cromatica</a:t>
            </a:r>
            <a:r>
              <a:rPr lang="cs-CZ" sz="1600" dirty="0"/>
              <a:t>. </a:t>
            </a:r>
          </a:p>
          <a:p>
            <a:endParaRPr lang="it-IT" sz="16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maschile e femminile_italske mluvnice2.jpg"/>
          <p:cNvPicPr>
            <a:picLocks noChangeAspect="1"/>
          </p:cNvPicPr>
          <p:nvPr/>
        </p:nvPicPr>
        <p:blipFill>
          <a:blip r:embed="rId2" cstate="print"/>
          <a:stretch>
            <a:fillRect/>
          </a:stretch>
        </p:blipFill>
        <p:spPr>
          <a:xfrm>
            <a:off x="176011" y="0"/>
            <a:ext cx="8967989" cy="58052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5.6_Madonna Sistina_colori_Eserciziario_Italiano dell Arte.jpg"/>
          <p:cNvPicPr>
            <a:picLocks noChangeAspect="1"/>
          </p:cNvPicPr>
          <p:nvPr/>
        </p:nvPicPr>
        <p:blipFill>
          <a:blip r:embed="rId3" cstate="print"/>
          <a:stretch>
            <a:fillRect/>
          </a:stretch>
        </p:blipFill>
        <p:spPr>
          <a:xfrm>
            <a:off x="0" y="2609528"/>
            <a:ext cx="8777348" cy="4248472"/>
          </a:xfrm>
          <a:prstGeom prst="rect">
            <a:avLst/>
          </a:prstGeom>
        </p:spPr>
      </p:pic>
      <p:pic>
        <p:nvPicPr>
          <p:cNvPr id="3" name="Immagine 2" descr="blu-gradazioni.jpg"/>
          <p:cNvPicPr>
            <a:picLocks noChangeAspect="1"/>
          </p:cNvPicPr>
          <p:nvPr/>
        </p:nvPicPr>
        <p:blipFill>
          <a:blip r:embed="rId4" cstate="print"/>
          <a:stretch>
            <a:fillRect/>
          </a:stretch>
        </p:blipFill>
        <p:spPr>
          <a:xfrm>
            <a:off x="827584" y="260648"/>
            <a:ext cx="7620000" cy="1924050"/>
          </a:xfrm>
          <a:prstGeom prst="rect">
            <a:avLst/>
          </a:prstGeom>
        </p:spPr>
      </p:pic>
      <p:sp>
        <p:nvSpPr>
          <p:cNvPr id="4" name="Rettangolo 3"/>
          <p:cNvSpPr/>
          <p:nvPr/>
        </p:nvSpPr>
        <p:spPr>
          <a:xfrm>
            <a:off x="611560" y="2348880"/>
            <a:ext cx="2332626" cy="338554"/>
          </a:xfrm>
          <a:prstGeom prst="rect">
            <a:avLst/>
          </a:prstGeom>
        </p:spPr>
        <p:txBody>
          <a:bodyPr wrap="none">
            <a:spAutoFit/>
          </a:bodyPr>
          <a:lstStyle/>
          <a:p>
            <a:r>
              <a:rPr lang="it-IT" sz="1600" dirty="0" err="1"/>
              <a:t>Dejte</a:t>
            </a:r>
            <a:r>
              <a:rPr lang="cs-CZ" sz="1600" dirty="0"/>
              <a:t> </a:t>
            </a:r>
            <a:r>
              <a:rPr lang="it-IT" sz="1600" dirty="0"/>
              <a:t>do </a:t>
            </a:r>
            <a:r>
              <a:rPr lang="it-IT" sz="1600" dirty="0" err="1"/>
              <a:t>množného</a:t>
            </a:r>
            <a:r>
              <a:rPr lang="it-IT" sz="1600" dirty="0"/>
              <a:t> </a:t>
            </a:r>
            <a:r>
              <a:rPr lang="it-IT" sz="1600" dirty="0" err="1"/>
              <a:t>čísla</a:t>
            </a:r>
            <a:r>
              <a:rPr lang="cs-CZ" sz="1600" dirty="0"/>
              <a:t>:</a:t>
            </a:r>
            <a:endParaRPr lang="it-IT" sz="1600" dirty="0"/>
          </a:p>
        </p:txBody>
      </p:sp>
      <p:sp>
        <p:nvSpPr>
          <p:cNvPr id="5" name="Rettangolo 4"/>
          <p:cNvSpPr/>
          <p:nvPr/>
        </p:nvSpPr>
        <p:spPr>
          <a:xfrm>
            <a:off x="179512" y="4477668"/>
            <a:ext cx="4572000" cy="2380332"/>
          </a:xfrm>
          <a:prstGeom prst="rect">
            <a:avLst/>
          </a:prstGeom>
        </p:spPr>
        <p:txBody>
          <a:bodyPr wrap="square">
            <a:spAutoFit/>
          </a:bodyPr>
          <a:lstStyle/>
          <a:p>
            <a:r>
              <a:rPr lang="it-IT" sz="1600" dirty="0" err="1"/>
              <a:t>Vzor</a:t>
            </a:r>
            <a:r>
              <a:rPr lang="it-IT" sz="1600" dirty="0"/>
              <a:t>:</a:t>
            </a:r>
          </a:p>
          <a:p>
            <a:r>
              <a:rPr lang="it-IT" sz="1600" dirty="0"/>
              <a:t>Un ragazzo bell</a:t>
            </a:r>
            <a:r>
              <a:rPr lang="it-IT" sz="1600" b="1" dirty="0"/>
              <a:t>o</a:t>
            </a:r>
            <a:br>
              <a:rPr lang="it-IT" sz="1600" dirty="0"/>
            </a:br>
            <a:r>
              <a:rPr lang="it-IT" sz="1600" dirty="0"/>
              <a:t>Una ragazza bell</a:t>
            </a:r>
            <a:r>
              <a:rPr lang="it-IT" sz="1600" b="1" dirty="0"/>
              <a:t>a</a:t>
            </a:r>
            <a:endParaRPr lang="it-IT" sz="1600" dirty="0"/>
          </a:p>
          <a:p>
            <a:r>
              <a:rPr lang="it-IT" sz="1600" dirty="0"/>
              <a:t>I ragazzi bell</a:t>
            </a:r>
            <a:r>
              <a:rPr lang="it-IT" sz="1600" b="1" dirty="0"/>
              <a:t>i</a:t>
            </a:r>
            <a:br>
              <a:rPr lang="it-IT" sz="1600" dirty="0"/>
            </a:br>
            <a:r>
              <a:rPr lang="it-IT" sz="1600" dirty="0"/>
              <a:t>Le ragazze bell</a:t>
            </a:r>
            <a:r>
              <a:rPr lang="it-IT" sz="1600" b="1" dirty="0"/>
              <a:t>e</a:t>
            </a:r>
          </a:p>
          <a:p>
            <a:r>
              <a:rPr lang="it-IT" sz="1600" dirty="0"/>
              <a:t>Il padr</a:t>
            </a:r>
            <a:r>
              <a:rPr lang="it-IT" sz="1600" b="1" dirty="0"/>
              <a:t>e </a:t>
            </a:r>
            <a:r>
              <a:rPr lang="it-IT" sz="1600" dirty="0"/>
              <a:t>bianc</a:t>
            </a:r>
            <a:r>
              <a:rPr lang="it-IT" sz="1600" b="1" dirty="0"/>
              <a:t>o</a:t>
            </a:r>
          </a:p>
          <a:p>
            <a:r>
              <a:rPr lang="it-IT" sz="1600" dirty="0"/>
              <a:t>I padr</a:t>
            </a:r>
            <a:r>
              <a:rPr lang="it-IT" sz="1600" b="1" dirty="0"/>
              <a:t>i </a:t>
            </a:r>
            <a:r>
              <a:rPr lang="it-IT" sz="1600" dirty="0"/>
              <a:t>bianch</a:t>
            </a:r>
            <a:r>
              <a:rPr lang="it-IT" sz="1600" b="1" dirty="0"/>
              <a:t>i</a:t>
            </a:r>
          </a:p>
          <a:p>
            <a:r>
              <a:rPr lang="it-IT" sz="1600" dirty="0"/>
              <a:t>La madr</a:t>
            </a:r>
            <a:r>
              <a:rPr lang="it-IT" sz="1600" b="1" dirty="0"/>
              <a:t>e </a:t>
            </a:r>
            <a:r>
              <a:rPr lang="it-IT" sz="1600" dirty="0"/>
              <a:t>bianc</a:t>
            </a:r>
            <a:r>
              <a:rPr lang="it-IT" sz="1600" b="1" dirty="0"/>
              <a:t>a</a:t>
            </a:r>
          </a:p>
          <a:p>
            <a:r>
              <a:rPr lang="it-IT" sz="1600" dirty="0"/>
              <a:t>Le madr</a:t>
            </a:r>
            <a:r>
              <a:rPr lang="it-IT" sz="1600" b="1" dirty="0"/>
              <a:t>i </a:t>
            </a:r>
            <a:r>
              <a:rPr lang="it-IT" sz="1600" dirty="0"/>
              <a:t>bianch</a:t>
            </a:r>
            <a:r>
              <a:rPr lang="it-IT" sz="1600" b="1" dirty="0"/>
              <a:t>e</a:t>
            </a:r>
          </a:p>
        </p:txBody>
      </p:sp>
      <p:sp>
        <p:nvSpPr>
          <p:cNvPr id="6" name="Rettangolo 5"/>
          <p:cNvSpPr/>
          <p:nvPr/>
        </p:nvSpPr>
        <p:spPr>
          <a:xfrm>
            <a:off x="2123728" y="5013176"/>
            <a:ext cx="4572000" cy="923330"/>
          </a:xfrm>
          <a:prstGeom prst="rect">
            <a:avLst/>
          </a:prstGeom>
        </p:spPr>
        <p:txBody>
          <a:bodyPr>
            <a:spAutoFit/>
          </a:bodyPr>
          <a:lstStyle/>
          <a:p>
            <a:r>
              <a:rPr lang="it-IT" b="1" dirty="0"/>
              <a:t>O – I</a:t>
            </a:r>
          </a:p>
          <a:p>
            <a:r>
              <a:rPr lang="it-IT" b="1" dirty="0"/>
              <a:t>A – E</a:t>
            </a:r>
          </a:p>
          <a:p>
            <a:r>
              <a:rPr lang="it-IT" b="1" dirty="0"/>
              <a:t>E  - 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aggettivi qualitativi_esempi.jpg"/>
          <p:cNvPicPr>
            <a:picLocks noChangeAspect="1"/>
          </p:cNvPicPr>
          <p:nvPr/>
        </p:nvPicPr>
        <p:blipFill>
          <a:blip r:embed="rId2" cstate="print"/>
          <a:stretch>
            <a:fillRect/>
          </a:stretch>
        </p:blipFill>
        <p:spPr>
          <a:xfrm>
            <a:off x="2000250" y="0"/>
            <a:ext cx="51435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Aggettivi-qualificativi e colori.jpg"/>
          <p:cNvPicPr>
            <a:picLocks noChangeAspect="1"/>
          </p:cNvPicPr>
          <p:nvPr/>
        </p:nvPicPr>
        <p:blipFill>
          <a:blip r:embed="rId3" cstate="print"/>
          <a:stretch>
            <a:fillRect/>
          </a:stretch>
        </p:blipFill>
        <p:spPr>
          <a:xfrm>
            <a:off x="1043608" y="2585061"/>
            <a:ext cx="7596336" cy="4272939"/>
          </a:xfrm>
          <a:prstGeom prst="rect">
            <a:avLst/>
          </a:prstGeom>
        </p:spPr>
      </p:pic>
      <p:pic>
        <p:nvPicPr>
          <p:cNvPr id="3" name="Immagine 2" descr="Nomi o sostantivi maschile e femminile.jpg"/>
          <p:cNvPicPr>
            <a:picLocks noChangeAspect="1"/>
          </p:cNvPicPr>
          <p:nvPr/>
        </p:nvPicPr>
        <p:blipFill>
          <a:blip r:embed="rId4" cstate="print"/>
          <a:stretch>
            <a:fillRect/>
          </a:stretch>
        </p:blipFill>
        <p:spPr>
          <a:xfrm>
            <a:off x="2132406" y="1"/>
            <a:ext cx="5031882" cy="2830434"/>
          </a:xfrm>
          <a:prstGeom prst="rect">
            <a:avLst/>
          </a:prstGeom>
        </p:spPr>
      </p:pic>
      <p:sp>
        <p:nvSpPr>
          <p:cNvPr id="4" name="Rettangolo 3"/>
          <p:cNvSpPr/>
          <p:nvPr/>
        </p:nvSpPr>
        <p:spPr>
          <a:xfrm>
            <a:off x="323528" y="4365104"/>
            <a:ext cx="1291187" cy="800219"/>
          </a:xfrm>
          <a:prstGeom prst="rect">
            <a:avLst/>
          </a:prstGeom>
        </p:spPr>
        <p:txBody>
          <a:bodyPr wrap="none">
            <a:spAutoFit/>
          </a:bodyPr>
          <a:lstStyle/>
          <a:p>
            <a:r>
              <a:rPr lang="cs-CZ" b="1" dirty="0">
                <a:solidFill>
                  <a:srgbClr val="FF0000"/>
                </a:solidFill>
              </a:rPr>
              <a:t>O-A- I-E</a:t>
            </a:r>
          </a:p>
          <a:p>
            <a:r>
              <a:rPr lang="cs-CZ" sz="1400" b="1" dirty="0">
                <a:solidFill>
                  <a:srgbClr val="FF0000"/>
                </a:solidFill>
              </a:rPr>
              <a:t>Il quadro rosso</a:t>
            </a:r>
          </a:p>
          <a:p>
            <a:r>
              <a:rPr lang="cs-CZ" sz="1400" b="1" dirty="0">
                <a:solidFill>
                  <a:srgbClr val="FF0000"/>
                </a:solidFill>
              </a:rPr>
              <a:t>I quadri rossi</a:t>
            </a:r>
            <a:endParaRPr lang="it-IT" sz="1400" b="1" dirty="0">
              <a:solidFill>
                <a:srgbClr val="FF0000"/>
              </a:solidFill>
            </a:endParaRPr>
          </a:p>
        </p:txBody>
      </p:sp>
      <p:sp>
        <p:nvSpPr>
          <p:cNvPr id="5" name="Rettangolo 4"/>
          <p:cNvSpPr/>
          <p:nvPr/>
        </p:nvSpPr>
        <p:spPr>
          <a:xfrm>
            <a:off x="7308304" y="4221088"/>
            <a:ext cx="1619672" cy="1107996"/>
          </a:xfrm>
          <a:prstGeom prst="rect">
            <a:avLst/>
          </a:prstGeom>
        </p:spPr>
        <p:txBody>
          <a:bodyPr wrap="square">
            <a:spAutoFit/>
          </a:bodyPr>
          <a:lstStyle/>
          <a:p>
            <a:r>
              <a:rPr lang="cs-CZ" b="1" dirty="0">
                <a:solidFill>
                  <a:srgbClr val="FF0000"/>
                </a:solidFill>
              </a:rPr>
              <a:t>E- I</a:t>
            </a:r>
            <a:endParaRPr lang="it-IT" b="1" dirty="0">
              <a:solidFill>
                <a:srgbClr val="FF0000"/>
              </a:solidFill>
            </a:endParaRPr>
          </a:p>
          <a:p>
            <a:r>
              <a:rPr lang="it-IT" sz="1200" b="1" dirty="0">
                <a:solidFill>
                  <a:srgbClr val="FF0000"/>
                </a:solidFill>
              </a:rPr>
              <a:t>L’autore gentile</a:t>
            </a:r>
          </a:p>
          <a:p>
            <a:r>
              <a:rPr lang="it-IT" sz="1200" b="1" dirty="0">
                <a:solidFill>
                  <a:srgbClr val="FF0000"/>
                </a:solidFill>
              </a:rPr>
              <a:t>Gli autori gentili</a:t>
            </a:r>
          </a:p>
          <a:p>
            <a:r>
              <a:rPr lang="it-IT" sz="1200" b="1" dirty="0">
                <a:solidFill>
                  <a:srgbClr val="FF0000"/>
                </a:solidFill>
              </a:rPr>
              <a:t>L’autrice gentile</a:t>
            </a:r>
          </a:p>
          <a:p>
            <a:r>
              <a:rPr lang="it-IT" sz="1200" b="1" dirty="0">
                <a:solidFill>
                  <a:srgbClr val="FF0000"/>
                </a:solidFill>
              </a:rPr>
              <a:t>Le autrici gentili</a:t>
            </a:r>
          </a:p>
        </p:txBody>
      </p:sp>
      <p:sp>
        <p:nvSpPr>
          <p:cNvPr id="6" name="Rettangolo 5"/>
          <p:cNvSpPr/>
          <p:nvPr/>
        </p:nvSpPr>
        <p:spPr>
          <a:xfrm>
            <a:off x="251520" y="5301208"/>
            <a:ext cx="1403718" cy="923330"/>
          </a:xfrm>
          <a:prstGeom prst="rect">
            <a:avLst/>
          </a:prstGeom>
        </p:spPr>
        <p:txBody>
          <a:bodyPr wrap="none">
            <a:spAutoFit/>
          </a:bodyPr>
          <a:lstStyle/>
          <a:p>
            <a:r>
              <a:rPr lang="cs-CZ" b="1" dirty="0">
                <a:solidFill>
                  <a:srgbClr val="FF0000"/>
                </a:solidFill>
              </a:rPr>
              <a:t>ISTA-STI-ISTE</a:t>
            </a:r>
          </a:p>
          <a:p>
            <a:r>
              <a:rPr lang="it-IT" sz="1200" b="1" dirty="0">
                <a:solidFill>
                  <a:srgbClr val="FF0000"/>
                </a:solidFill>
              </a:rPr>
              <a:t>L’artista egoista</a:t>
            </a:r>
          </a:p>
          <a:p>
            <a:r>
              <a:rPr lang="it-IT" sz="1200" b="1" dirty="0">
                <a:solidFill>
                  <a:srgbClr val="FF0000"/>
                </a:solidFill>
              </a:rPr>
              <a:t>Gli artisti egoisti</a:t>
            </a:r>
          </a:p>
          <a:p>
            <a:r>
              <a:rPr lang="it-IT" sz="1200" b="1" dirty="0">
                <a:solidFill>
                  <a:srgbClr val="FF0000"/>
                </a:solidFill>
              </a:rPr>
              <a:t>Le artiste egoiste </a:t>
            </a:r>
          </a:p>
        </p:txBody>
      </p:sp>
      <p:sp>
        <p:nvSpPr>
          <p:cNvPr id="7" name="Rettangolo 6"/>
          <p:cNvSpPr/>
          <p:nvPr/>
        </p:nvSpPr>
        <p:spPr>
          <a:xfrm>
            <a:off x="7308304" y="5445224"/>
            <a:ext cx="1655966" cy="738664"/>
          </a:xfrm>
          <a:prstGeom prst="rect">
            <a:avLst/>
          </a:prstGeom>
        </p:spPr>
        <p:txBody>
          <a:bodyPr wrap="none">
            <a:spAutoFit/>
          </a:bodyPr>
          <a:lstStyle/>
          <a:p>
            <a:r>
              <a:rPr lang="cs-CZ" sz="1400" dirty="0">
                <a:solidFill>
                  <a:srgbClr val="FF0000"/>
                </a:solidFill>
              </a:rPr>
              <a:t>koncovky se nemění</a:t>
            </a:r>
            <a:endParaRPr lang="it-IT" sz="1400" dirty="0">
              <a:solidFill>
                <a:srgbClr val="FF0000"/>
              </a:solidFill>
            </a:endParaRPr>
          </a:p>
          <a:p>
            <a:r>
              <a:rPr lang="it-IT" sz="1400" dirty="0">
                <a:solidFill>
                  <a:srgbClr val="FF0000"/>
                </a:solidFill>
              </a:rPr>
              <a:t>Il quadro ros</a:t>
            </a:r>
            <a:r>
              <a:rPr lang="it-IT" sz="1400" b="1" dirty="0">
                <a:solidFill>
                  <a:srgbClr val="FF0000"/>
                </a:solidFill>
              </a:rPr>
              <a:t>a</a:t>
            </a:r>
          </a:p>
          <a:p>
            <a:r>
              <a:rPr lang="it-IT" sz="1400" dirty="0">
                <a:solidFill>
                  <a:srgbClr val="FF0000"/>
                </a:solidFill>
              </a:rPr>
              <a:t>I quadri ros</a:t>
            </a:r>
            <a:r>
              <a:rPr lang="it-IT" sz="1400" b="1" dirty="0">
                <a:solidFill>
                  <a:srgbClr val="FF0000"/>
                </a:solidFill>
              </a:rPr>
              <a:t>a</a:t>
            </a:r>
          </a:p>
        </p:txBody>
      </p:sp>
      <p:sp>
        <p:nvSpPr>
          <p:cNvPr id="8" name="Rettangolo 7"/>
          <p:cNvSpPr/>
          <p:nvPr/>
        </p:nvSpPr>
        <p:spPr>
          <a:xfrm>
            <a:off x="251520" y="3284984"/>
            <a:ext cx="1087414" cy="369332"/>
          </a:xfrm>
          <a:prstGeom prst="rect">
            <a:avLst/>
          </a:prstGeom>
        </p:spPr>
        <p:txBody>
          <a:bodyPr wrap="none">
            <a:spAutoFit/>
          </a:bodyPr>
          <a:lstStyle/>
          <a:p>
            <a:r>
              <a:rPr lang="cs-CZ" b="1" dirty="0">
                <a:solidFill>
                  <a:srgbClr val="FF0000"/>
                </a:solidFill>
              </a:rPr>
              <a:t>A</a:t>
            </a:r>
            <a:r>
              <a:rPr lang="it-IT" b="1" dirty="0" err="1">
                <a:solidFill>
                  <a:srgbClr val="FF0000"/>
                </a:solidFill>
              </a:rPr>
              <a:t>djektiv</a:t>
            </a:r>
            <a:r>
              <a:rPr lang="cs-CZ" b="1" dirty="0">
                <a:solidFill>
                  <a:srgbClr val="FF0000"/>
                </a:solidFill>
              </a:rPr>
              <a:t>a</a:t>
            </a:r>
            <a:endParaRPr lang="it-IT" b="1" dirty="0">
              <a:solidFill>
                <a:srgbClr val="FF0000"/>
              </a:solidFill>
            </a:endParaRPr>
          </a:p>
        </p:txBody>
      </p:sp>
      <p:sp>
        <p:nvSpPr>
          <p:cNvPr id="10" name="Rettangolo 9"/>
          <p:cNvSpPr/>
          <p:nvPr/>
        </p:nvSpPr>
        <p:spPr>
          <a:xfrm>
            <a:off x="0" y="188640"/>
            <a:ext cx="1621021" cy="338554"/>
          </a:xfrm>
          <a:prstGeom prst="rect">
            <a:avLst/>
          </a:prstGeom>
        </p:spPr>
        <p:txBody>
          <a:bodyPr wrap="square">
            <a:spAutoFit/>
          </a:bodyPr>
          <a:lstStyle/>
          <a:p>
            <a:r>
              <a:rPr lang="cs-CZ" sz="1600" b="1" dirty="0">
                <a:solidFill>
                  <a:srgbClr val="FF0000"/>
                </a:solidFill>
              </a:rPr>
              <a:t>P</a:t>
            </a:r>
            <a:r>
              <a:rPr lang="it-IT" sz="1600" b="1" dirty="0" err="1">
                <a:solidFill>
                  <a:srgbClr val="FF0000"/>
                </a:solidFill>
              </a:rPr>
              <a:t>odstatná</a:t>
            </a:r>
            <a:r>
              <a:rPr lang="it-IT" sz="1600" b="1" dirty="0">
                <a:solidFill>
                  <a:srgbClr val="FF0000"/>
                </a:solidFill>
              </a:rPr>
              <a:t> </a:t>
            </a:r>
            <a:r>
              <a:rPr lang="it-IT" sz="1600" b="1" dirty="0" err="1">
                <a:solidFill>
                  <a:srgbClr val="FF0000"/>
                </a:solidFill>
              </a:rPr>
              <a:t>jména</a:t>
            </a:r>
            <a:endParaRPr lang="it-IT" sz="1600" b="1" dirty="0">
              <a:solidFill>
                <a:srgbClr val="FF0000"/>
              </a:solidFill>
            </a:endParaRPr>
          </a:p>
        </p:txBody>
      </p:sp>
      <p:sp>
        <p:nvSpPr>
          <p:cNvPr id="11" name="Rettangolo 10"/>
          <p:cNvSpPr/>
          <p:nvPr/>
        </p:nvSpPr>
        <p:spPr>
          <a:xfrm>
            <a:off x="251520" y="3933056"/>
            <a:ext cx="876458" cy="307777"/>
          </a:xfrm>
          <a:prstGeom prst="rect">
            <a:avLst/>
          </a:prstGeom>
        </p:spPr>
        <p:txBody>
          <a:bodyPr wrap="none">
            <a:spAutoFit/>
          </a:bodyPr>
          <a:lstStyle/>
          <a:p>
            <a:r>
              <a:rPr lang="cs-CZ" sz="1400" dirty="0">
                <a:solidFill>
                  <a:srgbClr val="FF0000"/>
                </a:solidFill>
              </a:rPr>
              <a:t>Koncovky</a:t>
            </a:r>
            <a:endParaRPr lang="it-IT" sz="14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0"/>
            <a:ext cx="6104043" cy="369332"/>
          </a:xfrm>
          <a:prstGeom prst="rect">
            <a:avLst/>
          </a:prstGeom>
        </p:spPr>
        <p:txBody>
          <a:bodyPr wrap="none">
            <a:spAutoFit/>
          </a:bodyPr>
          <a:lstStyle/>
          <a:p>
            <a:r>
              <a:rPr lang="cs-CZ" b="1" u="sng" dirty="0">
                <a:solidFill>
                  <a:srgbClr val="FF0000"/>
                </a:solidFill>
              </a:rPr>
              <a:t>GLI AGGETTIVI</a:t>
            </a:r>
            <a:r>
              <a:rPr lang="it-IT" b="1" u="sng" dirty="0">
                <a:solidFill>
                  <a:srgbClr val="FF0000"/>
                </a:solidFill>
              </a:rPr>
              <a:t> QUALITATIVI</a:t>
            </a:r>
            <a:r>
              <a:rPr lang="cs-CZ" b="1" u="sng" dirty="0">
                <a:solidFill>
                  <a:srgbClr val="FF0000"/>
                </a:solidFill>
              </a:rPr>
              <a:t> / Adjektiva </a:t>
            </a:r>
            <a:r>
              <a:rPr lang="cs-CZ" u="sng" dirty="0">
                <a:solidFill>
                  <a:srgbClr val="FF0000"/>
                </a:solidFill>
              </a:rPr>
              <a:t>- </a:t>
            </a:r>
            <a:r>
              <a:rPr lang="it-IT" b="1" dirty="0" err="1">
                <a:solidFill>
                  <a:srgbClr val="FF0000"/>
                </a:solidFill>
              </a:rPr>
              <a:t>Tvoření</a:t>
            </a:r>
            <a:r>
              <a:rPr lang="it-IT" b="1" dirty="0">
                <a:solidFill>
                  <a:srgbClr val="FF0000"/>
                </a:solidFill>
              </a:rPr>
              <a:t> </a:t>
            </a:r>
            <a:r>
              <a:rPr lang="it-IT" b="1" dirty="0" err="1">
                <a:solidFill>
                  <a:srgbClr val="FF0000"/>
                </a:solidFill>
              </a:rPr>
              <a:t>slov</a:t>
            </a:r>
            <a:r>
              <a:rPr lang="it-IT" b="1" dirty="0">
                <a:solidFill>
                  <a:srgbClr val="FF0000"/>
                </a:solidFill>
              </a:rPr>
              <a:t> </a:t>
            </a:r>
            <a:r>
              <a:rPr lang="cs-CZ" b="1" u="sng" dirty="0">
                <a:solidFill>
                  <a:srgbClr val="FF0000"/>
                </a:solidFill>
              </a:rPr>
              <a:t>a funkce</a:t>
            </a:r>
            <a:endParaRPr lang="it-IT" b="1" dirty="0">
              <a:solidFill>
                <a:srgbClr val="FF0000"/>
              </a:solidFill>
            </a:endParaRPr>
          </a:p>
        </p:txBody>
      </p:sp>
      <p:sp>
        <p:nvSpPr>
          <p:cNvPr id="3" name="Rettangolo 2"/>
          <p:cNvSpPr/>
          <p:nvPr/>
        </p:nvSpPr>
        <p:spPr>
          <a:xfrm>
            <a:off x="251520" y="404664"/>
            <a:ext cx="8892480" cy="6263253"/>
          </a:xfrm>
          <a:prstGeom prst="rect">
            <a:avLst/>
          </a:prstGeom>
        </p:spPr>
        <p:txBody>
          <a:bodyPr wrap="square">
            <a:spAutoFit/>
          </a:bodyPr>
          <a:lstStyle/>
          <a:p>
            <a:r>
              <a:rPr lang="it-IT" sz="1600" dirty="0"/>
              <a:t>Le caratteristiche che l’aggettivo qualificativo attribuisce al referente possono riguardare tutte le qualità con cui questo si può descrivere o specificare.</a:t>
            </a:r>
          </a:p>
          <a:p>
            <a:endParaRPr lang="it-IT" sz="1600" dirty="0"/>
          </a:p>
          <a:p>
            <a:r>
              <a:rPr lang="it-IT" sz="1600" dirty="0"/>
              <a:t>Qualità oggettive e inerenti:</a:t>
            </a:r>
            <a:r>
              <a:rPr lang="cs-CZ" sz="1600" dirty="0"/>
              <a:t> </a:t>
            </a:r>
            <a:r>
              <a:rPr lang="cs-CZ" sz="1600" b="1" dirty="0">
                <a:solidFill>
                  <a:srgbClr val="FF0000"/>
                </a:solidFill>
              </a:rPr>
              <a:t>/ Koncovky adjektiv: O-A- I-E </a:t>
            </a:r>
            <a:endParaRPr lang="it-IT" sz="1600" dirty="0"/>
          </a:p>
          <a:p>
            <a:r>
              <a:rPr lang="it-IT" sz="1600" dirty="0"/>
              <a:t>(i) </a:t>
            </a:r>
            <a:r>
              <a:rPr lang="it-IT" sz="1600" b="1" dirty="0"/>
              <a:t>dimensione</a:t>
            </a:r>
            <a:r>
              <a:rPr lang="it-IT" sz="1600" dirty="0"/>
              <a:t>: </a:t>
            </a:r>
            <a:r>
              <a:rPr lang="it-IT" sz="1600" i="1" dirty="0"/>
              <a:t>rettangol</a:t>
            </a:r>
            <a:r>
              <a:rPr lang="it-IT" sz="1600" b="1" i="1" dirty="0"/>
              <a:t>are</a:t>
            </a:r>
            <a:r>
              <a:rPr lang="it-IT" sz="1600" b="1" dirty="0"/>
              <a:t>, </a:t>
            </a:r>
            <a:r>
              <a:rPr lang="it-IT" sz="1600" i="1" dirty="0"/>
              <a:t>ov</a:t>
            </a:r>
            <a:r>
              <a:rPr lang="it-IT" sz="1600" b="1" i="1" dirty="0"/>
              <a:t>ale</a:t>
            </a:r>
            <a:r>
              <a:rPr lang="it-IT" sz="1600" b="1" dirty="0"/>
              <a:t>, </a:t>
            </a:r>
            <a:r>
              <a:rPr lang="it-IT" sz="1600" i="1" dirty="0"/>
              <a:t>triangol</a:t>
            </a:r>
            <a:r>
              <a:rPr lang="it-IT" sz="1600" b="1" i="1" dirty="0"/>
              <a:t>are</a:t>
            </a:r>
            <a:r>
              <a:rPr lang="it-IT" sz="1600" dirty="0"/>
              <a:t>, </a:t>
            </a:r>
            <a:r>
              <a:rPr lang="it-IT" sz="1600" i="1" dirty="0"/>
              <a:t>grande</a:t>
            </a:r>
            <a:r>
              <a:rPr lang="it-IT" sz="1600" dirty="0"/>
              <a:t>, </a:t>
            </a:r>
            <a:r>
              <a:rPr lang="it-IT" sz="1600" i="1" dirty="0"/>
              <a:t>piccolo</a:t>
            </a:r>
            <a:r>
              <a:rPr lang="it-IT" sz="1600" dirty="0"/>
              <a:t>, </a:t>
            </a:r>
            <a:r>
              <a:rPr lang="it-IT" sz="1600" i="1" dirty="0"/>
              <a:t>lungo</a:t>
            </a:r>
            <a:r>
              <a:rPr lang="it-IT" sz="1600" dirty="0"/>
              <a:t>, </a:t>
            </a:r>
            <a:r>
              <a:rPr lang="it-IT" sz="1600" i="1" dirty="0"/>
              <a:t>alto</a:t>
            </a:r>
            <a:r>
              <a:rPr lang="it-IT" sz="1600" dirty="0"/>
              <a:t>, </a:t>
            </a:r>
            <a:r>
              <a:rPr lang="it-IT" sz="1600" i="1" dirty="0"/>
              <a:t>corto</a:t>
            </a:r>
            <a:r>
              <a:rPr lang="it-IT" sz="1600" dirty="0"/>
              <a:t>, </a:t>
            </a:r>
            <a:r>
              <a:rPr lang="cs-CZ" sz="1600" i="1" dirty="0"/>
              <a:t>p</a:t>
            </a:r>
            <a:r>
              <a:rPr lang="it-IT" sz="1600" i="1" dirty="0" err="1"/>
              <a:t>rofondo</a:t>
            </a:r>
            <a:r>
              <a:rPr lang="cs-CZ" sz="1600" i="1" dirty="0"/>
              <a:t>, profond</a:t>
            </a:r>
            <a:r>
              <a:rPr lang="cs-CZ" sz="1600" b="1" i="1" dirty="0"/>
              <a:t>a</a:t>
            </a:r>
            <a:r>
              <a:rPr lang="it-IT" sz="1600" dirty="0"/>
              <a:t>;</a:t>
            </a:r>
          </a:p>
          <a:p>
            <a:r>
              <a:rPr lang="it-IT" sz="1600" dirty="0"/>
              <a:t>(</a:t>
            </a:r>
            <a:r>
              <a:rPr lang="it-IT" sz="1600" dirty="0" err="1"/>
              <a:t>ii</a:t>
            </a:r>
            <a:r>
              <a:rPr lang="it-IT" sz="1600" dirty="0"/>
              <a:t>) </a:t>
            </a:r>
            <a:r>
              <a:rPr lang="it-IT" sz="1600" b="1" dirty="0"/>
              <a:t>età</a:t>
            </a:r>
            <a:r>
              <a:rPr lang="it-IT" sz="1600" dirty="0"/>
              <a:t>: </a:t>
            </a:r>
            <a:r>
              <a:rPr lang="it-IT" sz="1600" i="1" dirty="0"/>
              <a:t>sedicenn</a:t>
            </a:r>
            <a:r>
              <a:rPr lang="it-IT" sz="1600" b="1" i="1" dirty="0"/>
              <a:t>e</a:t>
            </a:r>
            <a:r>
              <a:rPr lang="it-IT" sz="1600" dirty="0"/>
              <a:t>, </a:t>
            </a:r>
            <a:r>
              <a:rPr lang="it-IT" sz="1600" i="1" dirty="0"/>
              <a:t>ottantenne</a:t>
            </a:r>
            <a:r>
              <a:rPr lang="it-IT" sz="1600" dirty="0"/>
              <a:t>, </a:t>
            </a:r>
            <a:r>
              <a:rPr lang="it-IT" sz="1600" i="1" dirty="0"/>
              <a:t>nuovo</a:t>
            </a:r>
            <a:r>
              <a:rPr lang="it-IT" sz="1600" dirty="0"/>
              <a:t>, </a:t>
            </a:r>
            <a:r>
              <a:rPr lang="it-IT" sz="1600" i="1" dirty="0"/>
              <a:t>vecchio</a:t>
            </a:r>
            <a:r>
              <a:rPr lang="it-IT" sz="1600" dirty="0"/>
              <a:t>, </a:t>
            </a:r>
            <a:r>
              <a:rPr lang="it-IT" sz="1600" i="1" dirty="0"/>
              <a:t>giovane</a:t>
            </a:r>
            <a:r>
              <a:rPr lang="it-IT" sz="1600" dirty="0"/>
              <a:t>;</a:t>
            </a:r>
          </a:p>
          <a:p>
            <a:r>
              <a:rPr lang="it-IT" sz="1600" dirty="0"/>
              <a:t>(</a:t>
            </a:r>
            <a:r>
              <a:rPr lang="it-IT" sz="1600" dirty="0" err="1"/>
              <a:t>iii</a:t>
            </a:r>
            <a:r>
              <a:rPr lang="it-IT" sz="1600" dirty="0"/>
              <a:t>) </a:t>
            </a:r>
            <a:r>
              <a:rPr lang="it-IT" sz="1600" b="1" dirty="0"/>
              <a:t>colore</a:t>
            </a:r>
            <a:r>
              <a:rPr lang="it-IT" sz="1600" dirty="0"/>
              <a:t>: </a:t>
            </a:r>
            <a:r>
              <a:rPr lang="it-IT" sz="1600" i="1" dirty="0"/>
              <a:t>ner</a:t>
            </a:r>
            <a:r>
              <a:rPr lang="it-IT" sz="1600" b="1" i="1" dirty="0"/>
              <a:t>o</a:t>
            </a:r>
            <a:r>
              <a:rPr lang="it-IT" sz="1600" b="1" dirty="0"/>
              <a:t>, </a:t>
            </a:r>
            <a:r>
              <a:rPr lang="it-IT" sz="1600" i="1" dirty="0"/>
              <a:t>bianc</a:t>
            </a:r>
            <a:r>
              <a:rPr lang="it-IT" sz="1600" b="1" i="1" dirty="0"/>
              <a:t>o</a:t>
            </a:r>
            <a:r>
              <a:rPr lang="it-IT" sz="1600" b="1" dirty="0"/>
              <a:t>,</a:t>
            </a:r>
            <a:r>
              <a:rPr lang="it-IT" sz="1600" dirty="0"/>
              <a:t> </a:t>
            </a:r>
            <a:r>
              <a:rPr lang="it-IT" sz="1600" i="1" dirty="0"/>
              <a:t>ross</a:t>
            </a:r>
            <a:r>
              <a:rPr lang="it-IT" sz="1600" b="1" i="1" dirty="0"/>
              <a:t>o</a:t>
            </a:r>
            <a:r>
              <a:rPr lang="it-IT" sz="1600" dirty="0"/>
              <a:t>;</a:t>
            </a:r>
          </a:p>
          <a:p>
            <a:r>
              <a:rPr lang="it-IT" sz="1600" dirty="0"/>
              <a:t>(</a:t>
            </a:r>
            <a:r>
              <a:rPr lang="it-IT" sz="1600" dirty="0" err="1"/>
              <a:t>iv</a:t>
            </a:r>
            <a:r>
              <a:rPr lang="it-IT" sz="1600" dirty="0"/>
              <a:t>) </a:t>
            </a:r>
            <a:r>
              <a:rPr lang="it-IT" sz="1600" b="1" dirty="0"/>
              <a:t>proprietà fisiche</a:t>
            </a:r>
            <a:r>
              <a:rPr lang="it-IT" sz="1600" dirty="0"/>
              <a:t>: </a:t>
            </a:r>
            <a:r>
              <a:rPr lang="it-IT" sz="1600" i="1" dirty="0"/>
              <a:t>dur</a:t>
            </a:r>
            <a:r>
              <a:rPr lang="it-IT" sz="1600" b="1" i="1" dirty="0"/>
              <a:t>o</a:t>
            </a:r>
            <a:r>
              <a:rPr lang="it-IT" sz="1600" i="1" dirty="0"/>
              <a:t>, dur</a:t>
            </a:r>
            <a:r>
              <a:rPr lang="it-IT" sz="1600" b="1" i="1" dirty="0"/>
              <a:t>a</a:t>
            </a:r>
            <a:r>
              <a:rPr lang="it-IT" sz="1600" dirty="0"/>
              <a:t>,</a:t>
            </a:r>
            <a:r>
              <a:rPr lang="it-IT" sz="1600" i="1" dirty="0"/>
              <a:t> morbido</a:t>
            </a:r>
            <a:r>
              <a:rPr lang="it-IT" sz="1600" dirty="0"/>
              <a:t>,</a:t>
            </a:r>
            <a:r>
              <a:rPr lang="it-IT" sz="1600" i="1" dirty="0"/>
              <a:t> pesante</a:t>
            </a:r>
            <a:r>
              <a:rPr lang="it-IT" sz="1600" dirty="0"/>
              <a:t>,</a:t>
            </a:r>
            <a:r>
              <a:rPr lang="it-IT" sz="1600" i="1" dirty="0"/>
              <a:t> umido</a:t>
            </a:r>
            <a:r>
              <a:rPr lang="it-IT" sz="1600" dirty="0"/>
              <a:t>,</a:t>
            </a:r>
            <a:r>
              <a:rPr lang="it-IT" sz="1600" i="1" dirty="0"/>
              <a:t> ruvido</a:t>
            </a:r>
            <a:r>
              <a:rPr lang="it-IT" sz="1600" dirty="0"/>
              <a:t>,</a:t>
            </a:r>
            <a:r>
              <a:rPr lang="it-IT" sz="1600" i="1" dirty="0"/>
              <a:t> forte</a:t>
            </a:r>
            <a:r>
              <a:rPr lang="it-IT" sz="1600" dirty="0"/>
              <a:t>,</a:t>
            </a:r>
            <a:r>
              <a:rPr lang="it-IT" sz="1600" i="1" dirty="0"/>
              <a:t> pulito</a:t>
            </a:r>
            <a:r>
              <a:rPr lang="it-IT" sz="1600" dirty="0"/>
              <a:t>,</a:t>
            </a:r>
            <a:r>
              <a:rPr lang="it-IT" sz="1600" i="1" dirty="0"/>
              <a:t> caldo</a:t>
            </a:r>
            <a:r>
              <a:rPr lang="it-IT" sz="1600" dirty="0"/>
              <a:t>,</a:t>
            </a:r>
            <a:r>
              <a:rPr lang="it-IT" sz="1600" i="1" dirty="0"/>
              <a:t> aspro</a:t>
            </a:r>
            <a:r>
              <a:rPr lang="it-IT" sz="1600" dirty="0"/>
              <a:t>;</a:t>
            </a:r>
          </a:p>
          <a:p>
            <a:r>
              <a:rPr lang="it-IT" sz="1600" dirty="0"/>
              <a:t>(v) </a:t>
            </a:r>
            <a:r>
              <a:rPr lang="it-IT" sz="1600" b="1" dirty="0"/>
              <a:t>collocazione</a:t>
            </a:r>
            <a:r>
              <a:rPr lang="it-IT" sz="1600" dirty="0"/>
              <a:t> o origine geografica: </a:t>
            </a:r>
            <a:r>
              <a:rPr lang="it-IT" sz="1600" i="1" dirty="0"/>
              <a:t>alpin</a:t>
            </a:r>
            <a:r>
              <a:rPr lang="it-IT" sz="1600" b="1" i="1" dirty="0"/>
              <a:t>o</a:t>
            </a:r>
            <a:r>
              <a:rPr lang="it-IT" sz="1600" dirty="0"/>
              <a:t>,</a:t>
            </a:r>
            <a:r>
              <a:rPr lang="it-IT" sz="1600" i="1" dirty="0"/>
              <a:t> meridionale</a:t>
            </a:r>
            <a:r>
              <a:rPr lang="it-IT" sz="1600" dirty="0"/>
              <a:t>,</a:t>
            </a:r>
            <a:r>
              <a:rPr lang="it-IT" sz="1600" i="1" dirty="0"/>
              <a:t> mediterraneo</a:t>
            </a:r>
            <a:r>
              <a:rPr lang="it-IT" sz="1600" dirty="0"/>
              <a:t>, ecc.</a:t>
            </a:r>
          </a:p>
          <a:p>
            <a:endParaRPr lang="it-IT" sz="1600" dirty="0"/>
          </a:p>
          <a:p>
            <a:r>
              <a:rPr lang="it-IT" sz="1600" b="1" dirty="0"/>
              <a:t>Qualità astratte</a:t>
            </a:r>
            <a:r>
              <a:rPr lang="it-IT" sz="1600" dirty="0"/>
              <a:t>, inerenti o non-inerenti:</a:t>
            </a:r>
            <a:r>
              <a:rPr lang="cs-CZ" sz="1600" dirty="0"/>
              <a:t> </a:t>
            </a:r>
            <a:r>
              <a:rPr lang="cs-CZ" sz="1600" b="1" dirty="0">
                <a:solidFill>
                  <a:srgbClr val="FF0000"/>
                </a:solidFill>
              </a:rPr>
              <a:t>/ Koncovky adjektiv: O-A- I-E </a:t>
            </a:r>
            <a:endParaRPr lang="it-IT" sz="1600" dirty="0"/>
          </a:p>
          <a:p>
            <a:pPr marL="400050" indent="-400050">
              <a:buAutoNum type="romanLcParenBoth"/>
            </a:pPr>
            <a:r>
              <a:rPr lang="it-IT" sz="1600" dirty="0"/>
              <a:t>inerenti, come l’appartenenza etnica, nazionale, geografica: </a:t>
            </a:r>
            <a:endParaRPr lang="cs-CZ" sz="1600" dirty="0"/>
          </a:p>
          <a:p>
            <a:r>
              <a:rPr lang="it-IT" sz="1600" i="1" dirty="0"/>
              <a:t>arab</a:t>
            </a:r>
            <a:r>
              <a:rPr lang="it-IT" sz="1600" b="1" i="1" dirty="0"/>
              <a:t>o</a:t>
            </a:r>
            <a:r>
              <a:rPr lang="it-IT" sz="1600" dirty="0"/>
              <a:t>,</a:t>
            </a:r>
            <a:r>
              <a:rPr lang="it-IT" sz="1600" i="1" dirty="0"/>
              <a:t> </a:t>
            </a:r>
            <a:r>
              <a:rPr lang="cs-CZ" sz="1600" i="1" dirty="0"/>
              <a:t>arab</a:t>
            </a:r>
            <a:r>
              <a:rPr lang="cs-CZ" sz="1600" b="1" i="1" dirty="0"/>
              <a:t>a</a:t>
            </a:r>
            <a:r>
              <a:rPr lang="cs-CZ" sz="1600" i="1" dirty="0"/>
              <a:t>, </a:t>
            </a:r>
            <a:r>
              <a:rPr lang="it-IT" sz="1600" i="1" dirty="0"/>
              <a:t>curdo</a:t>
            </a:r>
            <a:r>
              <a:rPr lang="it-IT" sz="1600" dirty="0"/>
              <a:t>,</a:t>
            </a:r>
            <a:r>
              <a:rPr lang="it-IT" sz="1600" i="1" dirty="0"/>
              <a:t> svedes</a:t>
            </a:r>
            <a:r>
              <a:rPr lang="it-IT" sz="1600" b="1" i="1" dirty="0"/>
              <a:t>e</a:t>
            </a:r>
            <a:r>
              <a:rPr lang="it-IT" sz="1600" dirty="0"/>
              <a:t>,</a:t>
            </a:r>
            <a:r>
              <a:rPr lang="it-IT" sz="1600" i="1" dirty="0"/>
              <a:t> italiano</a:t>
            </a:r>
            <a:r>
              <a:rPr lang="it-IT" sz="1600" dirty="0"/>
              <a:t>,</a:t>
            </a:r>
            <a:r>
              <a:rPr lang="it-IT" sz="1600" i="1" dirty="0"/>
              <a:t> europeo</a:t>
            </a:r>
            <a:r>
              <a:rPr lang="it-IT" sz="1600" dirty="0"/>
              <a:t>;</a:t>
            </a:r>
          </a:p>
          <a:p>
            <a:endParaRPr lang="it-IT" sz="1600" dirty="0"/>
          </a:p>
          <a:p>
            <a:r>
              <a:rPr lang="it-IT" sz="1600" b="1" dirty="0"/>
              <a:t>Qualità intellettuali </a:t>
            </a:r>
            <a:r>
              <a:rPr lang="it-IT" sz="1600" dirty="0"/>
              <a:t>o morali e stati d’animo, qualità soggettive, giudizi</a:t>
            </a:r>
            <a:r>
              <a:rPr lang="cs-CZ" sz="1600" dirty="0"/>
              <a:t>  morali</a:t>
            </a:r>
            <a:r>
              <a:rPr lang="it-IT" sz="1600" dirty="0"/>
              <a:t>: </a:t>
            </a:r>
            <a:r>
              <a:rPr lang="cs-CZ" sz="1600" b="1" dirty="0">
                <a:solidFill>
                  <a:srgbClr val="FF0000"/>
                </a:solidFill>
              </a:rPr>
              <a:t> / Koncovky adj.: O-A- I-E </a:t>
            </a:r>
            <a:endParaRPr lang="cs-CZ" sz="1600" dirty="0"/>
          </a:p>
          <a:p>
            <a:r>
              <a:rPr lang="it-IT" sz="1600" i="1" dirty="0"/>
              <a:t>buon</a:t>
            </a:r>
            <a:r>
              <a:rPr lang="it-IT" sz="1600" b="1" i="1" dirty="0"/>
              <a:t>o</a:t>
            </a:r>
            <a:r>
              <a:rPr lang="it-IT" sz="1600" dirty="0"/>
              <a:t>,</a:t>
            </a:r>
            <a:r>
              <a:rPr lang="it-IT" sz="1600" i="1" dirty="0"/>
              <a:t> </a:t>
            </a:r>
            <a:r>
              <a:rPr lang="cs-CZ" sz="1600" i="1" dirty="0"/>
              <a:t>buon</a:t>
            </a:r>
            <a:r>
              <a:rPr lang="cs-CZ" sz="1600" b="1" i="1" dirty="0"/>
              <a:t>a</a:t>
            </a:r>
            <a:r>
              <a:rPr lang="cs-CZ" sz="1600" i="1" dirty="0"/>
              <a:t>, </a:t>
            </a:r>
            <a:r>
              <a:rPr lang="it-IT" sz="1600" i="1" dirty="0"/>
              <a:t>cattivo</a:t>
            </a:r>
            <a:r>
              <a:rPr lang="it-IT" sz="1600" dirty="0"/>
              <a:t>,</a:t>
            </a:r>
            <a:r>
              <a:rPr lang="it-IT" sz="1600" i="1" dirty="0"/>
              <a:t> orrendo</a:t>
            </a:r>
            <a:r>
              <a:rPr lang="it-IT" sz="1600" dirty="0"/>
              <a:t>,</a:t>
            </a:r>
            <a:r>
              <a:rPr lang="it-IT" sz="1600" i="1" dirty="0"/>
              <a:t> perfetto</a:t>
            </a:r>
            <a:r>
              <a:rPr lang="it-IT" sz="1600" dirty="0"/>
              <a:t>,</a:t>
            </a:r>
            <a:r>
              <a:rPr lang="it-IT" sz="1600" i="1" dirty="0"/>
              <a:t> reale</a:t>
            </a:r>
            <a:r>
              <a:rPr lang="it-IT" sz="1600" dirty="0"/>
              <a:t>,</a:t>
            </a:r>
            <a:r>
              <a:rPr lang="it-IT" sz="1600" i="1" dirty="0"/>
              <a:t> strano</a:t>
            </a:r>
            <a:r>
              <a:rPr lang="it-IT" sz="1600" dirty="0"/>
              <a:t>,</a:t>
            </a:r>
            <a:r>
              <a:rPr lang="it-IT" sz="1600" i="1" dirty="0"/>
              <a:t> bizzarro</a:t>
            </a:r>
            <a:r>
              <a:rPr lang="it-IT" sz="1600" dirty="0"/>
              <a:t>,</a:t>
            </a:r>
            <a:r>
              <a:rPr lang="it-IT" sz="1600" i="1" dirty="0"/>
              <a:t> singolare</a:t>
            </a:r>
            <a:r>
              <a:rPr lang="it-IT" sz="1600" dirty="0"/>
              <a:t>,</a:t>
            </a:r>
            <a:r>
              <a:rPr lang="it-IT" sz="1600" i="1" dirty="0"/>
              <a:t> necessario</a:t>
            </a:r>
            <a:r>
              <a:rPr lang="it-IT" sz="1600" dirty="0"/>
              <a:t>,</a:t>
            </a:r>
            <a:r>
              <a:rPr lang="it-IT" sz="1600" i="1" dirty="0"/>
              <a:t> </a:t>
            </a:r>
          </a:p>
          <a:p>
            <a:r>
              <a:rPr lang="it-IT" sz="1600" i="1" dirty="0"/>
              <a:t>cruciale</a:t>
            </a:r>
            <a:r>
              <a:rPr lang="it-IT" sz="1600" dirty="0"/>
              <a:t>,</a:t>
            </a:r>
            <a:r>
              <a:rPr lang="it-IT" sz="1600" i="1" dirty="0"/>
              <a:t> importante</a:t>
            </a:r>
            <a:r>
              <a:rPr lang="it-IT" sz="1600" dirty="0"/>
              <a:t>,</a:t>
            </a:r>
            <a:r>
              <a:rPr lang="it-IT" sz="1600" i="1" dirty="0"/>
              <a:t> fortunato</a:t>
            </a:r>
            <a:r>
              <a:rPr lang="it-IT" sz="1600" dirty="0"/>
              <a:t>,</a:t>
            </a:r>
            <a:r>
              <a:rPr lang="it-IT" sz="1600" i="1" dirty="0"/>
              <a:t> geloso</a:t>
            </a:r>
            <a:r>
              <a:rPr lang="it-IT" sz="1600" dirty="0"/>
              <a:t>,</a:t>
            </a:r>
            <a:r>
              <a:rPr lang="it-IT" sz="1600" i="1" dirty="0"/>
              <a:t> felice</a:t>
            </a:r>
            <a:r>
              <a:rPr lang="it-IT" sz="1600" dirty="0"/>
              <a:t>,</a:t>
            </a:r>
            <a:r>
              <a:rPr lang="it-IT" sz="1600" i="1" dirty="0"/>
              <a:t> gentile</a:t>
            </a:r>
            <a:r>
              <a:rPr lang="it-IT" sz="1600" dirty="0"/>
              <a:t>,</a:t>
            </a:r>
            <a:r>
              <a:rPr lang="it-IT" sz="1600" i="1" dirty="0"/>
              <a:t> intelligente</a:t>
            </a:r>
            <a:r>
              <a:rPr lang="it-IT" sz="1600" dirty="0"/>
              <a:t>,</a:t>
            </a:r>
            <a:r>
              <a:rPr lang="it-IT" sz="1600" i="1" dirty="0"/>
              <a:t> crudele</a:t>
            </a:r>
            <a:r>
              <a:rPr lang="it-IT" sz="1600" dirty="0"/>
              <a:t>,</a:t>
            </a:r>
            <a:r>
              <a:rPr lang="it-IT" sz="1600" i="1" dirty="0"/>
              <a:t> fiero</a:t>
            </a:r>
            <a:r>
              <a:rPr lang="it-IT" sz="1600" dirty="0"/>
              <a:t>,</a:t>
            </a:r>
            <a:r>
              <a:rPr lang="it-IT" sz="1600" i="1" dirty="0"/>
              <a:t> generoso</a:t>
            </a:r>
            <a:r>
              <a:rPr lang="it-IT" sz="1600" dirty="0"/>
              <a:t>,</a:t>
            </a:r>
            <a:r>
              <a:rPr lang="it-IT" sz="1600" i="1" dirty="0"/>
              <a:t> confuso</a:t>
            </a:r>
            <a:r>
              <a:rPr lang="cs-CZ" sz="1600" i="1" dirty="0"/>
              <a:t>..</a:t>
            </a:r>
          </a:p>
          <a:p>
            <a:endParaRPr lang="it-IT" sz="900" b="1" dirty="0"/>
          </a:p>
          <a:p>
            <a:r>
              <a:rPr lang="cs-CZ" sz="1600" b="1" dirty="0"/>
              <a:t>S</a:t>
            </a:r>
            <a:r>
              <a:rPr lang="it-IT" sz="1600" b="1" dirty="0" err="1"/>
              <a:t>ottoclasse</a:t>
            </a:r>
            <a:r>
              <a:rPr lang="cs-CZ" sz="1600" b="1" dirty="0"/>
              <a:t> di </a:t>
            </a:r>
            <a:r>
              <a:rPr lang="it-IT" sz="1600" b="1" dirty="0"/>
              <a:t>aggettivi </a:t>
            </a:r>
            <a:r>
              <a:rPr lang="it-IT" sz="1600" dirty="0"/>
              <a:t>che esprimono una relazione che il nome (al quale l’aggettivo è attribuito) intrattiene con un’altra entità, ad esempio:</a:t>
            </a:r>
            <a:r>
              <a:rPr lang="cs-CZ" sz="1600" dirty="0"/>
              <a:t> </a:t>
            </a:r>
            <a:r>
              <a:rPr lang="cs-CZ" sz="1600" b="1" dirty="0">
                <a:solidFill>
                  <a:srgbClr val="FF0000"/>
                </a:solidFill>
              </a:rPr>
              <a:t>/ Koncovky </a:t>
            </a:r>
            <a:r>
              <a:rPr lang="cs-CZ" sz="1600" b="1" dirty="0" err="1">
                <a:solidFill>
                  <a:srgbClr val="FF0000"/>
                </a:solidFill>
              </a:rPr>
              <a:t>adj</a:t>
            </a:r>
            <a:r>
              <a:rPr lang="cs-CZ" sz="1600" b="1" dirty="0">
                <a:solidFill>
                  <a:srgbClr val="FF0000"/>
                </a:solidFill>
              </a:rPr>
              <a:t>.: O-A- I-E </a:t>
            </a:r>
            <a:endParaRPr lang="it-IT" sz="1600" dirty="0"/>
          </a:p>
          <a:p>
            <a:r>
              <a:rPr lang="it-IT" sz="1600" dirty="0"/>
              <a:t>una scuola </a:t>
            </a:r>
            <a:r>
              <a:rPr lang="it-IT" sz="1600" i="1" dirty="0"/>
              <a:t>statale</a:t>
            </a:r>
            <a:r>
              <a:rPr lang="it-IT" sz="1600" dirty="0"/>
              <a:t>, ovvero</a:t>
            </a:r>
            <a:r>
              <a:rPr lang="cs-CZ" sz="1600" dirty="0"/>
              <a:t> </a:t>
            </a:r>
            <a:r>
              <a:rPr lang="it-IT" sz="1600" dirty="0"/>
              <a:t>una scuola </a:t>
            </a:r>
            <a:r>
              <a:rPr lang="it-IT" sz="1600" i="1" dirty="0"/>
              <a:t>dello Stato</a:t>
            </a:r>
            <a:r>
              <a:rPr lang="it-IT" sz="1600" dirty="0"/>
              <a:t>.</a:t>
            </a:r>
          </a:p>
          <a:p>
            <a:endParaRPr lang="it-IT" dirty="0"/>
          </a:p>
          <a:p>
            <a:endParaRPr lang="it-IT" dirty="0"/>
          </a:p>
          <a:p>
            <a:endParaRPr lang="it-IT" dirty="0"/>
          </a:p>
          <a:p>
            <a:endParaRPr lang="it-IT" dirty="0"/>
          </a:p>
        </p:txBody>
      </p:sp>
      <p:sp>
        <p:nvSpPr>
          <p:cNvPr id="4" name="Rettangolo 3"/>
          <p:cNvSpPr/>
          <p:nvPr/>
        </p:nvSpPr>
        <p:spPr>
          <a:xfrm>
            <a:off x="323528" y="6309320"/>
            <a:ext cx="8424936" cy="307777"/>
          </a:xfrm>
          <a:prstGeom prst="rect">
            <a:avLst/>
          </a:prstGeom>
        </p:spPr>
        <p:txBody>
          <a:bodyPr wrap="square">
            <a:spAutoFit/>
          </a:bodyPr>
          <a:lstStyle/>
          <a:p>
            <a:r>
              <a:rPr lang="it-IT" sz="1400" dirty="0">
                <a:hlinkClick r:id="rId3"/>
              </a:rPr>
              <a:t>http://www.treccani.it/enciclopedia/aggettivi-qualificativi_%28Enciclopedia-dell%27Italiano%29/</a:t>
            </a:r>
            <a:endParaRPr lang="it-IT"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4.0_La Velata di Raffaello_scheda_Italiano dell Arte.jpg"/>
          <p:cNvPicPr>
            <a:picLocks noChangeAspect="1"/>
          </p:cNvPicPr>
          <p:nvPr/>
        </p:nvPicPr>
        <p:blipFill>
          <a:blip r:embed="rId3" cstate="print"/>
          <a:stretch>
            <a:fillRect/>
          </a:stretch>
        </p:blipFill>
        <p:spPr>
          <a:xfrm>
            <a:off x="251520" y="0"/>
            <a:ext cx="4742801" cy="6858000"/>
          </a:xfrm>
          <a:prstGeom prst="rect">
            <a:avLst/>
          </a:prstGeom>
        </p:spPr>
      </p:pic>
      <p:sp>
        <p:nvSpPr>
          <p:cNvPr id="5" name="Rettangolo 4"/>
          <p:cNvSpPr/>
          <p:nvPr/>
        </p:nvSpPr>
        <p:spPr>
          <a:xfrm>
            <a:off x="5250947" y="620688"/>
            <a:ext cx="3100785" cy="584775"/>
          </a:xfrm>
          <a:prstGeom prst="rect">
            <a:avLst/>
          </a:prstGeom>
        </p:spPr>
        <p:txBody>
          <a:bodyPr wrap="none">
            <a:spAutoFit/>
          </a:bodyPr>
          <a:lstStyle/>
          <a:p>
            <a:r>
              <a:rPr lang="it-IT" sz="1600" b="1" dirty="0"/>
              <a:t>LA SCHEDA DELL’</a:t>
            </a:r>
            <a:r>
              <a:rPr lang="cs-CZ" sz="1600" b="1"/>
              <a:t> </a:t>
            </a:r>
            <a:r>
              <a:rPr lang="it-IT" sz="1600" b="1"/>
              <a:t>OPERA </a:t>
            </a:r>
            <a:r>
              <a:rPr lang="it-IT" sz="1600" b="1" dirty="0"/>
              <a:t>D’</a:t>
            </a:r>
            <a:r>
              <a:rPr lang="cs-CZ" sz="1600" b="1" dirty="0"/>
              <a:t> </a:t>
            </a:r>
            <a:r>
              <a:rPr lang="it-IT" sz="1600" b="1" dirty="0"/>
              <a:t>ARTE</a:t>
            </a:r>
            <a:r>
              <a:rPr lang="cs-CZ" sz="1600" b="1" dirty="0"/>
              <a:t> /</a:t>
            </a:r>
          </a:p>
          <a:p>
            <a:r>
              <a:rPr lang="cs-CZ" sz="1600" dirty="0"/>
              <a:t>Inventární karta uměleckého díla</a:t>
            </a:r>
            <a:endParaRPr lang="it-IT" sz="1600" b="1" dirty="0"/>
          </a:p>
        </p:txBody>
      </p:sp>
      <p:pic>
        <p:nvPicPr>
          <p:cNvPr id="8" name="Immagine 7" descr="4.0_La Velata di Raffaello_scheda.jpg"/>
          <p:cNvPicPr>
            <a:picLocks noChangeAspect="1"/>
          </p:cNvPicPr>
          <p:nvPr/>
        </p:nvPicPr>
        <p:blipFill>
          <a:blip r:embed="rId4" cstate="print"/>
          <a:stretch>
            <a:fillRect/>
          </a:stretch>
        </p:blipFill>
        <p:spPr>
          <a:xfrm>
            <a:off x="5076056" y="1340768"/>
            <a:ext cx="3689883" cy="2429947"/>
          </a:xfrm>
          <a:prstGeom prst="rect">
            <a:avLst/>
          </a:prstGeom>
        </p:spPr>
      </p:pic>
      <p:sp>
        <p:nvSpPr>
          <p:cNvPr id="6" name="Rettangolo 5"/>
          <p:cNvSpPr/>
          <p:nvPr/>
        </p:nvSpPr>
        <p:spPr>
          <a:xfrm>
            <a:off x="5148064" y="3933056"/>
            <a:ext cx="4427984" cy="2677656"/>
          </a:xfrm>
          <a:prstGeom prst="rect">
            <a:avLst/>
          </a:prstGeom>
        </p:spPr>
        <p:txBody>
          <a:bodyPr wrap="square">
            <a:spAutoFit/>
          </a:bodyPr>
          <a:lstStyle/>
          <a:p>
            <a:pPr>
              <a:lnSpc>
                <a:spcPct val="150000"/>
              </a:lnSpc>
              <a:defRPr/>
            </a:pPr>
            <a:r>
              <a:rPr lang="cs-CZ" sz="1600" dirty="0"/>
              <a:t>Il titolo /název</a:t>
            </a:r>
          </a:p>
          <a:p>
            <a:pPr>
              <a:lnSpc>
                <a:spcPct val="150000"/>
              </a:lnSpc>
              <a:defRPr/>
            </a:pPr>
            <a:r>
              <a:rPr lang="it-IT" sz="1600" dirty="0"/>
              <a:t>L’ </a:t>
            </a:r>
            <a:r>
              <a:rPr lang="cs-CZ" sz="1600" dirty="0"/>
              <a:t>autore / autor</a:t>
            </a:r>
          </a:p>
          <a:p>
            <a:pPr>
              <a:lnSpc>
                <a:spcPct val="150000"/>
              </a:lnSpc>
              <a:defRPr/>
            </a:pPr>
            <a:r>
              <a:rPr lang="it-IT" sz="1600" dirty="0"/>
              <a:t>La data /</a:t>
            </a:r>
            <a:r>
              <a:rPr lang="cs-CZ" sz="1600" dirty="0"/>
              <a:t> datum</a:t>
            </a:r>
          </a:p>
          <a:p>
            <a:pPr>
              <a:lnSpc>
                <a:spcPct val="150000"/>
              </a:lnSpc>
              <a:defRPr/>
            </a:pPr>
            <a:r>
              <a:rPr lang="cs-CZ" sz="1600" dirty="0"/>
              <a:t>La tecnica / technika</a:t>
            </a:r>
            <a:endParaRPr lang="it-IT" sz="1600" dirty="0"/>
          </a:p>
          <a:p>
            <a:pPr>
              <a:lnSpc>
                <a:spcPct val="150000"/>
              </a:lnSpc>
              <a:defRPr/>
            </a:pPr>
            <a:r>
              <a:rPr lang="it-IT" sz="1600" dirty="0"/>
              <a:t>Le dimensioni</a:t>
            </a:r>
            <a:r>
              <a:rPr lang="cs-CZ" sz="1600" dirty="0"/>
              <a:t> / rozměry</a:t>
            </a:r>
            <a:endParaRPr lang="it-IT" sz="1600" dirty="0"/>
          </a:p>
          <a:p>
            <a:pPr>
              <a:lnSpc>
                <a:spcPct val="150000"/>
              </a:lnSpc>
              <a:defRPr/>
            </a:pPr>
            <a:r>
              <a:rPr lang="it-IT" sz="1600" dirty="0"/>
              <a:t>Il genere / </a:t>
            </a:r>
            <a:r>
              <a:rPr lang="cs-CZ" sz="1600" dirty="0"/>
              <a:t>žánr</a:t>
            </a:r>
            <a:r>
              <a:rPr lang="it-IT" sz="1600" dirty="0"/>
              <a:t> </a:t>
            </a:r>
            <a:endParaRPr lang="cs-CZ" sz="1600" dirty="0"/>
          </a:p>
          <a:p>
            <a:pPr>
              <a:lnSpc>
                <a:spcPct val="150000"/>
              </a:lnSpc>
              <a:defRPr/>
            </a:pPr>
            <a:r>
              <a:rPr lang="it-IT" sz="1600" dirty="0"/>
              <a:t>L’ ubicazione / </a:t>
            </a:r>
            <a:r>
              <a:rPr lang="cs-CZ" sz="1600" dirty="0"/>
              <a:t>lokace</a:t>
            </a:r>
            <a:endParaRPr lang="it-IT"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3_Geometria 1_Dizionario illustrato.jpg"/>
          <p:cNvPicPr>
            <a:picLocks noChangeAspect="1"/>
          </p:cNvPicPr>
          <p:nvPr/>
        </p:nvPicPr>
        <p:blipFill>
          <a:blip r:embed="rId3" cstate="print"/>
          <a:stretch>
            <a:fillRect/>
          </a:stretch>
        </p:blipFill>
        <p:spPr>
          <a:xfrm>
            <a:off x="611560" y="0"/>
            <a:ext cx="7354374" cy="6441418"/>
          </a:xfrm>
          <a:prstGeom prst="rect">
            <a:avLst/>
          </a:prstGeom>
        </p:spPr>
      </p:pic>
      <p:sp>
        <p:nvSpPr>
          <p:cNvPr id="3" name="Rettangolo 2"/>
          <p:cNvSpPr/>
          <p:nvPr/>
        </p:nvSpPr>
        <p:spPr>
          <a:xfrm>
            <a:off x="431032" y="6211669"/>
            <a:ext cx="8712968" cy="646331"/>
          </a:xfrm>
          <a:prstGeom prst="rect">
            <a:avLst/>
          </a:prstGeom>
        </p:spPr>
        <p:txBody>
          <a:bodyPr wrap="square">
            <a:spAutoFit/>
          </a:bodyPr>
          <a:lstStyle/>
          <a:p>
            <a:r>
              <a:rPr lang="cs-CZ" dirty="0"/>
              <a:t>LE FORME , příd. jméno - podst. jméno</a:t>
            </a:r>
            <a:r>
              <a:rPr lang="cs-CZ" b="1" dirty="0"/>
              <a:t>: </a:t>
            </a:r>
            <a:r>
              <a:rPr lang="cs-CZ" dirty="0"/>
              <a:t>Il triangol</a:t>
            </a:r>
            <a:r>
              <a:rPr lang="cs-CZ" b="1" dirty="0"/>
              <a:t>o </a:t>
            </a:r>
            <a:r>
              <a:rPr lang="cs-CZ" dirty="0"/>
              <a:t>– la forma triangol</a:t>
            </a:r>
            <a:r>
              <a:rPr lang="cs-CZ" b="1" dirty="0"/>
              <a:t>are</a:t>
            </a:r>
            <a:r>
              <a:rPr lang="cs-CZ" dirty="0"/>
              <a:t>, il cerchi</a:t>
            </a:r>
            <a:r>
              <a:rPr lang="cs-CZ" b="1" dirty="0"/>
              <a:t>o</a:t>
            </a:r>
            <a:r>
              <a:rPr lang="cs-CZ" dirty="0"/>
              <a:t> – la forma circol</a:t>
            </a:r>
            <a:r>
              <a:rPr lang="cs-CZ" b="1" dirty="0"/>
              <a:t>are</a:t>
            </a:r>
            <a:r>
              <a:rPr lang="cs-CZ" dirty="0"/>
              <a:t>, il rettangol</a:t>
            </a:r>
            <a:r>
              <a:rPr lang="cs-CZ" b="1" dirty="0"/>
              <a:t>o</a:t>
            </a:r>
            <a:r>
              <a:rPr lang="cs-CZ" dirty="0"/>
              <a:t> – la forma rettangol</a:t>
            </a:r>
            <a:r>
              <a:rPr lang="cs-CZ" b="1" dirty="0"/>
              <a:t>are..</a:t>
            </a:r>
            <a:endParaRPr lang="it-IT"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refissi parole e aggettivi_slovnik 327.jpg"/>
          <p:cNvPicPr>
            <a:picLocks noChangeAspect="1"/>
          </p:cNvPicPr>
          <p:nvPr/>
        </p:nvPicPr>
        <p:blipFill>
          <a:blip r:embed="rId3" cstate="print"/>
          <a:stretch>
            <a:fillRect/>
          </a:stretch>
        </p:blipFill>
        <p:spPr>
          <a:xfrm>
            <a:off x="1729909" y="-20886"/>
            <a:ext cx="6983907" cy="6878886"/>
          </a:xfrm>
          <a:prstGeom prst="rect">
            <a:avLst/>
          </a:prstGeom>
        </p:spPr>
      </p:pic>
      <p:sp>
        <p:nvSpPr>
          <p:cNvPr id="3" name="Rettangolo 2"/>
          <p:cNvSpPr/>
          <p:nvPr/>
        </p:nvSpPr>
        <p:spPr>
          <a:xfrm>
            <a:off x="35496" y="908720"/>
            <a:ext cx="1679952" cy="923330"/>
          </a:xfrm>
          <a:prstGeom prst="rect">
            <a:avLst/>
          </a:prstGeom>
        </p:spPr>
        <p:txBody>
          <a:bodyPr wrap="square">
            <a:spAutoFit/>
          </a:bodyPr>
          <a:lstStyle/>
          <a:p>
            <a:r>
              <a:rPr lang="it-IT" b="1" dirty="0" err="1"/>
              <a:t>Tvoření</a:t>
            </a:r>
            <a:r>
              <a:rPr lang="it-IT" b="1" dirty="0"/>
              <a:t> </a:t>
            </a:r>
            <a:r>
              <a:rPr lang="it-IT" b="1" dirty="0" err="1"/>
              <a:t>slov</a:t>
            </a:r>
            <a:r>
              <a:rPr lang="it-IT" b="1" dirty="0"/>
              <a:t>:</a:t>
            </a:r>
          </a:p>
          <a:p>
            <a:r>
              <a:rPr lang="cs-CZ" b="1" dirty="0"/>
              <a:t>S</a:t>
            </a:r>
            <a:r>
              <a:rPr lang="it-IT" b="1" dirty="0"/>
              <a:t>ufix</a:t>
            </a:r>
          </a:p>
          <a:p>
            <a:r>
              <a:rPr lang="it-IT" dirty="0"/>
              <a:t>(</a:t>
            </a:r>
            <a:r>
              <a:rPr lang="it-IT" dirty="0" err="1"/>
              <a:t>přípony</a:t>
            </a:r>
            <a:r>
              <a:rPr lang="it-IT" dirty="0"/>
              <a:t>)</a:t>
            </a:r>
          </a:p>
        </p:txBody>
      </p:sp>
      <p:sp>
        <p:nvSpPr>
          <p:cNvPr id="4" name="Obdélník 3"/>
          <p:cNvSpPr/>
          <p:nvPr/>
        </p:nvSpPr>
        <p:spPr>
          <a:xfrm>
            <a:off x="2123728" y="908720"/>
            <a:ext cx="1539076" cy="584775"/>
          </a:xfrm>
          <a:prstGeom prst="rect">
            <a:avLst/>
          </a:prstGeom>
        </p:spPr>
        <p:txBody>
          <a:bodyPr wrap="none">
            <a:spAutoFit/>
          </a:bodyPr>
          <a:lstStyle/>
          <a:p>
            <a:r>
              <a:rPr lang="cs-CZ" sz="1600" dirty="0" err="1">
                <a:solidFill>
                  <a:prstClr val="black"/>
                </a:solidFill>
              </a:rPr>
              <a:t>Aggettivi</a:t>
            </a:r>
            <a:endParaRPr lang="cs-CZ" sz="1600" dirty="0">
              <a:solidFill>
                <a:prstClr val="black"/>
              </a:solidFill>
            </a:endParaRPr>
          </a:p>
          <a:p>
            <a:r>
              <a:rPr lang="cs-CZ" sz="1600" dirty="0" err="1">
                <a:solidFill>
                  <a:prstClr val="black"/>
                </a:solidFill>
              </a:rPr>
              <a:t>derivati</a:t>
            </a:r>
            <a:r>
              <a:rPr lang="cs-CZ" sz="1600" dirty="0">
                <a:solidFill>
                  <a:prstClr val="black"/>
                </a:solidFill>
              </a:rPr>
              <a:t> da </a:t>
            </a:r>
            <a:r>
              <a:rPr lang="cs-CZ" sz="1600" dirty="0" err="1">
                <a:solidFill>
                  <a:prstClr val="black"/>
                </a:solidFill>
              </a:rPr>
              <a:t>nomi</a:t>
            </a:r>
            <a:endParaRPr lang="cs-CZ"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aggettivi_regioni provenienza.PNG"/>
          <p:cNvPicPr>
            <a:picLocks noChangeAspect="1"/>
          </p:cNvPicPr>
          <p:nvPr/>
        </p:nvPicPr>
        <p:blipFill>
          <a:blip r:embed="rId2" cstate="print"/>
          <a:stretch>
            <a:fillRect/>
          </a:stretch>
        </p:blipFill>
        <p:spPr>
          <a:xfrm>
            <a:off x="395536" y="548680"/>
            <a:ext cx="3312367" cy="5407946"/>
          </a:xfrm>
          <a:prstGeom prst="rect">
            <a:avLst/>
          </a:prstGeom>
        </p:spPr>
      </p:pic>
      <p:pic>
        <p:nvPicPr>
          <p:cNvPr id="3" name="Immagine 2" descr="Italia regioni.jpg"/>
          <p:cNvPicPr>
            <a:picLocks noChangeAspect="1"/>
          </p:cNvPicPr>
          <p:nvPr/>
        </p:nvPicPr>
        <p:blipFill>
          <a:blip r:embed="rId3" cstate="print"/>
          <a:stretch>
            <a:fillRect/>
          </a:stretch>
        </p:blipFill>
        <p:spPr>
          <a:xfrm>
            <a:off x="4752232" y="476672"/>
            <a:ext cx="4391767" cy="547260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0"/>
            <a:ext cx="5475923" cy="369332"/>
          </a:xfrm>
          <a:prstGeom prst="rect">
            <a:avLst/>
          </a:prstGeom>
        </p:spPr>
        <p:txBody>
          <a:bodyPr wrap="none">
            <a:spAutoFit/>
          </a:bodyPr>
          <a:lstStyle/>
          <a:p>
            <a:r>
              <a:rPr lang="cs-CZ" b="1" u="sng" dirty="0">
                <a:solidFill>
                  <a:srgbClr val="FF0000"/>
                </a:solidFill>
              </a:rPr>
              <a:t>GLI AGGETTIVI</a:t>
            </a:r>
            <a:r>
              <a:rPr lang="it-IT" b="1" u="sng" dirty="0">
                <a:solidFill>
                  <a:srgbClr val="FF0000"/>
                </a:solidFill>
              </a:rPr>
              <a:t> QUALITATIVI</a:t>
            </a:r>
            <a:r>
              <a:rPr lang="cs-CZ" b="1" u="sng" dirty="0">
                <a:solidFill>
                  <a:srgbClr val="FF0000"/>
                </a:solidFill>
              </a:rPr>
              <a:t>  / </a:t>
            </a:r>
            <a:r>
              <a:rPr lang="it-IT" b="1" dirty="0" err="1">
                <a:solidFill>
                  <a:srgbClr val="FF0000"/>
                </a:solidFill>
              </a:rPr>
              <a:t>Tvoření</a:t>
            </a:r>
            <a:r>
              <a:rPr lang="it-IT" b="1" dirty="0">
                <a:solidFill>
                  <a:srgbClr val="FF0000"/>
                </a:solidFill>
              </a:rPr>
              <a:t> </a:t>
            </a:r>
            <a:r>
              <a:rPr lang="it-IT" b="1" dirty="0" err="1">
                <a:solidFill>
                  <a:srgbClr val="FF0000"/>
                </a:solidFill>
              </a:rPr>
              <a:t>slov</a:t>
            </a:r>
            <a:r>
              <a:rPr lang="it-IT" b="1" dirty="0">
                <a:solidFill>
                  <a:srgbClr val="FF0000"/>
                </a:solidFill>
              </a:rPr>
              <a:t> - </a:t>
            </a:r>
            <a:r>
              <a:rPr lang="cs-CZ" b="1" u="sng" dirty="0">
                <a:solidFill>
                  <a:srgbClr val="FF0000"/>
                </a:solidFill>
              </a:rPr>
              <a:t>Adjektiva </a:t>
            </a:r>
            <a:endParaRPr lang="it-IT" u="sng" dirty="0">
              <a:solidFill>
                <a:srgbClr val="FF0000"/>
              </a:solidFill>
            </a:endParaRPr>
          </a:p>
        </p:txBody>
      </p:sp>
      <p:sp>
        <p:nvSpPr>
          <p:cNvPr id="3" name="Rettangolo 2"/>
          <p:cNvSpPr/>
          <p:nvPr/>
        </p:nvSpPr>
        <p:spPr>
          <a:xfrm>
            <a:off x="323528" y="548680"/>
            <a:ext cx="8640960" cy="6462727"/>
          </a:xfrm>
          <a:prstGeom prst="rect">
            <a:avLst/>
          </a:prstGeom>
        </p:spPr>
        <p:txBody>
          <a:bodyPr wrap="square">
            <a:spAutoFit/>
          </a:bodyPr>
          <a:lstStyle/>
          <a:p>
            <a:r>
              <a:rPr lang="it-IT" sz="1600" dirty="0"/>
              <a:t>I nuovi aggettivi qualificativi si possono raggruppare secondo la struttura morfologica.</a:t>
            </a:r>
          </a:p>
          <a:p>
            <a:pPr marL="342900" indent="-342900">
              <a:buFontTx/>
              <a:buAutoNum type="alphaLcParenBoth"/>
            </a:pPr>
            <a:r>
              <a:rPr lang="it-IT" sz="1600" b="1" dirty="0"/>
              <a:t>Aggettivi primitivi formati da radice + flessione:</a:t>
            </a:r>
            <a:r>
              <a:rPr lang="cs-CZ" sz="1600" b="1" dirty="0"/>
              <a:t> </a:t>
            </a:r>
            <a:r>
              <a:rPr lang="cs-CZ" sz="1600" b="1" dirty="0">
                <a:solidFill>
                  <a:srgbClr val="FF0000"/>
                </a:solidFill>
              </a:rPr>
              <a:t>/ koření +  koncovky </a:t>
            </a:r>
            <a:r>
              <a:rPr lang="cs-CZ" sz="1600" b="1" dirty="0" err="1">
                <a:solidFill>
                  <a:srgbClr val="FF0000"/>
                </a:solidFill>
              </a:rPr>
              <a:t>adj</a:t>
            </a:r>
            <a:r>
              <a:rPr lang="cs-CZ" sz="1600" b="1" dirty="0">
                <a:solidFill>
                  <a:srgbClr val="FF0000"/>
                </a:solidFill>
              </a:rPr>
              <a:t>.: O-A- I-E </a:t>
            </a:r>
            <a:endParaRPr lang="it-IT" sz="1600" b="1" dirty="0">
              <a:solidFill>
                <a:srgbClr val="FF0000"/>
              </a:solidFill>
            </a:endParaRPr>
          </a:p>
          <a:p>
            <a:r>
              <a:rPr lang="it-IT" sz="1600" dirty="0" err="1"/>
              <a:t>felic-</a:t>
            </a:r>
            <a:r>
              <a:rPr lang="it-IT" sz="1600" b="1" dirty="0"/>
              <a:t> </a:t>
            </a:r>
            <a:r>
              <a:rPr lang="cs-CZ" sz="1600" b="1" dirty="0"/>
              <a:t>e</a:t>
            </a:r>
            <a:r>
              <a:rPr lang="it-IT" sz="1600" dirty="0"/>
              <a:t>;</a:t>
            </a:r>
          </a:p>
          <a:p>
            <a:r>
              <a:rPr lang="it-IT" sz="1600" dirty="0"/>
              <a:t>bianc-</a:t>
            </a:r>
            <a:r>
              <a:rPr lang="it-IT" sz="1600" b="1" dirty="0"/>
              <a:t>o,</a:t>
            </a:r>
            <a:r>
              <a:rPr lang="it-IT" sz="1600" dirty="0"/>
              <a:t> bianc</a:t>
            </a:r>
            <a:r>
              <a:rPr lang="it-IT" sz="1600" b="1" dirty="0"/>
              <a:t>-a</a:t>
            </a:r>
            <a:r>
              <a:rPr lang="it-IT" sz="1600" dirty="0"/>
              <a:t>;</a:t>
            </a:r>
          </a:p>
          <a:p>
            <a:r>
              <a:rPr lang="it-IT" sz="1600" dirty="0"/>
              <a:t>alt-</a:t>
            </a:r>
            <a:r>
              <a:rPr lang="it-IT" sz="1600" b="1" dirty="0"/>
              <a:t>o</a:t>
            </a:r>
            <a:r>
              <a:rPr lang="it-IT" sz="1600" dirty="0"/>
              <a:t>, alt-a;</a:t>
            </a:r>
          </a:p>
          <a:p>
            <a:endParaRPr lang="it-IT" sz="800" dirty="0"/>
          </a:p>
          <a:p>
            <a:r>
              <a:rPr lang="it-IT" sz="1600" dirty="0"/>
              <a:t>(b) </a:t>
            </a:r>
            <a:r>
              <a:rPr lang="it-IT" sz="1600" b="1" dirty="0"/>
              <a:t>Aggettivi alterati, formati da prefisso + radice o radice + suffisso</a:t>
            </a:r>
            <a:r>
              <a:rPr lang="it-IT" sz="1600" dirty="0"/>
              <a:t>:</a:t>
            </a:r>
            <a:r>
              <a:rPr lang="cs-CZ" sz="1600" dirty="0"/>
              <a:t> </a:t>
            </a:r>
            <a:r>
              <a:rPr lang="cs-CZ" sz="1600" b="1" dirty="0">
                <a:solidFill>
                  <a:srgbClr val="FF0000"/>
                </a:solidFill>
              </a:rPr>
              <a:t>/ Záporný prefix : IN – DIS – S</a:t>
            </a:r>
            <a:r>
              <a:rPr lang="it-IT" sz="1600" b="1" dirty="0">
                <a:solidFill>
                  <a:srgbClr val="FF0000"/>
                </a:solidFill>
              </a:rPr>
              <a:t> + </a:t>
            </a:r>
            <a:r>
              <a:rPr lang="cs-CZ" sz="1600" b="1" dirty="0">
                <a:solidFill>
                  <a:srgbClr val="FF0000"/>
                </a:solidFill>
              </a:rPr>
              <a:t>koření + </a:t>
            </a:r>
            <a:r>
              <a:rPr lang="it-IT" sz="1600" b="1" dirty="0">
                <a:solidFill>
                  <a:srgbClr val="FF0000"/>
                </a:solidFill>
              </a:rPr>
              <a:t>k</a:t>
            </a:r>
            <a:r>
              <a:rPr lang="cs-CZ" sz="1600" b="1" dirty="0" err="1">
                <a:solidFill>
                  <a:srgbClr val="FF0000"/>
                </a:solidFill>
              </a:rPr>
              <a:t>oncovky</a:t>
            </a:r>
            <a:r>
              <a:rPr lang="cs-CZ" sz="1600" b="1" dirty="0">
                <a:solidFill>
                  <a:srgbClr val="FF0000"/>
                </a:solidFill>
              </a:rPr>
              <a:t> </a:t>
            </a:r>
            <a:r>
              <a:rPr lang="cs-CZ" sz="1600" b="1" dirty="0" err="1">
                <a:solidFill>
                  <a:srgbClr val="FF0000"/>
                </a:solidFill>
              </a:rPr>
              <a:t>adj</a:t>
            </a:r>
            <a:r>
              <a:rPr lang="cs-CZ" sz="1600" b="1" dirty="0">
                <a:solidFill>
                  <a:srgbClr val="FF0000"/>
                </a:solidFill>
              </a:rPr>
              <a:t>.: O-A- I-E </a:t>
            </a:r>
            <a:endParaRPr lang="it-IT" sz="1600" dirty="0"/>
          </a:p>
          <a:p>
            <a:r>
              <a:rPr lang="it-IT" sz="1600" b="1" dirty="0"/>
              <a:t>i prefissi </a:t>
            </a:r>
            <a:r>
              <a:rPr lang="it-IT" sz="1600" b="1" i="1" dirty="0"/>
              <a:t>in-</a:t>
            </a:r>
            <a:r>
              <a:rPr lang="it-IT" sz="1600" b="1" dirty="0"/>
              <a:t>, </a:t>
            </a:r>
            <a:r>
              <a:rPr lang="it-IT" sz="1600" b="1" i="1" dirty="0" err="1"/>
              <a:t>dis-</a:t>
            </a:r>
            <a:r>
              <a:rPr lang="it-IT" sz="1600" b="1" dirty="0"/>
              <a:t> e </a:t>
            </a:r>
            <a:r>
              <a:rPr lang="it-IT" sz="1600" b="1" i="1" dirty="0"/>
              <a:t>s-  </a:t>
            </a:r>
          </a:p>
          <a:p>
            <a:r>
              <a:rPr lang="it-IT" sz="1600" dirty="0"/>
              <a:t>rovesciano l’originario significato dell’aggettivo attribuendogli una valenza negativa, ad esempio:</a:t>
            </a:r>
            <a:r>
              <a:rPr lang="it-IT" sz="1600" b="1" i="1" dirty="0"/>
              <a:t> </a:t>
            </a:r>
          </a:p>
          <a:p>
            <a:r>
              <a:rPr lang="it-IT" sz="1600" i="1" dirty="0"/>
              <a:t>capace → </a:t>
            </a:r>
            <a:r>
              <a:rPr lang="it-IT" sz="1600" b="1" i="1" dirty="0"/>
              <a:t>in</a:t>
            </a:r>
            <a:r>
              <a:rPr lang="it-IT" sz="1600" i="1" dirty="0"/>
              <a:t>-capac</a:t>
            </a:r>
            <a:r>
              <a:rPr lang="it-IT" sz="1600" b="1" i="1" dirty="0"/>
              <a:t>e</a:t>
            </a:r>
            <a:r>
              <a:rPr lang="it-IT" sz="1600" i="1" dirty="0"/>
              <a:t>;</a:t>
            </a:r>
            <a:br>
              <a:rPr lang="it-IT" sz="1600" dirty="0"/>
            </a:br>
            <a:r>
              <a:rPr lang="it-IT" sz="1600" i="1" dirty="0"/>
              <a:t>abile → </a:t>
            </a:r>
            <a:r>
              <a:rPr lang="it-IT" sz="1600" b="1" i="1" dirty="0"/>
              <a:t>dis</a:t>
            </a:r>
            <a:r>
              <a:rPr lang="it-IT" sz="1600" i="1" dirty="0"/>
              <a:t>-abile;</a:t>
            </a:r>
            <a:br>
              <a:rPr lang="it-IT" sz="1600" dirty="0"/>
            </a:br>
            <a:r>
              <a:rPr lang="it-IT" sz="1600" i="1" dirty="0"/>
              <a:t>leale → </a:t>
            </a:r>
            <a:r>
              <a:rPr lang="it-IT" sz="1600" b="1" i="1" dirty="0"/>
              <a:t>s</a:t>
            </a:r>
            <a:r>
              <a:rPr lang="it-IT" sz="1600" i="1" dirty="0"/>
              <a:t>-leale;</a:t>
            </a:r>
          </a:p>
          <a:p>
            <a:endParaRPr lang="it-IT" sz="800" i="1" dirty="0"/>
          </a:p>
          <a:p>
            <a:r>
              <a:rPr lang="it-IT" sz="1600" b="1" dirty="0"/>
              <a:t>l suffisso </a:t>
            </a:r>
            <a:r>
              <a:rPr lang="it-IT" sz="1600" b="1" i="1" dirty="0" err="1"/>
              <a:t>-ut-</a:t>
            </a:r>
            <a:r>
              <a:rPr lang="it-IT" sz="1600" b="1" dirty="0"/>
              <a:t> </a:t>
            </a:r>
          </a:p>
          <a:p>
            <a:r>
              <a:rPr lang="it-IT" sz="1600" dirty="0"/>
              <a:t>indica il possesso di una qualità o di un elemento, fisico o figurato, ad esempio:</a:t>
            </a:r>
            <a:r>
              <a:rPr lang="cs-CZ" sz="1600" dirty="0"/>
              <a:t> </a:t>
            </a:r>
            <a:r>
              <a:rPr lang="cs-CZ" sz="1600" b="1" dirty="0">
                <a:solidFill>
                  <a:srgbClr val="FF0000"/>
                </a:solidFill>
              </a:rPr>
              <a:t>/ koření + koncovky </a:t>
            </a:r>
            <a:r>
              <a:rPr lang="cs-CZ" sz="1600" b="1" dirty="0" err="1">
                <a:solidFill>
                  <a:srgbClr val="FF0000"/>
                </a:solidFill>
              </a:rPr>
              <a:t>adj</a:t>
            </a:r>
            <a:r>
              <a:rPr lang="cs-CZ" sz="1600" b="1" dirty="0">
                <a:solidFill>
                  <a:srgbClr val="FF0000"/>
                </a:solidFill>
              </a:rPr>
              <a:t>.: UT –O/A </a:t>
            </a:r>
            <a:endParaRPr lang="it-IT" sz="1600" dirty="0"/>
          </a:p>
          <a:p>
            <a:r>
              <a:rPr lang="it-IT" sz="1600" dirty="0"/>
              <a:t>baff-o → baff-</a:t>
            </a:r>
            <a:r>
              <a:rPr lang="it-IT" sz="1600" b="1" dirty="0"/>
              <a:t>ut-o</a:t>
            </a:r>
            <a:r>
              <a:rPr lang="it-IT" sz="1600" dirty="0"/>
              <a:t>;</a:t>
            </a:r>
            <a:endParaRPr lang="cs-CZ" sz="1600" dirty="0"/>
          </a:p>
          <a:p>
            <a:r>
              <a:rPr lang="it-IT" sz="1600" dirty="0"/>
              <a:t>baff-o → </a:t>
            </a:r>
            <a:r>
              <a:rPr lang="it-IT" sz="1600" dirty="0" err="1"/>
              <a:t>baff-</a:t>
            </a:r>
            <a:r>
              <a:rPr lang="it-IT" sz="1600" b="1" dirty="0" err="1"/>
              <a:t>ut-</a:t>
            </a:r>
            <a:r>
              <a:rPr lang="cs-CZ" sz="1600" b="1" dirty="0"/>
              <a:t>a</a:t>
            </a:r>
            <a:r>
              <a:rPr lang="it-IT" sz="1600" dirty="0"/>
              <a:t>; </a:t>
            </a:r>
            <a:br>
              <a:rPr lang="it-IT" sz="1600" dirty="0"/>
            </a:br>
            <a:endParaRPr lang="it-IT" sz="800" dirty="0"/>
          </a:p>
          <a:p>
            <a:r>
              <a:rPr lang="it-IT" sz="1600" b="1" dirty="0"/>
              <a:t>il suffisso </a:t>
            </a:r>
            <a:r>
              <a:rPr lang="it-IT" sz="1600" b="1" i="1" dirty="0" err="1"/>
              <a:t>-abil-</a:t>
            </a:r>
            <a:r>
              <a:rPr lang="it-IT" sz="1600" dirty="0"/>
              <a:t> (o in casi meno frequenti </a:t>
            </a:r>
            <a:r>
              <a:rPr lang="it-IT" sz="1600" dirty="0" err="1"/>
              <a:t>-</a:t>
            </a:r>
            <a:r>
              <a:rPr lang="it-IT" sz="1600" b="1" i="1" dirty="0" err="1"/>
              <a:t>ibil</a:t>
            </a:r>
            <a:r>
              <a:rPr lang="it-IT" sz="1600" b="1" dirty="0" err="1"/>
              <a:t>-</a:t>
            </a:r>
            <a:r>
              <a:rPr lang="it-IT" sz="1600" dirty="0"/>
              <a:t>) </a:t>
            </a:r>
          </a:p>
          <a:p>
            <a:r>
              <a:rPr lang="it-IT" sz="1600" dirty="0"/>
              <a:t>indica l’attitudine, la possibilità, la capacità di, ad esempio:</a:t>
            </a:r>
            <a:r>
              <a:rPr lang="cs-CZ" sz="1600" dirty="0"/>
              <a:t> </a:t>
            </a:r>
            <a:r>
              <a:rPr lang="cs-CZ" sz="1600" b="1" dirty="0">
                <a:solidFill>
                  <a:srgbClr val="FF0000"/>
                </a:solidFill>
              </a:rPr>
              <a:t>/ koření + koncovky </a:t>
            </a:r>
            <a:r>
              <a:rPr lang="cs-CZ" sz="1600" b="1" dirty="0" err="1">
                <a:solidFill>
                  <a:srgbClr val="FF0000"/>
                </a:solidFill>
              </a:rPr>
              <a:t>adj</a:t>
            </a:r>
            <a:r>
              <a:rPr lang="cs-CZ" sz="1600" b="1" dirty="0">
                <a:solidFill>
                  <a:srgbClr val="FF0000"/>
                </a:solidFill>
              </a:rPr>
              <a:t>.: ABIL-E, IBIL-E </a:t>
            </a:r>
            <a:endParaRPr lang="it-IT" sz="1600" dirty="0"/>
          </a:p>
          <a:p>
            <a:r>
              <a:rPr lang="it-IT" sz="1600" dirty="0"/>
              <a:t>r</a:t>
            </a:r>
            <a:r>
              <a:rPr lang="cs-CZ" sz="1600" dirty="0" err="1"/>
              <a:t>esponsabile</a:t>
            </a:r>
            <a:r>
              <a:rPr lang="it-IT" sz="1600" dirty="0"/>
              <a:t> → respons-</a:t>
            </a:r>
            <a:r>
              <a:rPr lang="it-IT" sz="1600" b="1" dirty="0"/>
              <a:t>abil-e</a:t>
            </a:r>
            <a:r>
              <a:rPr lang="it-IT" sz="1600" dirty="0"/>
              <a:t>;</a:t>
            </a:r>
            <a:br>
              <a:rPr lang="it-IT" sz="1600" dirty="0"/>
            </a:br>
            <a:r>
              <a:rPr lang="it-IT" sz="1600" dirty="0"/>
              <a:t>comprendere → comprens-</a:t>
            </a:r>
            <a:r>
              <a:rPr lang="it-IT" sz="1600" b="1" dirty="0"/>
              <a:t>ibil-e</a:t>
            </a:r>
            <a:r>
              <a:rPr lang="it-IT" sz="1600" dirty="0"/>
              <a:t>;</a:t>
            </a:r>
          </a:p>
          <a:p>
            <a:endParaRPr lang="it-IT" sz="1600" dirty="0"/>
          </a:p>
          <a:p>
            <a:endParaRPr lang="it-IT" dirty="0"/>
          </a:p>
          <a:p>
            <a:endParaRPr lang="it-IT" dirty="0"/>
          </a:p>
        </p:txBody>
      </p:sp>
      <p:sp>
        <p:nvSpPr>
          <p:cNvPr id="4" name="Rettangolo 3"/>
          <p:cNvSpPr/>
          <p:nvPr/>
        </p:nvSpPr>
        <p:spPr>
          <a:xfrm>
            <a:off x="3635896" y="6550223"/>
            <a:ext cx="8424936" cy="307777"/>
          </a:xfrm>
          <a:prstGeom prst="rect">
            <a:avLst/>
          </a:prstGeom>
        </p:spPr>
        <p:txBody>
          <a:bodyPr wrap="square">
            <a:spAutoFit/>
          </a:bodyPr>
          <a:lstStyle/>
          <a:p>
            <a:r>
              <a:rPr lang="it-IT" sz="1400" dirty="0">
                <a:hlinkClick r:id="rId3"/>
              </a:rPr>
              <a:t>https://www.sololibri.net/Aggettivi-qualificativi-primitivi-derivati.html</a:t>
            </a:r>
            <a:endParaRPr lang="it-IT"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0"/>
            <a:ext cx="4132413" cy="369332"/>
          </a:xfrm>
          <a:prstGeom prst="rect">
            <a:avLst/>
          </a:prstGeom>
        </p:spPr>
        <p:txBody>
          <a:bodyPr wrap="none">
            <a:spAutoFit/>
          </a:bodyPr>
          <a:lstStyle/>
          <a:p>
            <a:r>
              <a:rPr lang="cs-CZ" b="1" dirty="0">
                <a:solidFill>
                  <a:srgbClr val="FF0000"/>
                </a:solidFill>
              </a:rPr>
              <a:t>GLI AGGETTIVI</a:t>
            </a:r>
            <a:r>
              <a:rPr lang="it-IT" b="1" dirty="0">
                <a:solidFill>
                  <a:srgbClr val="FF0000"/>
                </a:solidFill>
              </a:rPr>
              <a:t> QUALITATIVI</a:t>
            </a:r>
            <a:r>
              <a:rPr lang="cs-CZ" b="1" dirty="0">
                <a:solidFill>
                  <a:srgbClr val="FF0000"/>
                </a:solidFill>
              </a:rPr>
              <a:t> / </a:t>
            </a:r>
            <a:r>
              <a:rPr lang="cs-CZ" b="1" u="sng" dirty="0">
                <a:solidFill>
                  <a:srgbClr val="FF0000"/>
                </a:solidFill>
              </a:rPr>
              <a:t> </a:t>
            </a:r>
            <a:r>
              <a:rPr lang="cs-CZ" b="1" dirty="0">
                <a:solidFill>
                  <a:srgbClr val="FF0000"/>
                </a:solidFill>
              </a:rPr>
              <a:t>Adjektiva </a:t>
            </a:r>
            <a:endParaRPr lang="it-IT" b="1" dirty="0">
              <a:solidFill>
                <a:srgbClr val="FF0000"/>
              </a:solidFill>
            </a:endParaRPr>
          </a:p>
        </p:txBody>
      </p:sp>
      <p:sp>
        <p:nvSpPr>
          <p:cNvPr id="3" name="Rettangolo 2"/>
          <p:cNvSpPr/>
          <p:nvPr/>
        </p:nvSpPr>
        <p:spPr>
          <a:xfrm>
            <a:off x="251520" y="332656"/>
            <a:ext cx="8640960" cy="6832640"/>
          </a:xfrm>
          <a:prstGeom prst="rect">
            <a:avLst/>
          </a:prstGeom>
        </p:spPr>
        <p:txBody>
          <a:bodyPr wrap="square">
            <a:spAutoFit/>
          </a:bodyPr>
          <a:lstStyle/>
          <a:p>
            <a:r>
              <a:rPr lang="it-IT" sz="1600" dirty="0"/>
              <a:t>(b) </a:t>
            </a:r>
            <a:r>
              <a:rPr lang="it-IT" sz="1600" b="1" dirty="0"/>
              <a:t>Aggettivi alterati, formati da prefisso + radice o radice + suffisso</a:t>
            </a:r>
            <a:r>
              <a:rPr lang="it-IT" sz="1600" dirty="0"/>
              <a:t>:</a:t>
            </a:r>
          </a:p>
          <a:p>
            <a:r>
              <a:rPr lang="it-IT" sz="1600" b="1" dirty="0"/>
              <a:t>i suffissi </a:t>
            </a:r>
            <a:r>
              <a:rPr lang="it-IT" sz="1600" b="1" i="1" dirty="0" err="1"/>
              <a:t>-esc-</a:t>
            </a:r>
            <a:r>
              <a:rPr lang="it-IT" sz="1600" b="1" dirty="0"/>
              <a:t>, </a:t>
            </a:r>
            <a:r>
              <a:rPr lang="it-IT" sz="1600" b="1" i="1" dirty="0" err="1"/>
              <a:t>-astic-</a:t>
            </a:r>
            <a:r>
              <a:rPr lang="it-IT" sz="1600" b="1" dirty="0"/>
              <a:t>, </a:t>
            </a:r>
            <a:r>
              <a:rPr lang="it-IT" sz="1600" b="1" i="1" dirty="0" err="1"/>
              <a:t>-istic-</a:t>
            </a:r>
            <a:r>
              <a:rPr lang="it-IT" sz="1600" dirty="0"/>
              <a:t>, che indica inerenza e significa che si riferisce a qualcosa, </a:t>
            </a:r>
            <a:endParaRPr lang="cs-CZ" sz="1600" dirty="0"/>
          </a:p>
          <a:p>
            <a:r>
              <a:rPr lang="it-IT" sz="1600" dirty="0"/>
              <a:t>ad esempio:</a:t>
            </a:r>
            <a:r>
              <a:rPr lang="cs-CZ" sz="1600" dirty="0"/>
              <a:t>             </a:t>
            </a:r>
            <a:r>
              <a:rPr lang="cs-CZ" sz="1600" b="1" dirty="0">
                <a:solidFill>
                  <a:srgbClr val="FF0000"/>
                </a:solidFill>
              </a:rPr>
              <a:t> / Koncovky adjektiv : ESC-O/A, ASTIC-O/A, ISTIC-O/A )</a:t>
            </a:r>
            <a:endParaRPr lang="it-IT" sz="1600" dirty="0"/>
          </a:p>
          <a:p>
            <a:r>
              <a:rPr lang="it-IT" sz="1600" dirty="0"/>
              <a:t>Novecento / </a:t>
            </a:r>
            <a:r>
              <a:rPr lang="it-IT" sz="1600" dirty="0" err="1"/>
              <a:t>novencent-</a:t>
            </a:r>
            <a:r>
              <a:rPr lang="it-IT" sz="1600" b="1" dirty="0" err="1"/>
              <a:t>esc-o</a:t>
            </a:r>
            <a:r>
              <a:rPr lang="it-IT" sz="1600" dirty="0"/>
              <a:t>; </a:t>
            </a:r>
            <a:r>
              <a:rPr lang="it-IT" sz="1600" dirty="0" err="1"/>
              <a:t>novencent-</a:t>
            </a:r>
            <a:r>
              <a:rPr lang="it-IT" sz="1600" b="1" dirty="0" err="1"/>
              <a:t>esc-</a:t>
            </a:r>
            <a:r>
              <a:rPr lang="cs-CZ" sz="1600" b="1" dirty="0"/>
              <a:t>a</a:t>
            </a:r>
            <a:r>
              <a:rPr lang="it-IT" sz="1600" dirty="0"/>
              <a:t>; </a:t>
            </a:r>
          </a:p>
          <a:p>
            <a:r>
              <a:rPr lang="it-IT" sz="1600" dirty="0"/>
              <a:t>Pittura / pittor-esc-o; il paesaggio pittoresco</a:t>
            </a:r>
          </a:p>
          <a:p>
            <a:r>
              <a:rPr lang="it-IT" sz="1600" dirty="0"/>
              <a:t>Scolaro / scuola / </a:t>
            </a:r>
            <a:r>
              <a:rPr lang="it-IT" sz="1600" dirty="0" err="1"/>
              <a:t>scol-astic</a:t>
            </a:r>
            <a:r>
              <a:rPr lang="cs-CZ" sz="1600" dirty="0"/>
              <a:t>-</a:t>
            </a:r>
            <a:r>
              <a:rPr lang="it-IT" sz="1600" dirty="0"/>
              <a:t>o; l’anno scolastico</a:t>
            </a:r>
            <a:br>
              <a:rPr lang="it-IT" sz="1600" dirty="0"/>
            </a:br>
            <a:r>
              <a:rPr lang="it-IT" sz="1600" dirty="0"/>
              <a:t>Fantasia / </a:t>
            </a:r>
            <a:r>
              <a:rPr lang="it-IT" sz="1600" dirty="0" err="1"/>
              <a:t>fant-astic</a:t>
            </a:r>
            <a:r>
              <a:rPr lang="cs-CZ" sz="1600" dirty="0"/>
              <a:t>-</a:t>
            </a:r>
            <a:r>
              <a:rPr lang="it-IT" sz="1600" dirty="0"/>
              <a:t>o; un quadro fantastico</a:t>
            </a:r>
            <a:br>
              <a:rPr lang="it-IT" sz="1600" dirty="0"/>
            </a:br>
            <a:r>
              <a:rPr lang="it-IT" sz="1600" dirty="0"/>
              <a:t>Futuro / </a:t>
            </a:r>
            <a:r>
              <a:rPr lang="it-IT" sz="1600" dirty="0" err="1"/>
              <a:t>futur-istic</a:t>
            </a:r>
            <a:r>
              <a:rPr lang="cs-CZ" sz="1600" dirty="0"/>
              <a:t>-</a:t>
            </a:r>
            <a:r>
              <a:rPr lang="it-IT" sz="1600" dirty="0"/>
              <a:t>o; un paesaggio futuristico</a:t>
            </a:r>
            <a:endParaRPr lang="cs-CZ" sz="1600" dirty="0"/>
          </a:p>
          <a:p>
            <a:r>
              <a:rPr lang="it-IT" sz="1600" dirty="0"/>
              <a:t>Pasta alla romana / la pasta romanesca</a:t>
            </a:r>
            <a:endParaRPr lang="cs-CZ" sz="1600" dirty="0"/>
          </a:p>
          <a:p>
            <a:endParaRPr lang="it-IT" sz="1600" dirty="0"/>
          </a:p>
          <a:p>
            <a:r>
              <a:rPr lang="it-IT" sz="1600" b="1" dirty="0"/>
              <a:t>Gli aggettivi qualificativi derivati </a:t>
            </a:r>
            <a:r>
              <a:rPr lang="it-IT" sz="1600" dirty="0"/>
              <a:t>possono derivare non solo da un aggettivo (caso nel quale si utilizza, un prefisso o, anche, un suffisso, soprattutto per alterare il significato originale) ma anche da un nome (vedi sopra, gli aggettivi qualificativi derivati composti con i suffissi </a:t>
            </a:r>
            <a:r>
              <a:rPr lang="it-IT" sz="1600" dirty="0" err="1"/>
              <a:t>-</a:t>
            </a:r>
            <a:r>
              <a:rPr lang="it-IT" sz="1600" i="1" dirty="0" err="1"/>
              <a:t>esc-</a:t>
            </a:r>
            <a:r>
              <a:rPr lang="it-IT" sz="1600" i="1" dirty="0"/>
              <a:t>, </a:t>
            </a:r>
            <a:r>
              <a:rPr lang="it-IT" sz="1600" i="1" dirty="0" err="1"/>
              <a:t>-astic-</a:t>
            </a:r>
            <a:r>
              <a:rPr lang="it-IT" sz="1600" i="1" dirty="0"/>
              <a:t>, </a:t>
            </a:r>
            <a:r>
              <a:rPr lang="it-IT" sz="1600" i="1" dirty="0" err="1"/>
              <a:t>-istic-</a:t>
            </a:r>
            <a:r>
              <a:rPr lang="it-IT" sz="1600" dirty="0"/>
              <a:t>) o da un verbo (vedi sopra, gli aggettivi qualificativi derivati composti con i suffissi </a:t>
            </a:r>
            <a:r>
              <a:rPr lang="it-IT" sz="1600" dirty="0" err="1"/>
              <a:t>-</a:t>
            </a:r>
            <a:r>
              <a:rPr lang="it-IT" sz="1600" i="1" dirty="0" err="1"/>
              <a:t>abil-</a:t>
            </a:r>
            <a:r>
              <a:rPr lang="it-IT" sz="1600" i="1" dirty="0"/>
              <a:t>, </a:t>
            </a:r>
            <a:r>
              <a:rPr lang="it-IT" sz="1600" i="1" dirty="0" err="1"/>
              <a:t>-ibil-</a:t>
            </a:r>
            <a:r>
              <a:rPr lang="it-IT" sz="1600" dirty="0"/>
              <a:t>).</a:t>
            </a:r>
          </a:p>
          <a:p>
            <a:endParaRPr lang="it-IT" sz="1600" dirty="0"/>
          </a:p>
          <a:p>
            <a:r>
              <a:rPr lang="it-IT" sz="1600" dirty="0"/>
              <a:t>Gli </a:t>
            </a:r>
            <a:r>
              <a:rPr lang="it-IT" sz="1600" b="1" dirty="0"/>
              <a:t>aggettivi qualificativi alterati</a:t>
            </a:r>
            <a:r>
              <a:rPr lang="it-IT" sz="1600" dirty="0"/>
              <a:t> sono quelli che, attraverso </a:t>
            </a:r>
            <a:r>
              <a:rPr lang="it-IT" sz="1600" b="1" dirty="0"/>
              <a:t>un suffisso</a:t>
            </a:r>
            <a:r>
              <a:rPr lang="it-IT" sz="1600" dirty="0"/>
              <a:t>, esprimono particolari sfumature di significato: a questa classe afferiscono:</a:t>
            </a:r>
            <a:r>
              <a:rPr lang="cs-CZ" sz="1600" dirty="0"/>
              <a:t> </a:t>
            </a:r>
            <a:r>
              <a:rPr lang="cs-CZ" sz="1600" b="1" dirty="0">
                <a:solidFill>
                  <a:srgbClr val="FF0000"/>
                </a:solidFill>
              </a:rPr>
              <a:t> / </a:t>
            </a:r>
            <a:r>
              <a:rPr lang="it-IT" sz="1600" b="1" dirty="0" err="1">
                <a:solidFill>
                  <a:srgbClr val="FF0000"/>
                </a:solidFill>
              </a:rPr>
              <a:t>Adjektiva</a:t>
            </a:r>
            <a:r>
              <a:rPr lang="it-IT" sz="1600" b="1" dirty="0">
                <a:solidFill>
                  <a:srgbClr val="FF0000"/>
                </a:solidFill>
              </a:rPr>
              <a:t> </a:t>
            </a:r>
            <a:r>
              <a:rPr lang="it-IT" sz="1600" b="1" dirty="0" err="1">
                <a:solidFill>
                  <a:srgbClr val="FF0000"/>
                </a:solidFill>
              </a:rPr>
              <a:t>jako</a:t>
            </a:r>
            <a:r>
              <a:rPr lang="it-IT" sz="1600" b="1" dirty="0">
                <a:solidFill>
                  <a:srgbClr val="FF0000"/>
                </a:solidFill>
              </a:rPr>
              <a:t> z</a:t>
            </a:r>
            <a:r>
              <a:rPr lang="cs-CZ" sz="1600" b="1" dirty="0">
                <a:solidFill>
                  <a:srgbClr val="FF0000"/>
                </a:solidFill>
              </a:rPr>
              <a:t>drobnělin</a:t>
            </a:r>
            <a:r>
              <a:rPr lang="it-IT" sz="1600" b="1" dirty="0">
                <a:solidFill>
                  <a:srgbClr val="FF0000"/>
                </a:solidFill>
              </a:rPr>
              <a:t>y</a:t>
            </a:r>
            <a:r>
              <a:rPr lang="cs-CZ" sz="1600" b="1" dirty="0">
                <a:solidFill>
                  <a:srgbClr val="FF0000"/>
                </a:solidFill>
              </a:rPr>
              <a:t>: podst. jméno + </a:t>
            </a:r>
            <a:r>
              <a:rPr lang="it-IT" sz="1600" b="1" dirty="0">
                <a:solidFill>
                  <a:srgbClr val="FF0000"/>
                </a:solidFill>
              </a:rPr>
              <a:t>s</a:t>
            </a:r>
            <a:r>
              <a:rPr lang="cs-CZ" sz="1600" b="1" dirty="0">
                <a:solidFill>
                  <a:srgbClr val="FF0000"/>
                </a:solidFill>
              </a:rPr>
              <a:t>ufix INA, ETTA, CIA, ONE</a:t>
            </a:r>
            <a:endParaRPr lang="it-IT" sz="1600" b="1" dirty="0">
              <a:solidFill>
                <a:srgbClr val="FF0000"/>
              </a:solidFill>
            </a:endParaRPr>
          </a:p>
          <a:p>
            <a:r>
              <a:rPr lang="it-IT" sz="1600" dirty="0"/>
              <a:t>i diminutivi: cas</a:t>
            </a:r>
            <a:r>
              <a:rPr lang="it-IT" sz="1600" b="1" dirty="0"/>
              <a:t>etta</a:t>
            </a:r>
            <a:r>
              <a:rPr lang="it-IT" sz="1600" dirty="0"/>
              <a:t> (casa)</a:t>
            </a:r>
          </a:p>
          <a:p>
            <a:r>
              <a:rPr lang="it-IT" sz="1600" dirty="0"/>
              <a:t>i vezzeggiativi: casett</a:t>
            </a:r>
            <a:r>
              <a:rPr lang="it-IT" sz="1600" b="1" dirty="0"/>
              <a:t>ina </a:t>
            </a:r>
            <a:r>
              <a:rPr lang="it-IT" sz="1600" dirty="0"/>
              <a:t>(casa)</a:t>
            </a:r>
          </a:p>
          <a:p>
            <a:r>
              <a:rPr lang="it-IT" sz="1600" dirty="0"/>
              <a:t>i dispregiativi: cas</a:t>
            </a:r>
            <a:r>
              <a:rPr lang="it-IT" sz="1600" b="1" dirty="0"/>
              <a:t>accia </a:t>
            </a:r>
            <a:r>
              <a:rPr lang="it-IT" sz="1600" dirty="0"/>
              <a:t>(casa)</a:t>
            </a:r>
          </a:p>
          <a:p>
            <a:r>
              <a:rPr lang="it-IT" sz="1600" dirty="0"/>
              <a:t>gli accrescitivi: </a:t>
            </a:r>
            <a:r>
              <a:rPr lang="it-IT" sz="1600" dirty="0" err="1"/>
              <a:t>cas</a:t>
            </a:r>
            <a:r>
              <a:rPr lang="it-IT" sz="1600" b="1" dirty="0" err="1"/>
              <a:t>one</a:t>
            </a:r>
            <a:r>
              <a:rPr lang="it-IT" sz="1600" dirty="0"/>
              <a:t> (casa)</a:t>
            </a:r>
          </a:p>
          <a:p>
            <a:endParaRPr lang="it-IT" sz="1600" dirty="0"/>
          </a:p>
          <a:p>
            <a:endParaRPr lang="it-IT" sz="1600" dirty="0"/>
          </a:p>
          <a:p>
            <a:endParaRPr lang="it-IT" dirty="0"/>
          </a:p>
          <a:p>
            <a:endParaRPr lang="it-IT" dirty="0"/>
          </a:p>
          <a:p>
            <a:endParaRPr lang="it-IT" dirty="0"/>
          </a:p>
        </p:txBody>
      </p:sp>
      <p:sp>
        <p:nvSpPr>
          <p:cNvPr id="4" name="Rettangolo 3"/>
          <p:cNvSpPr/>
          <p:nvPr/>
        </p:nvSpPr>
        <p:spPr>
          <a:xfrm>
            <a:off x="251520" y="6550223"/>
            <a:ext cx="8424936" cy="307777"/>
          </a:xfrm>
          <a:prstGeom prst="rect">
            <a:avLst/>
          </a:prstGeom>
        </p:spPr>
        <p:txBody>
          <a:bodyPr wrap="square">
            <a:spAutoFit/>
          </a:bodyPr>
          <a:lstStyle/>
          <a:p>
            <a:r>
              <a:rPr lang="it-IT" sz="1400" dirty="0">
                <a:hlinkClick r:id="rId3"/>
              </a:rPr>
              <a:t>https://www.sololibri.net/Aggettivi-qualificativi-primitivi-derivati.html</a:t>
            </a:r>
            <a:endParaRPr lang="it-IT"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diminutivi_slovnik 329.jpg"/>
          <p:cNvPicPr>
            <a:picLocks noChangeAspect="1"/>
          </p:cNvPicPr>
          <p:nvPr/>
        </p:nvPicPr>
        <p:blipFill>
          <a:blip r:embed="rId3" cstate="print"/>
          <a:stretch>
            <a:fillRect/>
          </a:stretch>
        </p:blipFill>
        <p:spPr>
          <a:xfrm>
            <a:off x="2627784" y="0"/>
            <a:ext cx="4464496" cy="6858000"/>
          </a:xfrm>
          <a:prstGeom prst="rect">
            <a:avLst/>
          </a:prstGeom>
        </p:spPr>
      </p:pic>
      <p:sp>
        <p:nvSpPr>
          <p:cNvPr id="3" name="Rettangolo 2"/>
          <p:cNvSpPr/>
          <p:nvPr/>
        </p:nvSpPr>
        <p:spPr>
          <a:xfrm>
            <a:off x="323528" y="620688"/>
            <a:ext cx="1860766" cy="369332"/>
          </a:xfrm>
          <a:prstGeom prst="rect">
            <a:avLst/>
          </a:prstGeom>
        </p:spPr>
        <p:txBody>
          <a:bodyPr wrap="none">
            <a:spAutoFit/>
          </a:bodyPr>
          <a:lstStyle/>
          <a:p>
            <a:r>
              <a:rPr lang="it-IT" b="1" dirty="0" err="1"/>
              <a:t>Zdrobněliny</a:t>
            </a:r>
            <a:r>
              <a:rPr lang="it-IT" b="1" dirty="0"/>
              <a:t> </a:t>
            </a:r>
            <a:r>
              <a:rPr lang="it-IT" b="1" dirty="0" err="1"/>
              <a:t>jmen</a:t>
            </a:r>
            <a:endParaRPr lang="it-IT"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5.8_aggettivi e colori_p.123.jpg"/>
          <p:cNvPicPr>
            <a:picLocks noChangeAspect="1"/>
          </p:cNvPicPr>
          <p:nvPr/>
        </p:nvPicPr>
        <p:blipFill>
          <a:blip r:embed="rId3" cstate="print"/>
          <a:stretch>
            <a:fillRect/>
          </a:stretch>
        </p:blipFill>
        <p:spPr>
          <a:xfrm>
            <a:off x="0" y="476672"/>
            <a:ext cx="7711824" cy="3825070"/>
          </a:xfrm>
          <a:prstGeom prst="rect">
            <a:avLst/>
          </a:prstGeom>
        </p:spPr>
      </p:pic>
      <p:sp>
        <p:nvSpPr>
          <p:cNvPr id="4" name="Rettangolo 3"/>
          <p:cNvSpPr/>
          <p:nvPr/>
        </p:nvSpPr>
        <p:spPr>
          <a:xfrm>
            <a:off x="827584" y="0"/>
            <a:ext cx="5815438" cy="369332"/>
          </a:xfrm>
          <a:prstGeom prst="rect">
            <a:avLst/>
          </a:prstGeom>
        </p:spPr>
        <p:txBody>
          <a:bodyPr wrap="none">
            <a:spAutoFit/>
          </a:bodyPr>
          <a:lstStyle/>
          <a:p>
            <a:r>
              <a:rPr lang="it-IT" dirty="0" err="1">
                <a:solidFill>
                  <a:srgbClr val="FF0000"/>
                </a:solidFill>
              </a:rPr>
              <a:t>Tvoření</a:t>
            </a:r>
            <a:r>
              <a:rPr lang="it-IT" dirty="0">
                <a:solidFill>
                  <a:srgbClr val="FF0000"/>
                </a:solidFill>
              </a:rPr>
              <a:t> </a:t>
            </a:r>
            <a:r>
              <a:rPr lang="it-IT" dirty="0" err="1">
                <a:solidFill>
                  <a:srgbClr val="FF0000"/>
                </a:solidFill>
              </a:rPr>
              <a:t>přídavných</a:t>
            </a:r>
            <a:r>
              <a:rPr lang="it-IT" dirty="0">
                <a:solidFill>
                  <a:srgbClr val="FF0000"/>
                </a:solidFill>
              </a:rPr>
              <a:t> </a:t>
            </a:r>
            <a:r>
              <a:rPr lang="it-IT" dirty="0" err="1">
                <a:solidFill>
                  <a:srgbClr val="FF0000"/>
                </a:solidFill>
              </a:rPr>
              <a:t>jmen</a:t>
            </a:r>
            <a:r>
              <a:rPr lang="it-IT" dirty="0">
                <a:solidFill>
                  <a:srgbClr val="FF0000"/>
                </a:solidFill>
              </a:rPr>
              <a:t> </a:t>
            </a:r>
            <a:r>
              <a:rPr lang="it-IT" dirty="0" err="1">
                <a:solidFill>
                  <a:srgbClr val="FF0000"/>
                </a:solidFill>
              </a:rPr>
              <a:t>ze</a:t>
            </a:r>
            <a:r>
              <a:rPr lang="it-IT" dirty="0">
                <a:solidFill>
                  <a:srgbClr val="FF0000"/>
                </a:solidFill>
              </a:rPr>
              <a:t> </a:t>
            </a:r>
            <a:r>
              <a:rPr lang="it-IT" dirty="0" err="1">
                <a:solidFill>
                  <a:srgbClr val="FF0000"/>
                </a:solidFill>
              </a:rPr>
              <a:t>jmen</a:t>
            </a:r>
            <a:r>
              <a:rPr lang="it-IT" dirty="0">
                <a:solidFill>
                  <a:srgbClr val="FF0000"/>
                </a:solidFill>
              </a:rPr>
              <a:t> </a:t>
            </a:r>
            <a:r>
              <a:rPr lang="it-IT" dirty="0" err="1">
                <a:solidFill>
                  <a:srgbClr val="FF0000"/>
                </a:solidFill>
              </a:rPr>
              <a:t>podstatných</a:t>
            </a:r>
            <a:r>
              <a:rPr lang="cs-CZ" dirty="0">
                <a:solidFill>
                  <a:srgbClr val="FF0000"/>
                </a:solidFill>
              </a:rPr>
              <a:t>. Spojte slova</a:t>
            </a:r>
            <a:endParaRPr lang="it-IT" dirty="0">
              <a:solidFill>
                <a:srgbClr val="FF0000"/>
              </a:solidFill>
            </a:endParaRPr>
          </a:p>
        </p:txBody>
      </p:sp>
      <p:sp>
        <p:nvSpPr>
          <p:cNvPr id="5" name="Rettangolo 4"/>
          <p:cNvSpPr/>
          <p:nvPr/>
        </p:nvSpPr>
        <p:spPr>
          <a:xfrm>
            <a:off x="7542076" y="836712"/>
            <a:ext cx="3203848" cy="2062103"/>
          </a:xfrm>
          <a:prstGeom prst="rect">
            <a:avLst/>
          </a:prstGeom>
        </p:spPr>
        <p:txBody>
          <a:bodyPr wrap="square">
            <a:spAutoFit/>
          </a:bodyPr>
          <a:lstStyle/>
          <a:p>
            <a:r>
              <a:rPr lang="cs-CZ" sz="1600" dirty="0"/>
              <a:t>A- decorativo </a:t>
            </a:r>
          </a:p>
          <a:p>
            <a:r>
              <a:rPr lang="cs-CZ" sz="1600" dirty="0"/>
              <a:t>B- pittorico </a:t>
            </a:r>
          </a:p>
          <a:p>
            <a:r>
              <a:rPr lang="cs-CZ" sz="1600" dirty="0"/>
              <a:t>C- spaziale</a:t>
            </a:r>
          </a:p>
          <a:p>
            <a:r>
              <a:rPr lang="cs-CZ" sz="1600" dirty="0"/>
              <a:t>E-compositivo</a:t>
            </a:r>
          </a:p>
          <a:p>
            <a:r>
              <a:rPr lang="cs-CZ" sz="1600" dirty="0"/>
              <a:t>F-plastico. </a:t>
            </a:r>
          </a:p>
          <a:p>
            <a:r>
              <a:rPr lang="cs-CZ" sz="1600" dirty="0"/>
              <a:t>G-cromatico</a:t>
            </a:r>
          </a:p>
          <a:p>
            <a:r>
              <a:rPr lang="cs-CZ" sz="1600" dirty="0"/>
              <a:t>H-formale</a:t>
            </a:r>
          </a:p>
          <a:p>
            <a:r>
              <a:rPr lang="cs-CZ" sz="1600" dirty="0"/>
              <a:t>I-architettonico</a:t>
            </a:r>
            <a:endParaRPr lang="it-IT" sz="1600" dirty="0"/>
          </a:p>
        </p:txBody>
      </p:sp>
      <p:sp>
        <p:nvSpPr>
          <p:cNvPr id="7" name="Rettangolo 6"/>
          <p:cNvSpPr/>
          <p:nvPr/>
        </p:nvSpPr>
        <p:spPr>
          <a:xfrm>
            <a:off x="323528" y="4509120"/>
            <a:ext cx="7992888" cy="2308324"/>
          </a:xfrm>
          <a:prstGeom prst="rect">
            <a:avLst/>
          </a:prstGeom>
        </p:spPr>
        <p:txBody>
          <a:bodyPr wrap="square">
            <a:spAutoFit/>
          </a:bodyPr>
          <a:lstStyle/>
          <a:p>
            <a:r>
              <a:rPr lang="it-IT" b="1" dirty="0" err="1">
                <a:solidFill>
                  <a:srgbClr val="FF0000"/>
                </a:solidFill>
              </a:rPr>
              <a:t>Tvoření</a:t>
            </a:r>
            <a:r>
              <a:rPr lang="it-IT" b="1" dirty="0">
                <a:solidFill>
                  <a:srgbClr val="FF0000"/>
                </a:solidFill>
              </a:rPr>
              <a:t> </a:t>
            </a:r>
            <a:r>
              <a:rPr lang="it-IT" b="1" dirty="0" err="1">
                <a:solidFill>
                  <a:srgbClr val="FF0000"/>
                </a:solidFill>
              </a:rPr>
              <a:t>přídavných</a:t>
            </a:r>
            <a:r>
              <a:rPr lang="it-IT" b="1" dirty="0">
                <a:solidFill>
                  <a:srgbClr val="FF0000"/>
                </a:solidFill>
              </a:rPr>
              <a:t> </a:t>
            </a:r>
            <a:r>
              <a:rPr lang="it-IT" b="1" dirty="0" err="1">
                <a:solidFill>
                  <a:srgbClr val="FF0000"/>
                </a:solidFill>
              </a:rPr>
              <a:t>jmen</a:t>
            </a:r>
            <a:r>
              <a:rPr lang="it-IT" b="1" dirty="0">
                <a:solidFill>
                  <a:srgbClr val="FF0000"/>
                </a:solidFill>
              </a:rPr>
              <a:t>: </a:t>
            </a:r>
            <a:r>
              <a:rPr lang="it-IT" b="1" dirty="0" err="1">
                <a:solidFill>
                  <a:srgbClr val="FF0000"/>
                </a:solidFill>
              </a:rPr>
              <a:t>sufix</a:t>
            </a:r>
            <a:r>
              <a:rPr lang="it-IT" b="1" dirty="0">
                <a:solidFill>
                  <a:srgbClr val="FF0000"/>
                </a:solidFill>
              </a:rPr>
              <a:t>  ISTA  – ISTICO</a:t>
            </a:r>
            <a:endParaRPr lang="it-IT" sz="1000" b="1" dirty="0">
              <a:solidFill>
                <a:srgbClr val="FF0000"/>
              </a:solidFill>
            </a:endParaRPr>
          </a:p>
          <a:p>
            <a:r>
              <a:rPr lang="it-IT" b="1" dirty="0"/>
              <a:t>Il suffisso in </a:t>
            </a:r>
            <a:r>
              <a:rPr lang="it-IT" b="1" dirty="0">
                <a:solidFill>
                  <a:srgbClr val="FF0000"/>
                </a:solidFill>
              </a:rPr>
              <a:t>ICO </a:t>
            </a:r>
            <a:r>
              <a:rPr lang="it-IT" dirty="0"/>
              <a:t>appartiene </a:t>
            </a:r>
            <a:r>
              <a:rPr lang="it-IT" b="1" dirty="0"/>
              <a:t>agli aggettivi </a:t>
            </a:r>
            <a:r>
              <a:rPr lang="it-IT" dirty="0"/>
              <a:t>di origine latina ( </a:t>
            </a:r>
            <a:r>
              <a:rPr lang="it-IT" i="1" dirty="0" err="1"/>
              <a:t>-icum</a:t>
            </a:r>
            <a:r>
              <a:rPr lang="it-IT" dirty="0"/>
              <a:t>) o tratti in italiano da nomi, che indica genericamente relazione, appartenenza ( </a:t>
            </a:r>
            <a:r>
              <a:rPr lang="it-IT" i="1" dirty="0"/>
              <a:t>bellico</a:t>
            </a:r>
            <a:r>
              <a:rPr lang="it-IT" dirty="0"/>
              <a:t>, </a:t>
            </a:r>
            <a:r>
              <a:rPr lang="it-IT" i="1" dirty="0"/>
              <a:t>civico</a:t>
            </a:r>
            <a:r>
              <a:rPr lang="it-IT" dirty="0"/>
              <a:t>, </a:t>
            </a:r>
            <a:r>
              <a:rPr lang="it-IT" i="1" dirty="0"/>
              <a:t>sferico</a:t>
            </a:r>
            <a:r>
              <a:rPr lang="it-IT" dirty="0"/>
              <a:t>, </a:t>
            </a:r>
            <a:r>
              <a:rPr lang="it-IT" i="1" dirty="0"/>
              <a:t>storico</a:t>
            </a:r>
            <a:r>
              <a:rPr lang="it-IT" dirty="0"/>
              <a:t>); in chimica organica designa gli acidi organici.</a:t>
            </a:r>
          </a:p>
          <a:p>
            <a:r>
              <a:rPr lang="it-IT" i="1" dirty="0"/>
              <a:t>Sfera – sfer</a:t>
            </a:r>
            <a:r>
              <a:rPr lang="it-IT" b="1" i="1" dirty="0"/>
              <a:t>ico</a:t>
            </a:r>
          </a:p>
          <a:p>
            <a:r>
              <a:rPr lang="it-IT" dirty="0"/>
              <a:t>La palla sferica, le palle sferiche</a:t>
            </a:r>
          </a:p>
          <a:p>
            <a:r>
              <a:rPr lang="it-IT" i="1" dirty="0"/>
              <a:t>Storia – stor</a:t>
            </a:r>
            <a:r>
              <a:rPr lang="it-IT" b="1" i="1" dirty="0"/>
              <a:t>ico</a:t>
            </a:r>
          </a:p>
          <a:p>
            <a:r>
              <a:rPr lang="it-IT" dirty="0"/>
              <a:t>Il racconto storico, i racconti storici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aggettivi qualitativi_esercizio 2.jpg"/>
          <p:cNvPicPr>
            <a:picLocks noChangeAspect="1"/>
          </p:cNvPicPr>
          <p:nvPr/>
        </p:nvPicPr>
        <p:blipFill>
          <a:blip r:embed="rId3" cstate="print"/>
          <a:stretch>
            <a:fillRect/>
          </a:stretch>
        </p:blipFill>
        <p:spPr>
          <a:xfrm>
            <a:off x="2147072" y="0"/>
            <a:ext cx="4849856" cy="6858000"/>
          </a:xfrm>
          <a:prstGeom prst="rect">
            <a:avLst/>
          </a:prstGeom>
        </p:spPr>
      </p:pic>
      <p:sp>
        <p:nvSpPr>
          <p:cNvPr id="3" name="Rettangolo 2"/>
          <p:cNvSpPr/>
          <p:nvPr/>
        </p:nvSpPr>
        <p:spPr>
          <a:xfrm>
            <a:off x="251520" y="260648"/>
            <a:ext cx="2117503" cy="369332"/>
          </a:xfrm>
          <a:prstGeom prst="rect">
            <a:avLst/>
          </a:prstGeom>
        </p:spPr>
        <p:txBody>
          <a:bodyPr wrap="none">
            <a:spAutoFit/>
          </a:bodyPr>
          <a:lstStyle/>
          <a:p>
            <a:r>
              <a:rPr lang="cs-CZ" dirty="0"/>
              <a:t>Tvořte množné číslo:</a:t>
            </a:r>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369332"/>
          </a:xfrm>
          <a:prstGeom prst="rect">
            <a:avLst/>
          </a:prstGeom>
        </p:spPr>
        <p:txBody>
          <a:bodyPr wrap="square">
            <a:spAutoFit/>
          </a:bodyPr>
          <a:lstStyle/>
          <a:p>
            <a:r>
              <a:rPr lang="cs-CZ" b="1" dirty="0">
                <a:solidFill>
                  <a:srgbClr val="FF0000"/>
                </a:solidFill>
              </a:rPr>
              <a:t>GLI AGGETTIVI</a:t>
            </a:r>
            <a:r>
              <a:rPr lang="it-IT" b="1" dirty="0">
                <a:solidFill>
                  <a:srgbClr val="FF0000"/>
                </a:solidFill>
              </a:rPr>
              <a:t> QUALITATIVI</a:t>
            </a:r>
            <a:r>
              <a:rPr lang="cs-CZ" b="1" dirty="0">
                <a:solidFill>
                  <a:srgbClr val="FF0000"/>
                </a:solidFill>
              </a:rPr>
              <a:t> / </a:t>
            </a:r>
            <a:r>
              <a:rPr lang="it-IT" sz="1500" b="1" dirty="0" err="1">
                <a:solidFill>
                  <a:srgbClr val="FF0000"/>
                </a:solidFill>
              </a:rPr>
              <a:t>Tvoření</a:t>
            </a:r>
            <a:r>
              <a:rPr lang="it-IT" sz="1500" b="1" dirty="0">
                <a:solidFill>
                  <a:srgbClr val="FF0000"/>
                </a:solidFill>
              </a:rPr>
              <a:t> </a:t>
            </a:r>
            <a:r>
              <a:rPr lang="cs-CZ" sz="1500" b="1" dirty="0">
                <a:solidFill>
                  <a:srgbClr val="FF0000"/>
                </a:solidFill>
              </a:rPr>
              <a:t>nových </a:t>
            </a:r>
            <a:r>
              <a:rPr lang="it-IT" sz="1500" b="1" dirty="0" err="1">
                <a:solidFill>
                  <a:srgbClr val="FF0000"/>
                </a:solidFill>
              </a:rPr>
              <a:t>přídavných</a:t>
            </a:r>
            <a:r>
              <a:rPr lang="it-IT" sz="1500" b="1" dirty="0">
                <a:solidFill>
                  <a:srgbClr val="FF0000"/>
                </a:solidFill>
              </a:rPr>
              <a:t> </a:t>
            </a:r>
            <a:r>
              <a:rPr lang="it-IT" sz="1500" b="1" dirty="0" err="1">
                <a:solidFill>
                  <a:srgbClr val="FF0000"/>
                </a:solidFill>
              </a:rPr>
              <a:t>jmen</a:t>
            </a:r>
            <a:r>
              <a:rPr lang="it-IT" sz="1500" b="1" dirty="0">
                <a:solidFill>
                  <a:srgbClr val="FF0000"/>
                </a:solidFill>
              </a:rPr>
              <a:t> </a:t>
            </a:r>
            <a:r>
              <a:rPr lang="it-IT" sz="1500" b="1" dirty="0" err="1">
                <a:solidFill>
                  <a:srgbClr val="FF0000"/>
                </a:solidFill>
              </a:rPr>
              <a:t>ze</a:t>
            </a:r>
            <a:r>
              <a:rPr lang="it-IT" sz="1500" b="1" dirty="0">
                <a:solidFill>
                  <a:srgbClr val="FF0000"/>
                </a:solidFill>
              </a:rPr>
              <a:t> </a:t>
            </a:r>
            <a:r>
              <a:rPr lang="it-IT" sz="1500" b="1" dirty="0" err="1">
                <a:solidFill>
                  <a:srgbClr val="FF0000"/>
                </a:solidFill>
              </a:rPr>
              <a:t>jmen</a:t>
            </a:r>
            <a:r>
              <a:rPr lang="it-IT" sz="1500" b="1" dirty="0">
                <a:solidFill>
                  <a:srgbClr val="FF0000"/>
                </a:solidFill>
              </a:rPr>
              <a:t> </a:t>
            </a:r>
            <a:r>
              <a:rPr lang="it-IT" sz="1500" b="1" dirty="0" err="1">
                <a:solidFill>
                  <a:srgbClr val="FF0000"/>
                </a:solidFill>
              </a:rPr>
              <a:t>podstatných</a:t>
            </a:r>
            <a:r>
              <a:rPr lang="cs-CZ" sz="1500" b="1" dirty="0">
                <a:solidFill>
                  <a:srgbClr val="FF0000"/>
                </a:solidFill>
              </a:rPr>
              <a:t> a </a:t>
            </a:r>
            <a:r>
              <a:rPr lang="it-IT" sz="1500" b="1" dirty="0" err="1">
                <a:solidFill>
                  <a:srgbClr val="FF0000"/>
                </a:solidFill>
              </a:rPr>
              <a:t>přídavných</a:t>
            </a:r>
            <a:r>
              <a:rPr lang="it-IT" sz="1500" b="1" dirty="0">
                <a:solidFill>
                  <a:srgbClr val="FF0000"/>
                </a:solidFill>
              </a:rPr>
              <a:t> </a:t>
            </a:r>
            <a:r>
              <a:rPr lang="cs-CZ" sz="1500" b="1" dirty="0">
                <a:solidFill>
                  <a:srgbClr val="FF0000"/>
                </a:solidFill>
              </a:rPr>
              <a:t>a ze sloves</a:t>
            </a:r>
            <a:endParaRPr lang="it-IT" sz="1500" b="1" dirty="0">
              <a:solidFill>
                <a:srgbClr val="FF0000"/>
              </a:solidFill>
            </a:endParaRPr>
          </a:p>
        </p:txBody>
      </p:sp>
      <p:sp>
        <p:nvSpPr>
          <p:cNvPr id="3" name="Rettangolo 2"/>
          <p:cNvSpPr/>
          <p:nvPr/>
        </p:nvSpPr>
        <p:spPr>
          <a:xfrm>
            <a:off x="251520" y="404664"/>
            <a:ext cx="8892480" cy="7694414"/>
          </a:xfrm>
          <a:prstGeom prst="rect">
            <a:avLst/>
          </a:prstGeom>
        </p:spPr>
        <p:txBody>
          <a:bodyPr wrap="square">
            <a:spAutoFit/>
          </a:bodyPr>
          <a:lstStyle/>
          <a:p>
            <a:r>
              <a:rPr lang="it-IT" sz="1600" b="1" dirty="0"/>
              <a:t>Gli aggettivi qualificativi derivati </a:t>
            </a:r>
            <a:r>
              <a:rPr lang="it-IT" sz="1600" dirty="0"/>
              <a:t>possono derivare non solo da un aggettivo ma anche da un nome o da un verbo.</a:t>
            </a:r>
          </a:p>
          <a:p>
            <a:r>
              <a:rPr lang="it-IT" sz="1600" dirty="0"/>
              <a:t>(c) </a:t>
            </a:r>
            <a:r>
              <a:rPr lang="it-IT" sz="1600" b="1" dirty="0"/>
              <a:t>Aggettivi derivati</a:t>
            </a:r>
            <a:r>
              <a:rPr lang="it-IT" sz="1600" dirty="0"/>
              <a:t>:</a:t>
            </a:r>
          </a:p>
          <a:p>
            <a:pPr marL="400050" indent="-400050">
              <a:buAutoNum type="romanLcParenBoth"/>
            </a:pPr>
            <a:r>
              <a:rPr lang="it-IT" sz="1600" b="1" dirty="0"/>
              <a:t>deverbali:</a:t>
            </a:r>
            <a:r>
              <a:rPr lang="it-IT" sz="1600" dirty="0"/>
              <a:t> formati da suffisso + radice del participio passato o presente del verbo ;</a:t>
            </a:r>
          </a:p>
          <a:p>
            <a:r>
              <a:rPr lang="it-IT" sz="1600" dirty="0"/>
              <a:t>(</a:t>
            </a:r>
            <a:r>
              <a:rPr lang="it-IT" sz="1600" dirty="0" err="1"/>
              <a:t>ii</a:t>
            </a:r>
            <a:r>
              <a:rPr lang="it-IT" sz="1600" dirty="0"/>
              <a:t>) </a:t>
            </a:r>
            <a:r>
              <a:rPr lang="it-IT" sz="1600" b="1" dirty="0"/>
              <a:t>denominali</a:t>
            </a:r>
            <a:r>
              <a:rPr lang="it-IT" sz="1600" dirty="0"/>
              <a:t>/relazionali/di relazione, derivati da un aggettivo o da un nome.</a:t>
            </a:r>
          </a:p>
          <a:p>
            <a:endParaRPr lang="it-IT" sz="1600" dirty="0"/>
          </a:p>
          <a:p>
            <a:r>
              <a:rPr lang="it-IT" sz="1600" dirty="0"/>
              <a:t>(d) </a:t>
            </a:r>
            <a:r>
              <a:rPr lang="it-IT" sz="1600" b="1" dirty="0"/>
              <a:t>Aggettivi composti</a:t>
            </a:r>
            <a:r>
              <a:rPr lang="it-IT" sz="1600" dirty="0"/>
              <a:t>: </a:t>
            </a:r>
            <a:r>
              <a:rPr lang="it-IT" sz="1600" dirty="0" err="1"/>
              <a:t>aggettivo+aggettivo</a:t>
            </a:r>
            <a:r>
              <a:rPr lang="it-IT" sz="1600" dirty="0"/>
              <a:t>, </a:t>
            </a:r>
            <a:r>
              <a:rPr lang="it-IT" sz="1600" dirty="0" err="1"/>
              <a:t>aggettivo+nome</a:t>
            </a:r>
            <a:r>
              <a:rPr lang="it-IT" sz="1600" dirty="0"/>
              <a:t>.</a:t>
            </a:r>
            <a:r>
              <a:rPr lang="cs-CZ" sz="1600" b="1" dirty="0"/>
              <a:t> </a:t>
            </a:r>
            <a:endParaRPr lang="it-IT" sz="1600" dirty="0"/>
          </a:p>
          <a:p>
            <a:r>
              <a:rPr lang="it-IT" sz="1600" dirty="0"/>
              <a:t>Gli </a:t>
            </a:r>
            <a:r>
              <a:rPr lang="it-IT" sz="1600" b="1" dirty="0"/>
              <a:t>aggettivi qualificativi composti</a:t>
            </a:r>
            <a:r>
              <a:rPr lang="it-IT" sz="1600" dirty="0"/>
              <a:t> sono</a:t>
            </a:r>
            <a:r>
              <a:rPr lang="cs-CZ" sz="1600" dirty="0"/>
              <a:t> </a:t>
            </a:r>
            <a:r>
              <a:rPr lang="it-IT" sz="1600" dirty="0"/>
              <a:t>quelli ottenuti</a:t>
            </a:r>
            <a:r>
              <a:rPr lang="cs-CZ" sz="1600" dirty="0"/>
              <a:t> </a:t>
            </a:r>
            <a:r>
              <a:rPr lang="it-IT" sz="1600" dirty="0"/>
              <a:t>dall’unione di due aggettivi, </a:t>
            </a:r>
            <a:endParaRPr lang="cs-CZ" sz="1600" dirty="0"/>
          </a:p>
          <a:p>
            <a:r>
              <a:rPr lang="it-IT" sz="1600" dirty="0"/>
              <a:t>ad esempio: </a:t>
            </a:r>
            <a:r>
              <a:rPr lang="cs-CZ" sz="1600" dirty="0"/>
              <a:t>/ </a:t>
            </a:r>
            <a:r>
              <a:rPr lang="cs-CZ" sz="1600" b="1" dirty="0">
                <a:solidFill>
                  <a:srgbClr val="FF0000"/>
                </a:solidFill>
              </a:rPr>
              <a:t>příd. jméno+příd.</a:t>
            </a:r>
            <a:r>
              <a:rPr lang="it-IT" sz="1600" b="1" dirty="0">
                <a:solidFill>
                  <a:srgbClr val="FF0000"/>
                </a:solidFill>
              </a:rPr>
              <a:t> </a:t>
            </a:r>
            <a:r>
              <a:rPr lang="cs-CZ" sz="1600" b="1" dirty="0">
                <a:solidFill>
                  <a:srgbClr val="FF0000"/>
                </a:solidFill>
              </a:rPr>
              <a:t>Jméno + koncovky adjektiv O-E: </a:t>
            </a:r>
            <a:endParaRPr lang="it-IT" sz="1600" dirty="0"/>
          </a:p>
          <a:p>
            <a:r>
              <a:rPr lang="it-IT" sz="1600" b="1" dirty="0"/>
              <a:t>agro-dolce, bianco-nero</a:t>
            </a:r>
            <a:r>
              <a:rPr lang="it-IT" sz="1600" dirty="0"/>
              <a:t>;</a:t>
            </a:r>
          </a:p>
          <a:p>
            <a:endParaRPr lang="it-IT" sz="1600" dirty="0"/>
          </a:p>
          <a:p>
            <a:r>
              <a:rPr lang="it-IT" sz="1600" dirty="0"/>
              <a:t>dall’unione di un aggettivo e di un nome,ad esempio: </a:t>
            </a:r>
            <a:r>
              <a:rPr lang="cs-CZ" sz="1600" dirty="0"/>
              <a:t>/ </a:t>
            </a:r>
            <a:r>
              <a:rPr lang="cs-CZ" sz="1600" b="1" dirty="0">
                <a:solidFill>
                  <a:srgbClr val="FF0000"/>
                </a:solidFill>
              </a:rPr>
              <a:t>příd. jméno+ podst. jméno + koncovky  I-E</a:t>
            </a:r>
            <a:endParaRPr lang="it-IT" sz="1600" dirty="0"/>
          </a:p>
          <a:p>
            <a:r>
              <a:rPr lang="it-IT" sz="1600" b="1" dirty="0"/>
              <a:t>multi-lingue</a:t>
            </a:r>
            <a:r>
              <a:rPr lang="it-IT" sz="1600" dirty="0"/>
              <a:t>;</a:t>
            </a:r>
          </a:p>
          <a:p>
            <a:endParaRPr lang="it-IT" sz="1600" dirty="0"/>
          </a:p>
          <a:p>
            <a:r>
              <a:rPr lang="it-IT" sz="1600" dirty="0"/>
              <a:t>dall’unione di un prefisso e di un aggettivo, ad esempio:</a:t>
            </a:r>
            <a:r>
              <a:rPr lang="cs-CZ" sz="1600" dirty="0"/>
              <a:t> / </a:t>
            </a:r>
            <a:r>
              <a:rPr lang="cs-CZ" sz="1600" b="1" dirty="0">
                <a:solidFill>
                  <a:srgbClr val="FF0000"/>
                </a:solidFill>
              </a:rPr>
              <a:t>prefix např. INTER, TRANS, AUTO + příd. jméno </a:t>
            </a:r>
            <a:r>
              <a:rPr lang="it-IT" sz="1600" b="1" dirty="0">
                <a:solidFill>
                  <a:srgbClr val="FF0000"/>
                </a:solidFill>
              </a:rPr>
              <a:t> E – ICO</a:t>
            </a:r>
            <a:r>
              <a:rPr lang="cs-CZ" sz="1600" b="1" dirty="0">
                <a:solidFill>
                  <a:srgbClr val="FF0000"/>
                </a:solidFill>
              </a:rPr>
              <a:t> – ICA - koncovky O-A-E </a:t>
            </a:r>
            <a:endParaRPr lang="it-IT" sz="1600" dirty="0"/>
          </a:p>
          <a:p>
            <a:r>
              <a:rPr lang="it-IT" sz="1600" dirty="0"/>
              <a:t> </a:t>
            </a:r>
            <a:r>
              <a:rPr lang="it-IT" sz="1600" b="1" dirty="0"/>
              <a:t>inter-</a:t>
            </a:r>
            <a:r>
              <a:rPr lang="it-IT" sz="1600" dirty="0"/>
              <a:t>nazional</a:t>
            </a:r>
            <a:r>
              <a:rPr lang="it-IT" sz="1600" b="1" dirty="0"/>
              <a:t>e</a:t>
            </a:r>
            <a:r>
              <a:rPr lang="it-IT" sz="1600" dirty="0"/>
              <a:t>, </a:t>
            </a:r>
            <a:r>
              <a:rPr lang="it-IT" sz="1600" b="1" dirty="0"/>
              <a:t>trans-</a:t>
            </a:r>
            <a:r>
              <a:rPr lang="it-IT" sz="1600" dirty="0"/>
              <a:t>oceanic</a:t>
            </a:r>
            <a:r>
              <a:rPr lang="it-IT" sz="1600" b="1" dirty="0"/>
              <a:t>o</a:t>
            </a:r>
            <a:r>
              <a:rPr lang="it-IT" sz="1600" dirty="0"/>
              <a:t>, </a:t>
            </a:r>
            <a:r>
              <a:rPr lang="it-IT" sz="1600" b="1" dirty="0" err="1"/>
              <a:t>trans-</a:t>
            </a:r>
            <a:r>
              <a:rPr lang="it-IT" sz="1600" dirty="0" err="1"/>
              <a:t>oceanic</a:t>
            </a:r>
            <a:r>
              <a:rPr lang="cs-CZ" sz="1600" b="1" dirty="0"/>
              <a:t>a,</a:t>
            </a:r>
            <a:r>
              <a:rPr lang="it-IT" sz="1600" dirty="0"/>
              <a:t> </a:t>
            </a:r>
            <a:r>
              <a:rPr lang="cs-CZ" sz="1600" dirty="0"/>
              <a:t> </a:t>
            </a:r>
            <a:r>
              <a:rPr lang="it-IT" sz="1600" b="1" dirty="0"/>
              <a:t>auto-</a:t>
            </a:r>
            <a:r>
              <a:rPr lang="it-IT" sz="1600" dirty="0"/>
              <a:t>sufficient</a:t>
            </a:r>
            <a:r>
              <a:rPr lang="it-IT" sz="1600" b="1" dirty="0"/>
              <a:t>e</a:t>
            </a:r>
            <a:r>
              <a:rPr lang="it-IT" sz="1600" dirty="0"/>
              <a:t>;</a:t>
            </a:r>
          </a:p>
          <a:p>
            <a:endParaRPr lang="it-IT" sz="1600" dirty="0"/>
          </a:p>
          <a:p>
            <a:r>
              <a:rPr lang="it-IT" sz="1600" dirty="0"/>
              <a:t>dall’unione di un prefisso e di un nome:</a:t>
            </a:r>
            <a:r>
              <a:rPr lang="cs-CZ" sz="1600" dirty="0"/>
              <a:t> / </a:t>
            </a:r>
            <a:r>
              <a:rPr lang="cs-CZ" sz="1600" b="1" dirty="0">
                <a:solidFill>
                  <a:srgbClr val="FF0000"/>
                </a:solidFill>
              </a:rPr>
              <a:t>prefix např. ANTI+ podst. Jméno + koncovky O-A-E  </a:t>
            </a:r>
            <a:endParaRPr lang="it-IT" sz="1600" dirty="0"/>
          </a:p>
          <a:p>
            <a:r>
              <a:rPr lang="it-IT" sz="1600" b="1" dirty="0"/>
              <a:t>anti-</a:t>
            </a:r>
            <a:r>
              <a:rPr lang="it-IT" sz="1600" dirty="0"/>
              <a:t>uom</a:t>
            </a:r>
            <a:r>
              <a:rPr lang="it-IT" sz="1600" b="1" dirty="0"/>
              <a:t>o</a:t>
            </a:r>
            <a:r>
              <a:rPr lang="it-IT" sz="1600" dirty="0"/>
              <a:t>, </a:t>
            </a:r>
            <a:r>
              <a:rPr lang="it-IT" sz="1600" b="1" dirty="0"/>
              <a:t>anti-</a:t>
            </a:r>
            <a:r>
              <a:rPr lang="it-IT" sz="1600" dirty="0"/>
              <a:t>rigetto</a:t>
            </a:r>
            <a:r>
              <a:rPr lang="cs-CZ" sz="1600" dirty="0"/>
              <a:t>, </a:t>
            </a:r>
            <a:r>
              <a:rPr lang="cs-CZ" sz="1600" b="1" dirty="0"/>
              <a:t>anti</a:t>
            </a:r>
            <a:r>
              <a:rPr lang="cs-CZ" sz="1600" dirty="0"/>
              <a:t>-corazz</a:t>
            </a:r>
            <a:r>
              <a:rPr lang="cs-CZ" sz="1600" b="1" dirty="0"/>
              <a:t>a</a:t>
            </a:r>
            <a:r>
              <a:rPr lang="it-IT" sz="1600" dirty="0"/>
              <a:t>.</a:t>
            </a:r>
            <a:r>
              <a:rPr lang="cs-CZ" sz="1600" dirty="0"/>
              <a:t> </a:t>
            </a:r>
          </a:p>
          <a:p>
            <a:endParaRPr lang="cs-CZ" sz="800" dirty="0"/>
          </a:p>
          <a:p>
            <a:r>
              <a:rPr lang="cs-CZ" sz="1600" dirty="0"/>
              <a:t>Attenzione</a:t>
            </a:r>
            <a:r>
              <a:rPr lang="it-IT" sz="1600" dirty="0"/>
              <a:t>: La terapia anti-rigett</a:t>
            </a:r>
            <a:r>
              <a:rPr lang="it-IT" sz="1600" b="1" dirty="0"/>
              <a:t>o</a:t>
            </a:r>
            <a:r>
              <a:rPr lang="it-IT" sz="1600" dirty="0"/>
              <a:t> e le terapi</a:t>
            </a:r>
            <a:r>
              <a:rPr lang="it-IT" sz="1600" b="1" dirty="0"/>
              <a:t>e</a:t>
            </a:r>
            <a:r>
              <a:rPr lang="it-IT" sz="1600" dirty="0"/>
              <a:t> anti-rigett</a:t>
            </a:r>
            <a:r>
              <a:rPr lang="it-IT" sz="1600" b="1" dirty="0"/>
              <a:t>o. </a:t>
            </a:r>
            <a:r>
              <a:rPr lang="cs-CZ" sz="1600" dirty="0"/>
              <a:t>(prefisso + nome non si declina</a:t>
            </a:r>
            <a:r>
              <a:rPr lang="it-IT" sz="1600" dirty="0"/>
              <a:t>)</a:t>
            </a:r>
            <a:endParaRPr lang="cs-CZ" sz="1600" dirty="0"/>
          </a:p>
          <a:p>
            <a:r>
              <a:rPr lang="cs-CZ" sz="1600" b="1" dirty="0">
                <a:solidFill>
                  <a:srgbClr val="FF0000"/>
                </a:solidFill>
              </a:rPr>
              <a:t>/ prefix+ podst. </a:t>
            </a:r>
            <a:r>
              <a:rPr lang="it-IT" sz="1600" b="1" dirty="0">
                <a:solidFill>
                  <a:srgbClr val="FF0000"/>
                </a:solidFill>
              </a:rPr>
              <a:t>J</a:t>
            </a:r>
            <a:r>
              <a:rPr lang="cs-CZ" sz="1600" b="1" dirty="0">
                <a:solidFill>
                  <a:srgbClr val="FF0000"/>
                </a:solidFill>
              </a:rPr>
              <a:t>méno + koncovky se nemění </a:t>
            </a:r>
            <a:endParaRPr lang="cs-CZ" sz="1600" b="1" dirty="0"/>
          </a:p>
          <a:p>
            <a:r>
              <a:rPr lang="it-IT" sz="1600" dirty="0"/>
              <a:t>La luc</a:t>
            </a:r>
            <a:r>
              <a:rPr lang="it-IT" sz="1600" b="1" dirty="0"/>
              <a:t>e</a:t>
            </a:r>
            <a:r>
              <a:rPr lang="it-IT" sz="1600" dirty="0"/>
              <a:t> anti-abbagliant</a:t>
            </a:r>
            <a:r>
              <a:rPr lang="it-IT" sz="1600" b="1" dirty="0"/>
              <a:t>e</a:t>
            </a:r>
            <a:r>
              <a:rPr lang="it-IT" sz="1600" dirty="0"/>
              <a:t> e le luc</a:t>
            </a:r>
            <a:r>
              <a:rPr lang="it-IT" sz="1600" b="1" dirty="0"/>
              <a:t>i</a:t>
            </a:r>
            <a:r>
              <a:rPr lang="it-IT" sz="1600" dirty="0"/>
              <a:t> anti-abbagliant</a:t>
            </a:r>
            <a:r>
              <a:rPr lang="it-IT" sz="1600" b="1" dirty="0"/>
              <a:t>i. </a:t>
            </a:r>
            <a:r>
              <a:rPr lang="cs-CZ" sz="1600" dirty="0"/>
              <a:t>(prefisso + </a:t>
            </a:r>
            <a:r>
              <a:rPr lang="it-IT" sz="1600" dirty="0"/>
              <a:t>aggettivo</a:t>
            </a:r>
            <a:r>
              <a:rPr lang="cs-CZ" sz="1600" dirty="0"/>
              <a:t> si declina</a:t>
            </a:r>
            <a:r>
              <a:rPr lang="it-IT" sz="1600" dirty="0"/>
              <a:t>)</a:t>
            </a:r>
            <a:endParaRPr lang="cs-CZ" sz="1600" dirty="0"/>
          </a:p>
          <a:p>
            <a:r>
              <a:rPr lang="cs-CZ" sz="1600" b="1" dirty="0">
                <a:solidFill>
                  <a:srgbClr val="FF0000"/>
                </a:solidFill>
              </a:rPr>
              <a:t>/ prefix ANTI + příd. </a:t>
            </a:r>
            <a:r>
              <a:rPr lang="it-IT" sz="1600" b="1" dirty="0">
                <a:solidFill>
                  <a:srgbClr val="FF0000"/>
                </a:solidFill>
              </a:rPr>
              <a:t>j</a:t>
            </a:r>
            <a:r>
              <a:rPr lang="cs-CZ" sz="1600" b="1" dirty="0">
                <a:solidFill>
                  <a:srgbClr val="FF0000"/>
                </a:solidFill>
              </a:rPr>
              <a:t>méno</a:t>
            </a:r>
            <a:r>
              <a:rPr lang="it-IT" sz="1600" b="1" dirty="0">
                <a:solidFill>
                  <a:srgbClr val="FF0000"/>
                </a:solidFill>
              </a:rPr>
              <a:t> </a:t>
            </a:r>
            <a:r>
              <a:rPr lang="cs-CZ" sz="1600" b="1" dirty="0">
                <a:solidFill>
                  <a:srgbClr val="FF0000"/>
                </a:solidFill>
              </a:rPr>
              <a:t>se mění + k</a:t>
            </a:r>
            <a:r>
              <a:rPr lang="it-IT" sz="1600" b="1" dirty="0" err="1">
                <a:solidFill>
                  <a:srgbClr val="FF0000"/>
                </a:solidFill>
              </a:rPr>
              <a:t>oncovky</a:t>
            </a:r>
            <a:r>
              <a:rPr lang="it-IT" sz="1600" b="1" dirty="0">
                <a:solidFill>
                  <a:srgbClr val="FF0000"/>
                </a:solidFill>
              </a:rPr>
              <a:t> </a:t>
            </a:r>
            <a:r>
              <a:rPr lang="cs-CZ" sz="1600" b="1" dirty="0">
                <a:solidFill>
                  <a:srgbClr val="FF0000"/>
                </a:solidFill>
              </a:rPr>
              <a:t>E-I </a:t>
            </a:r>
            <a:endParaRPr lang="cs-CZ" sz="1600" b="1" dirty="0"/>
          </a:p>
          <a:p>
            <a:endParaRPr lang="it-IT" sz="1600" b="1" dirty="0"/>
          </a:p>
          <a:p>
            <a:endParaRPr lang="it-IT" sz="1600" dirty="0"/>
          </a:p>
          <a:p>
            <a:endParaRPr lang="it-IT" dirty="0"/>
          </a:p>
          <a:p>
            <a:endParaRPr lang="it-IT" dirty="0"/>
          </a:p>
          <a:p>
            <a:endParaRPr lang="it-IT" dirty="0"/>
          </a:p>
        </p:txBody>
      </p:sp>
      <p:sp>
        <p:nvSpPr>
          <p:cNvPr id="4" name="Rettangolo 3"/>
          <p:cNvSpPr/>
          <p:nvPr/>
        </p:nvSpPr>
        <p:spPr>
          <a:xfrm>
            <a:off x="251520" y="6550223"/>
            <a:ext cx="8424936" cy="307777"/>
          </a:xfrm>
          <a:prstGeom prst="rect">
            <a:avLst/>
          </a:prstGeom>
        </p:spPr>
        <p:txBody>
          <a:bodyPr wrap="square">
            <a:spAutoFit/>
          </a:bodyPr>
          <a:lstStyle/>
          <a:p>
            <a:r>
              <a:rPr lang="it-IT" sz="1400" dirty="0">
                <a:hlinkClick r:id="rId3"/>
              </a:rPr>
              <a:t>https://www.sololibri.net/Aggettivi-qualificativi-primitivi-derivati.html</a:t>
            </a:r>
            <a:endParaRPr lang="it-IT"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51520" y="0"/>
            <a:ext cx="8892480" cy="8494633"/>
          </a:xfrm>
          <a:prstGeom prst="rect">
            <a:avLst/>
          </a:prstGeom>
        </p:spPr>
        <p:txBody>
          <a:bodyPr wrap="square">
            <a:spAutoFit/>
          </a:bodyPr>
          <a:lstStyle/>
          <a:p>
            <a:r>
              <a:rPr lang="it-IT" sz="2400" b="1" dirty="0" err="1">
                <a:solidFill>
                  <a:srgbClr val="FF0000"/>
                </a:solidFill>
              </a:rPr>
              <a:t>Tvoření</a:t>
            </a:r>
            <a:r>
              <a:rPr lang="it-IT" sz="2400" b="1" dirty="0">
                <a:solidFill>
                  <a:srgbClr val="FF0000"/>
                </a:solidFill>
              </a:rPr>
              <a:t> </a:t>
            </a:r>
            <a:r>
              <a:rPr lang="cs-CZ" sz="2400" b="1" dirty="0">
                <a:solidFill>
                  <a:srgbClr val="FF0000"/>
                </a:solidFill>
              </a:rPr>
              <a:t>podst. </a:t>
            </a:r>
            <a:r>
              <a:rPr lang="it-IT" sz="2400" b="1" dirty="0">
                <a:solidFill>
                  <a:srgbClr val="FF0000"/>
                </a:solidFill>
              </a:rPr>
              <a:t>a </a:t>
            </a:r>
            <a:r>
              <a:rPr lang="it-IT" sz="2400" b="1" dirty="0" err="1">
                <a:solidFill>
                  <a:srgbClr val="FF0000"/>
                </a:solidFill>
              </a:rPr>
              <a:t>přídavných</a:t>
            </a:r>
            <a:r>
              <a:rPr lang="it-IT" sz="2400" b="1" dirty="0">
                <a:solidFill>
                  <a:srgbClr val="FF0000"/>
                </a:solidFill>
              </a:rPr>
              <a:t> </a:t>
            </a:r>
            <a:r>
              <a:rPr lang="it-IT" sz="2400" b="1" dirty="0" err="1">
                <a:solidFill>
                  <a:srgbClr val="FF0000"/>
                </a:solidFill>
              </a:rPr>
              <a:t>jmen</a:t>
            </a:r>
            <a:r>
              <a:rPr lang="it-IT" sz="2400" b="1" dirty="0">
                <a:solidFill>
                  <a:srgbClr val="FF0000"/>
                </a:solidFill>
              </a:rPr>
              <a:t>: </a:t>
            </a:r>
            <a:r>
              <a:rPr lang="cs-CZ" sz="2400" b="1" dirty="0" err="1">
                <a:solidFill>
                  <a:srgbClr val="FF0000"/>
                </a:solidFill>
              </a:rPr>
              <a:t>s</a:t>
            </a:r>
            <a:r>
              <a:rPr lang="it-IT" sz="2400" b="1" dirty="0" err="1">
                <a:solidFill>
                  <a:srgbClr val="FF0000"/>
                </a:solidFill>
              </a:rPr>
              <a:t>ufix</a:t>
            </a:r>
            <a:r>
              <a:rPr lang="it-IT" sz="2400" b="1" dirty="0">
                <a:solidFill>
                  <a:srgbClr val="FF0000"/>
                </a:solidFill>
              </a:rPr>
              <a:t> ISTA  – ISTICO</a:t>
            </a:r>
            <a:endParaRPr lang="it-IT" sz="1100" b="1" dirty="0">
              <a:solidFill>
                <a:srgbClr val="FF0000"/>
              </a:solidFill>
            </a:endParaRPr>
          </a:p>
          <a:p>
            <a:r>
              <a:rPr lang="it-IT" b="1" dirty="0"/>
              <a:t> </a:t>
            </a:r>
            <a:r>
              <a:rPr lang="it-IT" dirty="0" err="1">
                <a:solidFill>
                  <a:srgbClr val="FF0000"/>
                </a:solidFill>
              </a:rPr>
              <a:t>Tvoření</a:t>
            </a:r>
            <a:r>
              <a:rPr lang="it-IT" dirty="0">
                <a:solidFill>
                  <a:srgbClr val="FF0000"/>
                </a:solidFill>
              </a:rPr>
              <a:t> </a:t>
            </a:r>
            <a:r>
              <a:rPr lang="cs-CZ" dirty="0">
                <a:solidFill>
                  <a:srgbClr val="FF0000"/>
                </a:solidFill>
              </a:rPr>
              <a:t> </a:t>
            </a:r>
            <a:r>
              <a:rPr lang="it-IT" dirty="0" err="1">
                <a:solidFill>
                  <a:srgbClr val="FF0000"/>
                </a:solidFill>
              </a:rPr>
              <a:t>podstatných</a:t>
            </a:r>
            <a:r>
              <a:rPr lang="it-IT" dirty="0">
                <a:solidFill>
                  <a:srgbClr val="FF0000"/>
                </a:solidFill>
              </a:rPr>
              <a:t> </a:t>
            </a:r>
            <a:r>
              <a:rPr lang="cs-CZ" dirty="0">
                <a:solidFill>
                  <a:srgbClr val="FF0000"/>
                </a:solidFill>
              </a:rPr>
              <a:t>se sufixem  ISTA /</a:t>
            </a:r>
          </a:p>
          <a:p>
            <a:r>
              <a:rPr lang="it-IT" b="1" dirty="0">
                <a:solidFill>
                  <a:srgbClr val="FF0000"/>
                </a:solidFill>
              </a:rPr>
              <a:t>Il suffisso -</a:t>
            </a:r>
            <a:r>
              <a:rPr lang="it-IT" b="1" i="1" dirty="0">
                <a:solidFill>
                  <a:srgbClr val="FF0000"/>
                </a:solidFill>
              </a:rPr>
              <a:t>ISTA</a:t>
            </a:r>
            <a:r>
              <a:rPr lang="it-IT" dirty="0"/>
              <a:t> deriva dal latino </a:t>
            </a:r>
            <a:r>
              <a:rPr lang="it-IT" b="1" dirty="0" err="1"/>
              <a:t>-</a:t>
            </a:r>
            <a:r>
              <a:rPr lang="it-IT" b="1" i="1" dirty="0" err="1"/>
              <a:t>ista</a:t>
            </a:r>
            <a:r>
              <a:rPr lang="it-IT" dirty="0"/>
              <a:t> (a sua volta dal greco </a:t>
            </a:r>
            <a:r>
              <a:rPr lang="it-IT" dirty="0" err="1"/>
              <a:t>-</a:t>
            </a:r>
            <a:r>
              <a:rPr lang="it-IT" i="1" dirty="0" err="1"/>
              <a:t>istès</a:t>
            </a:r>
            <a:r>
              <a:rPr lang="it-IT" dirty="0"/>
              <a:t>)</a:t>
            </a:r>
          </a:p>
          <a:p>
            <a:r>
              <a:rPr lang="it-IT" dirty="0"/>
              <a:t> e indica la persona che svolge un’attività, segue un’ideologia o presenta determinate caratteristiche.</a:t>
            </a:r>
            <a:r>
              <a:rPr lang="cs-CZ" dirty="0"/>
              <a:t> </a:t>
            </a:r>
            <a:r>
              <a:rPr lang="it-IT" dirty="0"/>
              <a:t>Si trova in parole composte derivate dal greco o dal latino:</a:t>
            </a:r>
            <a:endParaRPr lang="cs-CZ" dirty="0"/>
          </a:p>
          <a:p>
            <a:r>
              <a:rPr lang="cs-CZ" b="1" i="1" dirty="0"/>
              <a:t>Protagonista, artista</a:t>
            </a:r>
          </a:p>
          <a:p>
            <a:r>
              <a:rPr lang="it-IT" i="1" dirty="0"/>
              <a:t>Il protagonista, i protagonisti, la protagonista, le protagoniste</a:t>
            </a:r>
          </a:p>
          <a:p>
            <a:r>
              <a:rPr lang="it-IT" i="1" dirty="0"/>
              <a:t>l’artista,  gli artisti, le artiste</a:t>
            </a:r>
          </a:p>
          <a:p>
            <a:r>
              <a:rPr lang="cs-CZ" dirty="0"/>
              <a:t>M</a:t>
            </a:r>
            <a:r>
              <a:rPr lang="it-IT" dirty="0"/>
              <a:t>a soprattutto</a:t>
            </a:r>
            <a:r>
              <a:rPr lang="cs-CZ" dirty="0"/>
              <a:t> si trova</a:t>
            </a:r>
            <a:r>
              <a:rPr lang="it-IT" dirty="0"/>
              <a:t> in parole formate modernamente:</a:t>
            </a:r>
            <a:endParaRPr lang="cs-CZ" dirty="0"/>
          </a:p>
          <a:p>
            <a:r>
              <a:rPr lang="cs-CZ" i="1" dirty="0"/>
              <a:t>bar - barista</a:t>
            </a:r>
            <a:endParaRPr lang="it-IT" i="1" dirty="0"/>
          </a:p>
          <a:p>
            <a:r>
              <a:rPr lang="it-IT" i="1" dirty="0"/>
              <a:t>Il bar – il /la barista, i baristi, le bariste.</a:t>
            </a:r>
            <a:endParaRPr lang="it-IT" sz="900" b="1" dirty="0"/>
          </a:p>
          <a:p>
            <a:r>
              <a:rPr lang="it-IT" b="1" dirty="0"/>
              <a:t>Parole derivate </a:t>
            </a:r>
            <a:r>
              <a:rPr lang="it-IT" dirty="0"/>
              <a:t>che rinviano a correnti di pensiero politiche, ideologiche, religiose, letterarie, artistiche possono presentare anche un </a:t>
            </a:r>
            <a:r>
              <a:rPr lang="it-IT" b="1" dirty="0"/>
              <a:t>uso aggettivale</a:t>
            </a:r>
            <a:r>
              <a:rPr lang="it-IT" dirty="0"/>
              <a:t>:</a:t>
            </a:r>
            <a:r>
              <a:rPr lang="cs-CZ" dirty="0"/>
              <a:t> /</a:t>
            </a:r>
            <a:r>
              <a:rPr lang="cs-CZ" sz="1600" dirty="0">
                <a:solidFill>
                  <a:srgbClr val="FF0000"/>
                </a:solidFill>
              </a:rPr>
              <a:t>Podst.jméno s funkcí  jako příd. jméno</a:t>
            </a:r>
            <a:endParaRPr lang="it-IT" sz="1600" dirty="0">
              <a:solidFill>
                <a:srgbClr val="FF0000"/>
              </a:solidFill>
            </a:endParaRPr>
          </a:p>
          <a:p>
            <a:r>
              <a:rPr lang="it-IT" i="1" dirty="0"/>
              <a:t>il partito comun</a:t>
            </a:r>
            <a:r>
              <a:rPr lang="it-IT" b="1" i="1" dirty="0"/>
              <a:t>ista</a:t>
            </a:r>
          </a:p>
          <a:p>
            <a:r>
              <a:rPr lang="it-IT" i="1" dirty="0"/>
              <a:t>la poesia futurista</a:t>
            </a:r>
          </a:p>
          <a:p>
            <a:r>
              <a:rPr lang="it-IT" i="1" dirty="0"/>
              <a:t> la Chiesa battista</a:t>
            </a:r>
            <a:endParaRPr lang="it-IT" sz="800" i="1" dirty="0"/>
          </a:p>
          <a:p>
            <a:r>
              <a:rPr lang="it-IT" b="1" dirty="0">
                <a:solidFill>
                  <a:srgbClr val="FF0000"/>
                </a:solidFill>
              </a:rPr>
              <a:t> Il suffisso -</a:t>
            </a:r>
            <a:r>
              <a:rPr lang="it-IT" b="1" i="1" dirty="0">
                <a:solidFill>
                  <a:srgbClr val="FF0000"/>
                </a:solidFill>
              </a:rPr>
              <a:t>ISTICO</a:t>
            </a:r>
            <a:r>
              <a:rPr lang="it-IT" dirty="0"/>
              <a:t> invece è composto da </a:t>
            </a:r>
            <a:r>
              <a:rPr lang="it-IT" dirty="0" err="1"/>
              <a:t>-</a:t>
            </a:r>
            <a:r>
              <a:rPr lang="it-IT" b="1" i="1" dirty="0" err="1"/>
              <a:t>ista</a:t>
            </a:r>
            <a:r>
              <a:rPr lang="it-IT" b="1" dirty="0"/>
              <a:t> + </a:t>
            </a:r>
            <a:r>
              <a:rPr lang="it-IT" b="1" dirty="0" err="1"/>
              <a:t>-</a:t>
            </a:r>
            <a:r>
              <a:rPr lang="it-IT" b="1" i="1" dirty="0" err="1"/>
              <a:t>ico</a:t>
            </a:r>
            <a:r>
              <a:rPr lang="it-IT" b="1" dirty="0"/>
              <a:t> </a:t>
            </a:r>
            <a:r>
              <a:rPr lang="it-IT" dirty="0"/>
              <a:t>(dal latino </a:t>
            </a:r>
            <a:r>
              <a:rPr lang="it-IT" dirty="0" err="1"/>
              <a:t>-</a:t>
            </a:r>
            <a:r>
              <a:rPr lang="it-IT" i="1" dirty="0" err="1"/>
              <a:t>icus</a:t>
            </a:r>
            <a:r>
              <a:rPr lang="it-IT" dirty="0"/>
              <a:t>, a sua volta dal greco </a:t>
            </a:r>
            <a:r>
              <a:rPr lang="it-IT" dirty="0" err="1"/>
              <a:t>-</a:t>
            </a:r>
            <a:r>
              <a:rPr lang="it-IT" i="1" dirty="0" err="1"/>
              <a:t>ikòs</a:t>
            </a:r>
            <a:r>
              <a:rPr lang="it-IT" dirty="0"/>
              <a:t>) e si trova in aggettivi formati modernamente:</a:t>
            </a:r>
          </a:p>
          <a:p>
            <a:r>
              <a:rPr lang="cs-CZ" b="1" i="1" dirty="0"/>
              <a:t>Arte – </a:t>
            </a:r>
            <a:r>
              <a:rPr lang="it-IT" b="1" i="1" dirty="0"/>
              <a:t> artistico:</a:t>
            </a:r>
            <a:r>
              <a:rPr lang="cs-CZ" b="1" i="1" dirty="0"/>
              <a:t> </a:t>
            </a:r>
            <a:r>
              <a:rPr lang="cs-CZ" i="1" dirty="0"/>
              <a:t>l</a:t>
            </a:r>
            <a:r>
              <a:rPr lang="it-IT" i="1" dirty="0"/>
              <a:t>’</a:t>
            </a:r>
            <a:r>
              <a:rPr lang="cs-CZ" i="1" dirty="0"/>
              <a:t>opera artist</a:t>
            </a:r>
            <a:r>
              <a:rPr lang="cs-CZ" b="1" i="1" dirty="0"/>
              <a:t>ica</a:t>
            </a:r>
            <a:r>
              <a:rPr lang="cs-CZ" i="1" dirty="0"/>
              <a:t> </a:t>
            </a:r>
            <a:r>
              <a:rPr lang="it-IT" i="1" dirty="0"/>
              <a:t>- il quadro artist</a:t>
            </a:r>
            <a:r>
              <a:rPr lang="it-IT" b="1" i="1" dirty="0"/>
              <a:t>ico</a:t>
            </a:r>
          </a:p>
          <a:p>
            <a:r>
              <a:rPr lang="cs-CZ" i="1" dirty="0"/>
              <a:t>Calcio – calcistico</a:t>
            </a:r>
            <a:r>
              <a:rPr lang="it-IT" i="1" dirty="0"/>
              <a:t>:</a:t>
            </a:r>
            <a:r>
              <a:rPr lang="cs-CZ" i="1" dirty="0"/>
              <a:t>  </a:t>
            </a:r>
            <a:r>
              <a:rPr lang="it-IT" i="1" dirty="0"/>
              <a:t>Il calcio – il programma calcistico</a:t>
            </a:r>
            <a:endParaRPr lang="it-IT" dirty="0"/>
          </a:p>
          <a:p>
            <a:r>
              <a:rPr lang="it-IT" b="1" dirty="0"/>
              <a:t>Gli aggettivi in </a:t>
            </a:r>
            <a:r>
              <a:rPr lang="it-IT" b="1" i="1" dirty="0"/>
              <a:t>ISTICO</a:t>
            </a:r>
            <a:r>
              <a:rPr lang="it-IT" b="1" dirty="0"/>
              <a:t> </a:t>
            </a:r>
            <a:r>
              <a:rPr lang="it-IT" dirty="0"/>
              <a:t>per lo più connessi con nomi in </a:t>
            </a:r>
            <a:r>
              <a:rPr lang="it-IT" b="1" dirty="0" err="1"/>
              <a:t>–</a:t>
            </a:r>
            <a:r>
              <a:rPr lang="it-IT" b="1" i="1" dirty="0" err="1"/>
              <a:t>ista</a:t>
            </a:r>
            <a:r>
              <a:rPr lang="it-IT" i="1" dirty="0"/>
              <a:t>:</a:t>
            </a:r>
            <a:endParaRPr lang="it-IT" dirty="0"/>
          </a:p>
          <a:p>
            <a:r>
              <a:rPr lang="cs-CZ" b="1" i="1" dirty="0"/>
              <a:t>Alpinista – alpinistico</a:t>
            </a:r>
            <a:r>
              <a:rPr lang="it-IT" i="1" dirty="0"/>
              <a:t>:</a:t>
            </a:r>
            <a:r>
              <a:rPr lang="cs-CZ" i="1" dirty="0"/>
              <a:t>  </a:t>
            </a:r>
            <a:r>
              <a:rPr lang="it-IT" i="1" dirty="0"/>
              <a:t>L’ alpinista – </a:t>
            </a:r>
            <a:r>
              <a:rPr lang="cs-CZ" i="1" dirty="0"/>
              <a:t> l</a:t>
            </a:r>
            <a:r>
              <a:rPr lang="it-IT" i="1" dirty="0"/>
              <a:t>o sport alpinistico</a:t>
            </a:r>
            <a:r>
              <a:rPr lang="it-IT" b="1" i="1" dirty="0"/>
              <a:t> </a:t>
            </a:r>
            <a:r>
              <a:rPr lang="it-IT" i="1" dirty="0"/>
              <a:t>– l’alpinismo</a:t>
            </a:r>
          </a:p>
          <a:p>
            <a:r>
              <a:rPr lang="cs-CZ" i="1" dirty="0"/>
              <a:t>Egoista  - egoistico</a:t>
            </a:r>
            <a:r>
              <a:rPr lang="it-IT" i="1" dirty="0"/>
              <a:t>:</a:t>
            </a:r>
            <a:r>
              <a:rPr lang="cs-CZ" i="1" dirty="0"/>
              <a:t> </a:t>
            </a:r>
            <a:r>
              <a:rPr lang="it-IT" i="1" dirty="0"/>
              <a:t>l’egoista – l’</a:t>
            </a:r>
            <a:r>
              <a:rPr lang="cs-CZ" i="1" dirty="0"/>
              <a:t>uomo</a:t>
            </a:r>
            <a:r>
              <a:rPr lang="it-IT" i="1" dirty="0"/>
              <a:t> egoistico</a:t>
            </a:r>
          </a:p>
          <a:p>
            <a:r>
              <a:rPr lang="cs-CZ" i="1" dirty="0"/>
              <a:t>Turista – turistico</a:t>
            </a:r>
            <a:r>
              <a:rPr lang="it-IT" i="1" dirty="0"/>
              <a:t>:</a:t>
            </a:r>
            <a:r>
              <a:rPr lang="cs-CZ" i="1" dirty="0"/>
              <a:t> </a:t>
            </a:r>
            <a:r>
              <a:rPr lang="it-IT" i="1" dirty="0"/>
              <a:t>il turista – </a:t>
            </a:r>
            <a:r>
              <a:rPr lang="cs-CZ" i="1" dirty="0"/>
              <a:t> </a:t>
            </a:r>
            <a:r>
              <a:rPr lang="it-IT" i="1" dirty="0"/>
              <a:t>il luogo turistico</a:t>
            </a:r>
          </a:p>
          <a:p>
            <a:endParaRPr lang="it-IT" dirty="0"/>
          </a:p>
          <a:p>
            <a:endParaRPr lang="it-IT" dirty="0"/>
          </a:p>
          <a:p>
            <a:endParaRPr lang="it-IT" i="1" dirty="0"/>
          </a:p>
          <a:p>
            <a:endParaRPr lang="it-IT" dirty="0"/>
          </a:p>
          <a:p>
            <a:endParaRPr lang="it-IT" dirty="0"/>
          </a:p>
          <a:p>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4_Gioconda_dati opera_materiali_Eserciziario_Italiano dell Arte.jpg"/>
          <p:cNvPicPr>
            <a:picLocks noChangeAspect="1"/>
          </p:cNvPicPr>
          <p:nvPr/>
        </p:nvPicPr>
        <p:blipFill>
          <a:blip r:embed="rId2" cstate="print"/>
          <a:stretch>
            <a:fillRect/>
          </a:stretch>
        </p:blipFill>
        <p:spPr>
          <a:xfrm>
            <a:off x="0" y="0"/>
            <a:ext cx="8964488" cy="4653456"/>
          </a:xfrm>
          <a:prstGeom prst="rect">
            <a:avLst/>
          </a:prstGeom>
        </p:spPr>
      </p:pic>
      <p:pic>
        <p:nvPicPr>
          <p:cNvPr id="3" name="Immagine 2" descr="1_Pittura_Dizionario illustrato.jpg"/>
          <p:cNvPicPr>
            <a:picLocks noChangeAspect="1"/>
          </p:cNvPicPr>
          <p:nvPr/>
        </p:nvPicPr>
        <p:blipFill>
          <a:blip r:embed="rId3" cstate="print"/>
          <a:stretch>
            <a:fillRect/>
          </a:stretch>
        </p:blipFill>
        <p:spPr>
          <a:xfrm>
            <a:off x="5580112" y="4635193"/>
            <a:ext cx="2376264" cy="222280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79512" y="188640"/>
            <a:ext cx="8712968" cy="7186583"/>
          </a:xfrm>
          <a:prstGeom prst="rect">
            <a:avLst/>
          </a:prstGeom>
        </p:spPr>
        <p:txBody>
          <a:bodyPr wrap="square">
            <a:spAutoFit/>
          </a:bodyPr>
          <a:lstStyle/>
          <a:p>
            <a:r>
              <a:rPr lang="it-IT" sz="2400" b="1" dirty="0" err="1">
                <a:solidFill>
                  <a:srgbClr val="FF0000"/>
                </a:solidFill>
              </a:rPr>
              <a:t>Tvoření</a:t>
            </a:r>
            <a:r>
              <a:rPr lang="it-IT" sz="2400" b="1" dirty="0">
                <a:solidFill>
                  <a:srgbClr val="FF0000"/>
                </a:solidFill>
              </a:rPr>
              <a:t> </a:t>
            </a:r>
            <a:r>
              <a:rPr lang="cs-CZ" sz="2400" b="1" dirty="0">
                <a:solidFill>
                  <a:srgbClr val="FF0000"/>
                </a:solidFill>
              </a:rPr>
              <a:t>podst. </a:t>
            </a:r>
            <a:r>
              <a:rPr lang="it-IT" sz="2400" b="1" dirty="0">
                <a:solidFill>
                  <a:srgbClr val="FF0000"/>
                </a:solidFill>
              </a:rPr>
              <a:t>a </a:t>
            </a:r>
            <a:r>
              <a:rPr lang="it-IT" sz="2400" b="1" dirty="0" err="1">
                <a:solidFill>
                  <a:srgbClr val="FF0000"/>
                </a:solidFill>
              </a:rPr>
              <a:t>přídavných</a:t>
            </a:r>
            <a:r>
              <a:rPr lang="it-IT" sz="2400" b="1" dirty="0">
                <a:solidFill>
                  <a:srgbClr val="FF0000"/>
                </a:solidFill>
              </a:rPr>
              <a:t> </a:t>
            </a:r>
            <a:r>
              <a:rPr lang="it-IT" sz="2400" b="1" dirty="0" err="1">
                <a:solidFill>
                  <a:srgbClr val="FF0000"/>
                </a:solidFill>
              </a:rPr>
              <a:t>jmen</a:t>
            </a:r>
            <a:r>
              <a:rPr lang="it-IT" sz="2400" b="1" dirty="0">
                <a:solidFill>
                  <a:srgbClr val="FF0000"/>
                </a:solidFill>
              </a:rPr>
              <a:t>: </a:t>
            </a:r>
            <a:r>
              <a:rPr lang="cs-CZ" sz="2400" b="1" dirty="0" err="1">
                <a:solidFill>
                  <a:srgbClr val="FF0000"/>
                </a:solidFill>
              </a:rPr>
              <a:t>s</a:t>
            </a:r>
            <a:r>
              <a:rPr lang="it-IT" sz="2400" b="1" dirty="0" err="1">
                <a:solidFill>
                  <a:srgbClr val="FF0000"/>
                </a:solidFill>
              </a:rPr>
              <a:t>ufix</a:t>
            </a:r>
            <a:r>
              <a:rPr lang="it-IT" sz="2400" b="1" dirty="0">
                <a:solidFill>
                  <a:srgbClr val="FF0000"/>
                </a:solidFill>
              </a:rPr>
              <a:t> ISTA  – ISTICO</a:t>
            </a:r>
          </a:p>
          <a:p>
            <a:endParaRPr lang="it-IT" sz="1100" dirty="0">
              <a:solidFill>
                <a:srgbClr val="FF0000"/>
              </a:solidFill>
            </a:endParaRPr>
          </a:p>
          <a:p>
            <a:r>
              <a:rPr lang="it-IT" dirty="0" err="1">
                <a:solidFill>
                  <a:srgbClr val="FF0000"/>
                </a:solidFill>
              </a:rPr>
              <a:t>Tvoření</a:t>
            </a:r>
            <a:r>
              <a:rPr lang="it-IT" dirty="0">
                <a:solidFill>
                  <a:srgbClr val="FF0000"/>
                </a:solidFill>
              </a:rPr>
              <a:t> </a:t>
            </a:r>
            <a:r>
              <a:rPr lang="it-IT" dirty="0" err="1">
                <a:solidFill>
                  <a:srgbClr val="FF0000"/>
                </a:solidFill>
              </a:rPr>
              <a:t>přídavných</a:t>
            </a:r>
            <a:r>
              <a:rPr lang="it-IT" dirty="0">
                <a:solidFill>
                  <a:srgbClr val="FF0000"/>
                </a:solidFill>
              </a:rPr>
              <a:t> </a:t>
            </a:r>
            <a:r>
              <a:rPr lang="it-IT" dirty="0" err="1">
                <a:solidFill>
                  <a:srgbClr val="FF0000"/>
                </a:solidFill>
              </a:rPr>
              <a:t>jmen</a:t>
            </a:r>
            <a:r>
              <a:rPr lang="it-IT" dirty="0">
                <a:solidFill>
                  <a:srgbClr val="FF0000"/>
                </a:solidFill>
              </a:rPr>
              <a:t> </a:t>
            </a:r>
            <a:r>
              <a:rPr lang="it-IT" dirty="0" err="1">
                <a:solidFill>
                  <a:srgbClr val="FF0000"/>
                </a:solidFill>
              </a:rPr>
              <a:t>ze</a:t>
            </a:r>
            <a:r>
              <a:rPr lang="it-IT" dirty="0">
                <a:solidFill>
                  <a:srgbClr val="FF0000"/>
                </a:solidFill>
              </a:rPr>
              <a:t> </a:t>
            </a:r>
            <a:r>
              <a:rPr lang="it-IT" dirty="0" err="1">
                <a:solidFill>
                  <a:srgbClr val="FF0000"/>
                </a:solidFill>
              </a:rPr>
              <a:t>jmen</a:t>
            </a:r>
            <a:r>
              <a:rPr lang="it-IT" dirty="0">
                <a:solidFill>
                  <a:srgbClr val="FF0000"/>
                </a:solidFill>
              </a:rPr>
              <a:t> </a:t>
            </a:r>
            <a:r>
              <a:rPr lang="it-IT" dirty="0" err="1">
                <a:solidFill>
                  <a:srgbClr val="FF0000"/>
                </a:solidFill>
              </a:rPr>
              <a:t>podstatných</a:t>
            </a:r>
            <a:r>
              <a:rPr lang="it-IT" dirty="0">
                <a:solidFill>
                  <a:srgbClr val="FF0000"/>
                </a:solidFill>
              </a:rPr>
              <a:t> </a:t>
            </a:r>
            <a:r>
              <a:rPr lang="cs-CZ" dirty="0">
                <a:solidFill>
                  <a:srgbClr val="FF0000"/>
                </a:solidFill>
              </a:rPr>
              <a:t>se sufixem  </a:t>
            </a:r>
            <a:r>
              <a:rPr lang="cs-CZ" b="1" dirty="0">
                <a:solidFill>
                  <a:srgbClr val="FF0000"/>
                </a:solidFill>
              </a:rPr>
              <a:t>ISTA</a:t>
            </a:r>
          </a:p>
          <a:p>
            <a:endParaRPr lang="cs-CZ" sz="900" dirty="0">
              <a:solidFill>
                <a:srgbClr val="FF0000"/>
              </a:solidFill>
            </a:endParaRPr>
          </a:p>
          <a:p>
            <a:r>
              <a:rPr lang="it-IT" b="1" dirty="0"/>
              <a:t>Gli aggettivi in</a:t>
            </a:r>
            <a:r>
              <a:rPr lang="it-IT" b="1" i="1" dirty="0">
                <a:solidFill>
                  <a:srgbClr val="FF0000"/>
                </a:solidFill>
              </a:rPr>
              <a:t> ISTICO </a:t>
            </a:r>
            <a:r>
              <a:rPr lang="it-IT" dirty="0"/>
              <a:t>sono per lo più connessi con nomi con il suffisso in </a:t>
            </a:r>
            <a:r>
              <a:rPr lang="it-IT" b="1" dirty="0" err="1"/>
              <a:t>–</a:t>
            </a:r>
            <a:r>
              <a:rPr lang="it-IT" b="1" i="1" dirty="0" err="1"/>
              <a:t>ista</a:t>
            </a:r>
            <a:r>
              <a:rPr lang="it-IT" i="1" dirty="0"/>
              <a:t>:</a:t>
            </a:r>
            <a:endParaRPr lang="it-IT" dirty="0"/>
          </a:p>
          <a:p>
            <a:r>
              <a:rPr lang="it-IT" dirty="0"/>
              <a:t>Il tennista – il campo tennist</a:t>
            </a:r>
            <a:r>
              <a:rPr lang="it-IT" b="1" dirty="0"/>
              <a:t>ico</a:t>
            </a:r>
          </a:p>
          <a:p>
            <a:r>
              <a:rPr lang="it-IT" b="1" dirty="0"/>
              <a:t>Alcuni aggettivi </a:t>
            </a:r>
            <a:r>
              <a:rPr lang="it-IT" dirty="0"/>
              <a:t>in</a:t>
            </a:r>
            <a:r>
              <a:rPr lang="it-IT" b="1" dirty="0"/>
              <a:t> -</a:t>
            </a:r>
            <a:r>
              <a:rPr lang="it-IT" b="1" i="1" dirty="0"/>
              <a:t>ISTICO</a:t>
            </a:r>
            <a:r>
              <a:rPr lang="it-IT" dirty="0"/>
              <a:t> possono assumere una </a:t>
            </a:r>
            <a:r>
              <a:rPr lang="it-IT" b="1" dirty="0"/>
              <a:t>connotazione spregiativa</a:t>
            </a:r>
            <a:r>
              <a:rPr lang="it-IT" dirty="0"/>
              <a:t>:</a:t>
            </a:r>
          </a:p>
          <a:p>
            <a:r>
              <a:rPr lang="it-IT" dirty="0"/>
              <a:t>L’ambiente intellettu</a:t>
            </a:r>
            <a:r>
              <a:rPr lang="it-IT" b="1" dirty="0"/>
              <a:t>ale </a:t>
            </a:r>
            <a:r>
              <a:rPr lang="it-IT" dirty="0"/>
              <a:t>–  l’ambiente intellettualist</a:t>
            </a:r>
            <a:r>
              <a:rPr lang="it-IT" b="1" dirty="0"/>
              <a:t>ico</a:t>
            </a:r>
          </a:p>
          <a:p>
            <a:r>
              <a:rPr lang="it-IT" dirty="0"/>
              <a:t>Lo scrittore intellettu</a:t>
            </a:r>
            <a:r>
              <a:rPr lang="it-IT" b="1" dirty="0"/>
              <a:t>ale</a:t>
            </a:r>
            <a:r>
              <a:rPr lang="it-IT" dirty="0"/>
              <a:t> – lo  scrittore intellettual</a:t>
            </a:r>
            <a:r>
              <a:rPr lang="it-IT" b="1" dirty="0"/>
              <a:t>istico</a:t>
            </a:r>
          </a:p>
          <a:p>
            <a:endParaRPr lang="it-IT" sz="1200" dirty="0"/>
          </a:p>
          <a:p>
            <a:r>
              <a:rPr lang="it-IT" dirty="0" err="1">
                <a:solidFill>
                  <a:srgbClr val="FF0000"/>
                </a:solidFill>
              </a:rPr>
              <a:t>Tvoření</a:t>
            </a:r>
            <a:r>
              <a:rPr lang="it-IT" dirty="0">
                <a:solidFill>
                  <a:srgbClr val="FF0000"/>
                </a:solidFill>
              </a:rPr>
              <a:t> </a:t>
            </a:r>
            <a:r>
              <a:rPr lang="it-IT" dirty="0" err="1">
                <a:solidFill>
                  <a:srgbClr val="FF0000"/>
                </a:solidFill>
              </a:rPr>
              <a:t>přídavných</a:t>
            </a:r>
            <a:r>
              <a:rPr lang="it-IT" dirty="0">
                <a:solidFill>
                  <a:srgbClr val="FF0000"/>
                </a:solidFill>
              </a:rPr>
              <a:t> </a:t>
            </a:r>
            <a:r>
              <a:rPr lang="it-IT" dirty="0" err="1">
                <a:solidFill>
                  <a:srgbClr val="FF0000"/>
                </a:solidFill>
              </a:rPr>
              <a:t>jmen</a:t>
            </a:r>
            <a:r>
              <a:rPr lang="it-IT" dirty="0">
                <a:solidFill>
                  <a:srgbClr val="FF0000"/>
                </a:solidFill>
              </a:rPr>
              <a:t> </a:t>
            </a:r>
            <a:r>
              <a:rPr lang="cs-CZ" dirty="0">
                <a:solidFill>
                  <a:srgbClr val="FF0000"/>
                </a:solidFill>
              </a:rPr>
              <a:t>- k</a:t>
            </a:r>
            <a:r>
              <a:rPr lang="it-IT" dirty="0" err="1">
                <a:solidFill>
                  <a:srgbClr val="FF0000"/>
                </a:solidFill>
              </a:rPr>
              <a:t>oncovk</a:t>
            </a:r>
            <a:r>
              <a:rPr lang="cs-CZ" dirty="0">
                <a:solidFill>
                  <a:srgbClr val="FF0000"/>
                </a:solidFill>
              </a:rPr>
              <a:t>a</a:t>
            </a:r>
            <a:r>
              <a:rPr lang="it-IT" dirty="0">
                <a:solidFill>
                  <a:srgbClr val="FF0000"/>
                </a:solidFill>
              </a:rPr>
              <a:t> </a:t>
            </a:r>
            <a:r>
              <a:rPr lang="it-IT" dirty="0" err="1">
                <a:solidFill>
                  <a:srgbClr val="FF0000"/>
                </a:solidFill>
              </a:rPr>
              <a:t>ženského</a:t>
            </a:r>
            <a:r>
              <a:rPr lang="it-IT" dirty="0">
                <a:solidFill>
                  <a:srgbClr val="FF0000"/>
                </a:solidFill>
              </a:rPr>
              <a:t> </a:t>
            </a:r>
            <a:r>
              <a:rPr lang="it-IT" dirty="0" err="1">
                <a:solidFill>
                  <a:srgbClr val="FF0000"/>
                </a:solidFill>
              </a:rPr>
              <a:t>rodu</a:t>
            </a:r>
            <a:r>
              <a:rPr lang="cs-CZ" dirty="0">
                <a:solidFill>
                  <a:srgbClr val="FF0000"/>
                </a:solidFill>
              </a:rPr>
              <a:t> se sufixem </a:t>
            </a:r>
            <a:r>
              <a:rPr lang="cs-CZ" b="1" dirty="0">
                <a:solidFill>
                  <a:srgbClr val="FF0000"/>
                </a:solidFill>
              </a:rPr>
              <a:t>ISTICA </a:t>
            </a:r>
          </a:p>
          <a:p>
            <a:endParaRPr lang="it-IT" sz="900" dirty="0">
              <a:solidFill>
                <a:srgbClr val="FF0000"/>
              </a:solidFill>
            </a:endParaRPr>
          </a:p>
          <a:p>
            <a:r>
              <a:rPr lang="it-IT" b="1" dirty="0"/>
              <a:t>La forma femminile sostantivata</a:t>
            </a:r>
            <a:r>
              <a:rPr lang="it-IT" dirty="0"/>
              <a:t> </a:t>
            </a:r>
            <a:r>
              <a:rPr lang="it-IT" b="1" dirty="0"/>
              <a:t>–</a:t>
            </a:r>
            <a:r>
              <a:rPr lang="it-IT" b="1" i="1" dirty="0">
                <a:solidFill>
                  <a:srgbClr val="FF0000"/>
                </a:solidFill>
              </a:rPr>
              <a:t>ISTICA </a:t>
            </a:r>
            <a:r>
              <a:rPr lang="it-IT" dirty="0"/>
              <a:t>è usata nella formazione di nomi di discipline, tecniche, metodologie o attività, spesso a partire da forme in </a:t>
            </a:r>
            <a:r>
              <a:rPr lang="it-IT" dirty="0" err="1"/>
              <a:t>-</a:t>
            </a:r>
            <a:r>
              <a:rPr lang="it-IT" b="1" i="1" dirty="0" err="1"/>
              <a:t>ista</a:t>
            </a:r>
            <a:r>
              <a:rPr lang="it-IT" dirty="0"/>
              <a:t> oppure </a:t>
            </a:r>
            <a:r>
              <a:rPr lang="it-IT" b="1" dirty="0" err="1"/>
              <a:t>–</a:t>
            </a:r>
            <a:r>
              <a:rPr lang="it-IT" b="1" i="1" dirty="0" err="1"/>
              <a:t>istico</a:t>
            </a:r>
            <a:r>
              <a:rPr lang="it-IT" b="1" i="1" dirty="0"/>
              <a:t>:</a:t>
            </a:r>
          </a:p>
          <a:p>
            <a:r>
              <a:rPr lang="it-IT" b="1" i="1" dirty="0"/>
              <a:t>Anglista - anglistica </a:t>
            </a:r>
            <a:endParaRPr lang="cs-CZ" b="1" i="1" dirty="0"/>
          </a:p>
          <a:p>
            <a:r>
              <a:rPr lang="it-IT" dirty="0"/>
              <a:t>(‘disciplina che studia la letteratura inglese’)</a:t>
            </a:r>
          </a:p>
          <a:p>
            <a:r>
              <a:rPr lang="it-IT" i="1" dirty="0"/>
              <a:t>Il racconto favolist</a:t>
            </a:r>
            <a:r>
              <a:rPr lang="it-IT" b="1" i="1" dirty="0"/>
              <a:t>ico</a:t>
            </a:r>
            <a:endParaRPr lang="cs-CZ" b="1" i="1" dirty="0"/>
          </a:p>
          <a:p>
            <a:r>
              <a:rPr lang="it-IT" dirty="0"/>
              <a:t>(‘disciplina che studia le favole’)</a:t>
            </a:r>
          </a:p>
          <a:p>
            <a:r>
              <a:rPr lang="it-IT" i="1" dirty="0"/>
              <a:t>L’ oculista – l’ oculistica</a:t>
            </a:r>
            <a:endParaRPr lang="cs-CZ" i="1" dirty="0"/>
          </a:p>
          <a:p>
            <a:r>
              <a:rPr lang="it-IT" i="1" dirty="0"/>
              <a:t> </a:t>
            </a:r>
            <a:r>
              <a:rPr lang="it-IT" dirty="0"/>
              <a:t>(‘branca della medicina che si occupa dell’occhio’)</a:t>
            </a:r>
          </a:p>
          <a:p>
            <a:endParaRPr lang="it-IT" dirty="0"/>
          </a:p>
          <a:p>
            <a:endParaRPr lang="it-IT" b="1" dirty="0"/>
          </a:p>
          <a:p>
            <a:endParaRPr lang="it-IT" dirty="0"/>
          </a:p>
          <a:p>
            <a:endParaRPr lang="it-IT" i="1" dirty="0"/>
          </a:p>
          <a:p>
            <a:endParaRPr lang="it-IT" dirty="0"/>
          </a:p>
          <a:p>
            <a:endParaRPr lang="it-IT" dirty="0"/>
          </a:p>
          <a:p>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548680"/>
            <a:ext cx="8424936" cy="5386090"/>
          </a:xfrm>
          <a:prstGeom prst="rect">
            <a:avLst/>
          </a:prstGeom>
        </p:spPr>
        <p:txBody>
          <a:bodyPr wrap="square">
            <a:spAutoFit/>
          </a:bodyPr>
          <a:lstStyle/>
          <a:p>
            <a:r>
              <a:rPr lang="cs-CZ" b="1" dirty="0"/>
              <a:t>O</a:t>
            </a:r>
            <a:r>
              <a:rPr lang="it-IT" b="1" dirty="0" err="1"/>
              <a:t>dkaz</a:t>
            </a:r>
            <a:r>
              <a:rPr lang="it-IT" b="1" dirty="0"/>
              <a:t> </a:t>
            </a:r>
            <a:r>
              <a:rPr lang="it-IT" b="1" dirty="0" err="1"/>
              <a:t>na</a:t>
            </a:r>
            <a:r>
              <a:rPr lang="it-IT" b="1" dirty="0"/>
              <a:t> </a:t>
            </a:r>
            <a:r>
              <a:rPr lang="it-IT" b="1" dirty="0" err="1"/>
              <a:t>webové</a:t>
            </a:r>
            <a:r>
              <a:rPr lang="it-IT" b="1" dirty="0"/>
              <a:t> </a:t>
            </a:r>
            <a:r>
              <a:rPr lang="it-IT" b="1"/>
              <a:t>stránky</a:t>
            </a:r>
            <a:endParaRPr lang="cs-CZ" b="1" dirty="0"/>
          </a:p>
          <a:p>
            <a:endParaRPr lang="cs-CZ" b="1" dirty="0"/>
          </a:p>
          <a:p>
            <a:r>
              <a:rPr lang="it-IT" sz="1600" dirty="0">
                <a:hlinkClick r:id="rId3"/>
              </a:rPr>
              <a:t>https://www.sspu-opava.cz/static/UserFiles/File/_sablony/Technologie_grafiky_I/VY_32_INOVACE_A-02-13.pdf</a:t>
            </a:r>
            <a:endParaRPr lang="cs-CZ" sz="1600" dirty="0"/>
          </a:p>
          <a:p>
            <a:endParaRPr lang="cs-CZ" sz="1600" b="1" dirty="0"/>
          </a:p>
          <a:p>
            <a:r>
              <a:rPr lang="it-IT" sz="1600" dirty="0">
                <a:hlinkClick r:id="rId4"/>
              </a:rPr>
              <a:t>https://www.gjb-spgs.cz/media/cache/file/e4/barva.pdf</a:t>
            </a:r>
            <a:endParaRPr lang="it-IT" sz="1600" dirty="0"/>
          </a:p>
          <a:p>
            <a:endParaRPr lang="it-IT" sz="1600" b="1" dirty="0"/>
          </a:p>
          <a:p>
            <a:r>
              <a:rPr lang="it-IT" sz="1600" dirty="0">
                <a:hlinkClick r:id="rId5"/>
              </a:rPr>
              <a:t>https://is.mendelu.cz/eknihovna/opory/zobraz_cast.pl?cast=18720</a:t>
            </a:r>
            <a:endParaRPr lang="it-IT" sz="1600" b="1" dirty="0"/>
          </a:p>
          <a:p>
            <a:endParaRPr lang="cs-CZ" sz="1600" dirty="0">
              <a:hlinkClick r:id="rId6"/>
            </a:endParaRPr>
          </a:p>
          <a:p>
            <a:r>
              <a:rPr lang="it-IT" sz="1600" dirty="0">
                <a:hlinkClick r:id="rId6"/>
              </a:rPr>
              <a:t>http://technologie-2.blogspot.com/2016/05/</a:t>
            </a:r>
            <a:r>
              <a:rPr lang="it-IT" sz="1600" dirty="0" err="1">
                <a:hlinkClick r:id="rId6"/>
              </a:rPr>
              <a:t>barvy-umelecke-tempera-akryl.html</a:t>
            </a:r>
            <a:endParaRPr lang="cs-CZ" sz="1600" dirty="0"/>
          </a:p>
          <a:p>
            <a:endParaRPr lang="cs-CZ" sz="1600" dirty="0"/>
          </a:p>
          <a:p>
            <a:r>
              <a:rPr lang="it-IT" sz="1600" dirty="0">
                <a:hlinkClick r:id="rId7"/>
              </a:rPr>
              <a:t>https://www.sspu-opava.cz/static/UserFiles/File/_sablony/Technologie_grafiky_II/VY_32_INOVACE_A-03-17.pdf</a:t>
            </a:r>
            <a:endParaRPr lang="cs-CZ" sz="1600" dirty="0"/>
          </a:p>
          <a:p>
            <a:endParaRPr lang="cs-CZ" sz="1600" dirty="0"/>
          </a:p>
          <a:p>
            <a:r>
              <a:rPr lang="it-IT" sz="1600" dirty="0">
                <a:hlinkClick r:id="rId8"/>
              </a:rPr>
              <a:t>http://www.inftub.com/storia/arte/IL-COLORE-Fattori-che-influenz61683.php</a:t>
            </a:r>
            <a:endParaRPr lang="cs-CZ" sz="1600" dirty="0"/>
          </a:p>
          <a:p>
            <a:endParaRPr lang="cs-CZ" sz="1600" dirty="0"/>
          </a:p>
          <a:p>
            <a:r>
              <a:rPr lang="it-IT" sz="1600" dirty="0">
                <a:hlinkClick r:id="rId9"/>
              </a:rPr>
              <a:t>https://www.researchgate.net/publication/280557732</a:t>
            </a:r>
            <a:r>
              <a:rPr lang="cs-CZ" sz="1600" dirty="0"/>
              <a:t> </a:t>
            </a:r>
            <a:r>
              <a:rPr lang="it-IT" sz="1600" dirty="0"/>
              <a:t> </a:t>
            </a:r>
          </a:p>
          <a:p>
            <a:endParaRPr lang="it-IT" sz="1600" dirty="0"/>
          </a:p>
          <a:p>
            <a:r>
              <a:rPr lang="it-IT" sz="1600" dirty="0">
                <a:hlinkClick r:id="rId10"/>
              </a:rPr>
              <a:t>https://www.interval.cz/clanky/magie-barev-na-webu-zaklady-teorie/ </a:t>
            </a:r>
            <a:endParaRPr lang="it-IT" sz="1600" dirty="0"/>
          </a:p>
          <a:p>
            <a:br>
              <a:rPr lang="it-IT" dirty="0"/>
            </a:b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528" y="4293096"/>
            <a:ext cx="8496944" cy="2308324"/>
          </a:xfrm>
          <a:prstGeom prst="rect">
            <a:avLst/>
          </a:prstGeom>
        </p:spPr>
        <p:txBody>
          <a:bodyPr wrap="square">
            <a:spAutoFit/>
          </a:bodyPr>
          <a:lstStyle/>
          <a:p>
            <a:r>
              <a:rPr lang="it-IT" b="1" dirty="0"/>
              <a:t>I colori primari</a:t>
            </a:r>
            <a:r>
              <a:rPr lang="cs-CZ" dirty="0"/>
              <a:t>: blu, rosso, verde</a:t>
            </a:r>
            <a:r>
              <a:rPr lang="it-IT" dirty="0"/>
              <a:t> / </a:t>
            </a:r>
            <a:endParaRPr lang="cs-CZ" dirty="0"/>
          </a:p>
          <a:p>
            <a:r>
              <a:rPr lang="cs-CZ" dirty="0"/>
              <a:t>P</a:t>
            </a:r>
            <a:r>
              <a:rPr lang="it-IT" dirty="0" err="1"/>
              <a:t>rimární</a:t>
            </a:r>
            <a:r>
              <a:rPr lang="it-IT" dirty="0"/>
              <a:t> </a:t>
            </a:r>
            <a:r>
              <a:rPr lang="it-IT" dirty="0" err="1"/>
              <a:t>barvy</a:t>
            </a:r>
            <a:r>
              <a:rPr lang="it-IT" dirty="0"/>
              <a:t>: </a:t>
            </a:r>
            <a:r>
              <a:rPr lang="it-IT" dirty="0" err="1"/>
              <a:t>modrá</a:t>
            </a:r>
            <a:r>
              <a:rPr lang="it-IT" dirty="0"/>
              <a:t>, </a:t>
            </a:r>
            <a:r>
              <a:rPr lang="it-IT" dirty="0" err="1"/>
              <a:t>červená</a:t>
            </a:r>
            <a:r>
              <a:rPr lang="it-IT" dirty="0"/>
              <a:t>, </a:t>
            </a:r>
            <a:r>
              <a:rPr lang="it-IT" dirty="0" err="1"/>
              <a:t>žlutá</a:t>
            </a:r>
            <a:r>
              <a:rPr lang="cs-CZ" dirty="0"/>
              <a:t>.</a:t>
            </a:r>
            <a:endParaRPr lang="it-IT" dirty="0"/>
          </a:p>
          <a:p>
            <a:r>
              <a:rPr lang="it-IT" b="1" dirty="0"/>
              <a:t>I colori secondari</a:t>
            </a:r>
            <a:r>
              <a:rPr lang="cs-CZ" dirty="0"/>
              <a:t>: verde, arancione, viola</a:t>
            </a:r>
            <a:r>
              <a:rPr lang="it-IT" dirty="0"/>
              <a:t> / </a:t>
            </a:r>
            <a:endParaRPr lang="cs-CZ" dirty="0"/>
          </a:p>
          <a:p>
            <a:r>
              <a:rPr lang="cs-CZ" dirty="0"/>
              <a:t>S</a:t>
            </a:r>
            <a:r>
              <a:rPr lang="it-IT" dirty="0" err="1"/>
              <a:t>ekundární</a:t>
            </a:r>
            <a:r>
              <a:rPr lang="it-IT" dirty="0"/>
              <a:t> </a:t>
            </a:r>
            <a:r>
              <a:rPr lang="it-IT" dirty="0" err="1"/>
              <a:t>barvy</a:t>
            </a:r>
            <a:r>
              <a:rPr lang="it-IT" dirty="0"/>
              <a:t>: </a:t>
            </a:r>
            <a:r>
              <a:rPr lang="it-IT" dirty="0" err="1"/>
              <a:t>zelená</a:t>
            </a:r>
            <a:r>
              <a:rPr lang="it-IT" dirty="0"/>
              <a:t>, </a:t>
            </a:r>
            <a:r>
              <a:rPr lang="it-IT" dirty="0" err="1"/>
              <a:t>oranžová</a:t>
            </a:r>
            <a:r>
              <a:rPr lang="it-IT" dirty="0"/>
              <a:t>, </a:t>
            </a:r>
            <a:r>
              <a:rPr lang="it-IT" dirty="0" err="1"/>
              <a:t>fialová</a:t>
            </a:r>
            <a:r>
              <a:rPr lang="it-IT" dirty="0"/>
              <a:t>.</a:t>
            </a:r>
          </a:p>
          <a:p>
            <a:r>
              <a:rPr lang="it-IT" b="1" dirty="0"/>
              <a:t>I colori terziari</a:t>
            </a:r>
            <a:r>
              <a:rPr lang="cs-CZ" dirty="0"/>
              <a:t>: giallo arancio, rosso arancio, rosso violetto, blu violetto, blu verde, giallo verde</a:t>
            </a:r>
            <a:r>
              <a:rPr lang="it-IT" dirty="0"/>
              <a:t> / </a:t>
            </a:r>
            <a:endParaRPr lang="cs-CZ" dirty="0"/>
          </a:p>
          <a:p>
            <a:r>
              <a:rPr lang="cs-CZ" dirty="0"/>
              <a:t>T</a:t>
            </a:r>
            <a:r>
              <a:rPr lang="it-IT" dirty="0" err="1"/>
              <a:t>erciální</a:t>
            </a:r>
            <a:r>
              <a:rPr lang="it-IT" dirty="0"/>
              <a:t> </a:t>
            </a:r>
            <a:r>
              <a:rPr lang="it-IT" dirty="0" err="1"/>
              <a:t>barvy</a:t>
            </a:r>
            <a:r>
              <a:rPr lang="it-IT" dirty="0"/>
              <a:t>: </a:t>
            </a:r>
            <a:r>
              <a:rPr lang="it-IT" dirty="0" err="1"/>
              <a:t>žlutooranžová</a:t>
            </a:r>
            <a:r>
              <a:rPr lang="it-IT" dirty="0"/>
              <a:t>, </a:t>
            </a:r>
            <a:r>
              <a:rPr lang="it-IT" dirty="0" err="1"/>
              <a:t>červenooranžová</a:t>
            </a:r>
            <a:r>
              <a:rPr lang="it-IT" dirty="0"/>
              <a:t>, </a:t>
            </a:r>
            <a:r>
              <a:rPr lang="it-IT" dirty="0" err="1"/>
              <a:t>červenofialová</a:t>
            </a:r>
            <a:r>
              <a:rPr lang="it-IT" dirty="0"/>
              <a:t>, </a:t>
            </a:r>
            <a:r>
              <a:rPr lang="it-IT" dirty="0" err="1"/>
              <a:t>modrofialová</a:t>
            </a:r>
            <a:r>
              <a:rPr lang="it-IT" dirty="0"/>
              <a:t>, </a:t>
            </a:r>
            <a:r>
              <a:rPr lang="it-IT" dirty="0" err="1"/>
              <a:t>modrozelená</a:t>
            </a:r>
            <a:r>
              <a:rPr lang="it-IT" dirty="0"/>
              <a:t>, </a:t>
            </a:r>
            <a:r>
              <a:rPr lang="it-IT" dirty="0" err="1"/>
              <a:t>žlutozelená</a:t>
            </a:r>
            <a:r>
              <a:rPr lang="it-IT" dirty="0"/>
              <a:t>.</a:t>
            </a:r>
          </a:p>
        </p:txBody>
      </p:sp>
      <p:pic>
        <p:nvPicPr>
          <p:cNvPr id="5" name="Immagine 4" descr="colori_slovnik.jpg"/>
          <p:cNvPicPr>
            <a:picLocks noChangeAspect="1"/>
          </p:cNvPicPr>
          <p:nvPr/>
        </p:nvPicPr>
        <p:blipFill>
          <a:blip r:embed="rId2" cstate="print"/>
          <a:stretch>
            <a:fillRect/>
          </a:stretch>
        </p:blipFill>
        <p:spPr>
          <a:xfrm>
            <a:off x="0" y="154850"/>
            <a:ext cx="9144000" cy="38703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5.7_colori_esercizio p.122.jpg"/>
          <p:cNvPicPr>
            <a:picLocks noChangeAspect="1"/>
          </p:cNvPicPr>
          <p:nvPr/>
        </p:nvPicPr>
        <p:blipFill>
          <a:blip r:embed="rId3" cstate="print"/>
          <a:stretch>
            <a:fillRect/>
          </a:stretch>
        </p:blipFill>
        <p:spPr>
          <a:xfrm>
            <a:off x="-37513" y="1556792"/>
            <a:ext cx="9181513" cy="3029304"/>
          </a:xfrm>
          <a:prstGeom prst="rect">
            <a:avLst/>
          </a:prstGeom>
        </p:spPr>
      </p:pic>
      <p:sp>
        <p:nvSpPr>
          <p:cNvPr id="3" name="Rettangolo 2"/>
          <p:cNvSpPr/>
          <p:nvPr/>
        </p:nvSpPr>
        <p:spPr>
          <a:xfrm>
            <a:off x="539552" y="764704"/>
            <a:ext cx="1306255" cy="369332"/>
          </a:xfrm>
          <a:prstGeom prst="rect">
            <a:avLst/>
          </a:prstGeom>
        </p:spPr>
        <p:txBody>
          <a:bodyPr wrap="none">
            <a:spAutoFit/>
          </a:bodyPr>
          <a:lstStyle/>
          <a:p>
            <a:r>
              <a:rPr lang="it-IT" dirty="0" err="1"/>
              <a:t>Spojte</a:t>
            </a:r>
            <a:r>
              <a:rPr lang="it-IT" dirty="0"/>
              <a:t> </a:t>
            </a:r>
            <a:r>
              <a:rPr lang="it-IT" dirty="0" err="1"/>
              <a:t>slova</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5.2_Goethe_stella_teoria dei colori.png"/>
          <p:cNvPicPr>
            <a:picLocks noChangeAspect="1"/>
          </p:cNvPicPr>
          <p:nvPr/>
        </p:nvPicPr>
        <p:blipFill>
          <a:blip r:embed="rId3" cstate="print"/>
          <a:stretch>
            <a:fillRect/>
          </a:stretch>
        </p:blipFill>
        <p:spPr>
          <a:xfrm>
            <a:off x="0" y="1"/>
            <a:ext cx="8172400" cy="4437111"/>
          </a:xfrm>
          <a:prstGeom prst="rect">
            <a:avLst/>
          </a:prstGeom>
        </p:spPr>
      </p:pic>
      <p:sp>
        <p:nvSpPr>
          <p:cNvPr id="4" name="Rettangolo 3"/>
          <p:cNvSpPr/>
          <p:nvPr/>
        </p:nvSpPr>
        <p:spPr>
          <a:xfrm>
            <a:off x="179512" y="4365104"/>
            <a:ext cx="8784976" cy="2677656"/>
          </a:xfrm>
          <a:prstGeom prst="rect">
            <a:avLst/>
          </a:prstGeom>
        </p:spPr>
        <p:txBody>
          <a:bodyPr wrap="square">
            <a:spAutoFit/>
          </a:bodyPr>
          <a:lstStyle/>
          <a:p>
            <a:r>
              <a:rPr lang="it-IT" sz="1400" b="1" dirty="0"/>
              <a:t>J. W. G</a:t>
            </a:r>
            <a:r>
              <a:rPr lang="cs-CZ" sz="1400" b="1" dirty="0"/>
              <a:t>OETHE </a:t>
            </a:r>
            <a:r>
              <a:rPr lang="cs-CZ" sz="1400" dirty="0"/>
              <a:t>ha ideato il cerchio cromatico </a:t>
            </a:r>
            <a:r>
              <a:rPr lang="cs-CZ" sz="1400" b="1" dirty="0"/>
              <a:t>/ </a:t>
            </a:r>
            <a:r>
              <a:rPr lang="it-IT" sz="1400" b="1" dirty="0"/>
              <a:t>J. W. G</a:t>
            </a:r>
            <a:r>
              <a:rPr lang="cs-CZ" sz="1400" b="1" dirty="0"/>
              <a:t>OETHE</a:t>
            </a:r>
            <a:r>
              <a:rPr lang="it-IT" sz="1400" b="1" dirty="0"/>
              <a:t> </a:t>
            </a:r>
            <a:r>
              <a:rPr lang="it-IT" sz="1400" dirty="0" err="1"/>
              <a:t>vytvořil</a:t>
            </a:r>
            <a:r>
              <a:rPr lang="it-IT" sz="1400" dirty="0"/>
              <a:t> i </a:t>
            </a:r>
            <a:r>
              <a:rPr lang="it-IT" sz="1400" dirty="0" err="1"/>
              <a:t>tzv</a:t>
            </a:r>
            <a:r>
              <a:rPr lang="it-IT" sz="1400" dirty="0"/>
              <a:t>. </a:t>
            </a:r>
            <a:r>
              <a:rPr lang="it-IT" sz="1400" dirty="0" err="1"/>
              <a:t>barevný</a:t>
            </a:r>
            <a:r>
              <a:rPr lang="it-IT" sz="1400" dirty="0"/>
              <a:t> </a:t>
            </a:r>
            <a:r>
              <a:rPr lang="it-IT" sz="1400" dirty="0" err="1"/>
              <a:t>kruh</a:t>
            </a:r>
            <a:r>
              <a:rPr lang="cs-CZ" sz="1400" dirty="0"/>
              <a:t>.</a:t>
            </a:r>
          </a:p>
          <a:p>
            <a:r>
              <a:rPr lang="cs-CZ" sz="1400" b="1" dirty="0"/>
              <a:t>I COLORI COMPLEMENTARI e CONTRASTANTI / </a:t>
            </a:r>
            <a:r>
              <a:rPr lang="it-IT" sz="1400" b="1" dirty="0"/>
              <a:t>B</a:t>
            </a:r>
            <a:r>
              <a:rPr lang="cs-CZ" sz="1400" b="1" dirty="0"/>
              <a:t>arvy komplementární </a:t>
            </a:r>
            <a:r>
              <a:rPr lang="it-IT" sz="1400" b="1" dirty="0"/>
              <a:t> </a:t>
            </a:r>
            <a:r>
              <a:rPr lang="cs-CZ" sz="1400" b="1" dirty="0"/>
              <a:t>a </a:t>
            </a:r>
            <a:r>
              <a:rPr lang="it-IT" sz="1400" b="1" dirty="0" err="1"/>
              <a:t>kontrastní</a:t>
            </a:r>
            <a:r>
              <a:rPr lang="it-IT" sz="1400" b="1" dirty="0"/>
              <a:t> </a:t>
            </a:r>
            <a:endParaRPr lang="cs-CZ" sz="1400" b="1" dirty="0"/>
          </a:p>
          <a:p>
            <a:r>
              <a:rPr lang="it-IT" sz="1400" dirty="0"/>
              <a:t>B</a:t>
            </a:r>
            <a:r>
              <a:rPr lang="cs-CZ" sz="1400" dirty="0"/>
              <a:t>arvy komplementární </a:t>
            </a:r>
            <a:r>
              <a:rPr lang="it-IT" sz="1400" dirty="0"/>
              <a:t>= </a:t>
            </a:r>
            <a:r>
              <a:rPr lang="it-IT" sz="1400" dirty="0" err="1"/>
              <a:t>doplňkové=</a:t>
            </a:r>
            <a:r>
              <a:rPr lang="it-IT" sz="1400" dirty="0"/>
              <a:t> </a:t>
            </a:r>
            <a:r>
              <a:rPr lang="it-IT" sz="1400" dirty="0" err="1"/>
              <a:t>jsou</a:t>
            </a:r>
            <a:r>
              <a:rPr lang="it-IT" sz="1400" dirty="0"/>
              <a:t> </a:t>
            </a:r>
            <a:r>
              <a:rPr lang="it-IT" sz="1400" dirty="0" err="1"/>
              <a:t>to</a:t>
            </a:r>
            <a:r>
              <a:rPr lang="it-IT" sz="1400" dirty="0"/>
              <a:t> </a:t>
            </a:r>
            <a:r>
              <a:rPr lang="it-IT" sz="1400" dirty="0" err="1"/>
              <a:t>barvy</a:t>
            </a:r>
            <a:r>
              <a:rPr lang="it-IT" sz="1400" dirty="0"/>
              <a:t> </a:t>
            </a:r>
            <a:r>
              <a:rPr lang="it-IT" sz="1400" dirty="0" err="1"/>
              <a:t>kontrastní</a:t>
            </a:r>
            <a:r>
              <a:rPr lang="it-IT" sz="1400" dirty="0"/>
              <a:t> - </a:t>
            </a:r>
            <a:r>
              <a:rPr lang="it-IT" sz="1400" dirty="0" err="1"/>
              <a:t>nejvíce</a:t>
            </a:r>
            <a:r>
              <a:rPr lang="it-IT" sz="1400" dirty="0"/>
              <a:t> </a:t>
            </a:r>
            <a:r>
              <a:rPr lang="it-IT" sz="1400" dirty="0" err="1"/>
              <a:t>opačné</a:t>
            </a:r>
            <a:r>
              <a:rPr lang="it-IT" sz="1400" dirty="0"/>
              <a:t> </a:t>
            </a:r>
            <a:r>
              <a:rPr lang="it-IT" sz="1400" dirty="0" err="1"/>
              <a:t>např</a:t>
            </a:r>
            <a:r>
              <a:rPr lang="it-IT" sz="1400" dirty="0"/>
              <a:t>.</a:t>
            </a:r>
          </a:p>
          <a:p>
            <a:r>
              <a:rPr lang="it-IT" sz="1400" dirty="0"/>
              <a:t> </a:t>
            </a:r>
            <a:r>
              <a:rPr lang="it-IT" sz="1400" b="1" dirty="0" err="1"/>
              <a:t>červená</a:t>
            </a:r>
            <a:r>
              <a:rPr lang="it-IT" sz="1400" b="1" dirty="0"/>
              <a:t> x </a:t>
            </a:r>
            <a:r>
              <a:rPr lang="it-IT" sz="1400" b="1" dirty="0" err="1"/>
              <a:t>zelená</a:t>
            </a:r>
            <a:r>
              <a:rPr lang="it-IT" sz="1400" b="1" dirty="0"/>
              <a:t> , </a:t>
            </a:r>
            <a:r>
              <a:rPr lang="it-IT" sz="1400" b="1" dirty="0" err="1"/>
              <a:t>oranžová</a:t>
            </a:r>
            <a:r>
              <a:rPr lang="it-IT" sz="1400" b="1" dirty="0"/>
              <a:t> x </a:t>
            </a:r>
            <a:r>
              <a:rPr lang="it-IT" sz="1400" b="1" dirty="0" err="1"/>
              <a:t>modrá</a:t>
            </a:r>
            <a:r>
              <a:rPr lang="it-IT" sz="1400" b="1" dirty="0"/>
              <a:t>, </a:t>
            </a:r>
            <a:r>
              <a:rPr lang="it-IT" sz="1400" b="1" dirty="0" err="1"/>
              <a:t>žlutá</a:t>
            </a:r>
            <a:r>
              <a:rPr lang="it-IT" sz="1400" b="1" dirty="0"/>
              <a:t> x </a:t>
            </a:r>
            <a:r>
              <a:rPr lang="it-IT" sz="1400" b="1" dirty="0" err="1"/>
              <a:t>fialová</a:t>
            </a:r>
            <a:r>
              <a:rPr lang="cs-CZ" sz="1400" b="1" dirty="0"/>
              <a:t>.</a:t>
            </a:r>
          </a:p>
          <a:p>
            <a:r>
              <a:rPr lang="cs-CZ" sz="1400" b="1" dirty="0"/>
              <a:t>I COLORI CROMATICI – intenso e debole</a:t>
            </a:r>
            <a:r>
              <a:rPr lang="cs-CZ" sz="1400" dirty="0"/>
              <a:t>, come il rosso e il verde / </a:t>
            </a:r>
            <a:r>
              <a:rPr lang="it-IT" sz="1400" b="1" dirty="0" err="1"/>
              <a:t>Chromatické</a:t>
            </a:r>
            <a:r>
              <a:rPr lang="it-IT" sz="1400" b="1" dirty="0"/>
              <a:t> </a:t>
            </a:r>
            <a:r>
              <a:rPr lang="it-IT" sz="1400" b="1" dirty="0" err="1"/>
              <a:t>barvy</a:t>
            </a:r>
            <a:r>
              <a:rPr lang="it-IT" sz="1400" b="1" dirty="0"/>
              <a:t> = </a:t>
            </a:r>
            <a:r>
              <a:rPr lang="it-IT" sz="1400" b="1" dirty="0" err="1"/>
              <a:t>pestré</a:t>
            </a:r>
            <a:r>
              <a:rPr lang="cs-CZ" sz="1400" b="1" dirty="0"/>
              <a:t> - ne</a:t>
            </a:r>
            <a:r>
              <a:rPr lang="it-IT" sz="1400" b="1" dirty="0" err="1"/>
              <a:t>pestré</a:t>
            </a:r>
            <a:r>
              <a:rPr lang="cs-CZ" sz="1400" b="1" dirty="0"/>
              <a:t>, </a:t>
            </a:r>
            <a:r>
              <a:rPr lang="it-IT" sz="1400" dirty="0" err="1"/>
              <a:t>např</a:t>
            </a:r>
            <a:r>
              <a:rPr lang="it-IT" sz="1400" dirty="0"/>
              <a:t>. </a:t>
            </a:r>
            <a:endParaRPr lang="cs-CZ" sz="1400" b="1" dirty="0"/>
          </a:p>
          <a:p>
            <a:r>
              <a:rPr lang="it-IT" sz="1400" dirty="0" err="1"/>
              <a:t>červená</a:t>
            </a:r>
            <a:r>
              <a:rPr lang="it-IT" sz="1400" dirty="0"/>
              <a:t> x </a:t>
            </a:r>
            <a:r>
              <a:rPr lang="it-IT" sz="1400" dirty="0" err="1"/>
              <a:t>zelená</a:t>
            </a:r>
            <a:r>
              <a:rPr lang="cs-CZ" sz="1400" b="1" dirty="0"/>
              <a:t>. </a:t>
            </a:r>
          </a:p>
          <a:p>
            <a:r>
              <a:rPr lang="it-IT" sz="1400" dirty="0" err="1"/>
              <a:t>Chromatické</a:t>
            </a:r>
            <a:r>
              <a:rPr lang="it-IT" sz="1400" dirty="0"/>
              <a:t> </a:t>
            </a:r>
            <a:r>
              <a:rPr lang="it-IT" sz="1400" dirty="0" err="1"/>
              <a:t>barvy</a:t>
            </a:r>
            <a:r>
              <a:rPr lang="it-IT" sz="1400" dirty="0"/>
              <a:t> = </a:t>
            </a:r>
            <a:r>
              <a:rPr lang="it-IT" sz="1400" dirty="0" err="1"/>
              <a:t>pestré</a:t>
            </a:r>
            <a:r>
              <a:rPr lang="it-IT" sz="1400" dirty="0"/>
              <a:t>: </a:t>
            </a:r>
            <a:r>
              <a:rPr lang="it-IT" sz="1400" dirty="0" err="1"/>
              <a:t>jsou</a:t>
            </a:r>
            <a:r>
              <a:rPr lang="it-IT" sz="1400" dirty="0"/>
              <a:t> </a:t>
            </a:r>
            <a:r>
              <a:rPr lang="it-IT" sz="1400" dirty="0" err="1"/>
              <a:t>barvy</a:t>
            </a:r>
            <a:r>
              <a:rPr lang="it-IT" sz="1400" dirty="0"/>
              <a:t> </a:t>
            </a:r>
            <a:r>
              <a:rPr lang="it-IT" sz="1400" dirty="0" err="1"/>
              <a:t>teplé</a:t>
            </a:r>
            <a:r>
              <a:rPr lang="it-IT" sz="1400" dirty="0"/>
              <a:t> i </a:t>
            </a:r>
            <a:r>
              <a:rPr lang="it-IT" sz="1400" dirty="0" err="1"/>
              <a:t>studené</a:t>
            </a:r>
            <a:r>
              <a:rPr lang="it-IT" sz="1400" dirty="0"/>
              <a:t> = </a:t>
            </a:r>
            <a:r>
              <a:rPr lang="it-IT" sz="1400" dirty="0" err="1"/>
              <a:t>červená</a:t>
            </a:r>
            <a:r>
              <a:rPr lang="it-IT" sz="1400" dirty="0"/>
              <a:t>, </a:t>
            </a:r>
            <a:r>
              <a:rPr lang="it-IT" sz="1400" dirty="0" err="1"/>
              <a:t>žlutá</a:t>
            </a:r>
            <a:r>
              <a:rPr lang="it-IT" sz="1400" dirty="0"/>
              <a:t>, </a:t>
            </a:r>
            <a:r>
              <a:rPr lang="it-IT" sz="1400" dirty="0" err="1"/>
              <a:t>modrá</a:t>
            </a:r>
            <a:r>
              <a:rPr lang="it-IT" sz="1400" dirty="0"/>
              <a:t> = </a:t>
            </a:r>
            <a:r>
              <a:rPr lang="it-IT" sz="1400" dirty="0" err="1"/>
              <a:t>vyznačují</a:t>
            </a:r>
            <a:r>
              <a:rPr lang="it-IT" sz="1400" dirty="0"/>
              <a:t> se  </a:t>
            </a:r>
            <a:r>
              <a:rPr lang="it-IT" sz="1400" dirty="0" err="1"/>
              <a:t>pak</a:t>
            </a:r>
            <a:r>
              <a:rPr lang="it-IT" sz="1400" dirty="0"/>
              <a:t> </a:t>
            </a:r>
            <a:r>
              <a:rPr lang="it-IT" sz="1400" dirty="0" err="1"/>
              <a:t>mluvíme</a:t>
            </a:r>
            <a:r>
              <a:rPr lang="it-IT" sz="1400" dirty="0"/>
              <a:t> o </a:t>
            </a:r>
            <a:r>
              <a:rPr lang="it-IT" sz="1400" dirty="0" err="1"/>
              <a:t>tzv</a:t>
            </a:r>
            <a:r>
              <a:rPr lang="it-IT" sz="1400" dirty="0"/>
              <a:t>. </a:t>
            </a:r>
            <a:r>
              <a:rPr lang="it-IT" sz="1400" b="1" dirty="0"/>
              <a:t>= </a:t>
            </a:r>
            <a:r>
              <a:rPr lang="it-IT" sz="1400" b="1" dirty="0" err="1"/>
              <a:t>odstín</a:t>
            </a:r>
            <a:r>
              <a:rPr lang="it-IT" sz="1400" b="1" dirty="0"/>
              <a:t> </a:t>
            </a:r>
            <a:r>
              <a:rPr lang="it-IT" sz="1400" dirty="0"/>
              <a:t>téže </a:t>
            </a:r>
            <a:r>
              <a:rPr lang="it-IT" sz="1400" dirty="0" err="1"/>
              <a:t>barvy</a:t>
            </a:r>
            <a:r>
              <a:rPr lang="it-IT" sz="1400" dirty="0"/>
              <a:t> od </a:t>
            </a:r>
            <a:r>
              <a:rPr lang="it-IT" sz="1400" dirty="0" err="1"/>
              <a:t>nejsvětlejší</a:t>
            </a:r>
            <a:r>
              <a:rPr lang="it-IT" sz="1400" dirty="0"/>
              <a:t> </a:t>
            </a:r>
            <a:r>
              <a:rPr lang="it-IT" sz="1400" dirty="0" err="1"/>
              <a:t>po</a:t>
            </a:r>
            <a:r>
              <a:rPr lang="it-IT" sz="1400" dirty="0"/>
              <a:t> </a:t>
            </a:r>
            <a:r>
              <a:rPr lang="it-IT" sz="1400" dirty="0" err="1"/>
              <a:t>nejtmavší</a:t>
            </a:r>
            <a:r>
              <a:rPr lang="it-IT" sz="1400" dirty="0"/>
              <a:t> </a:t>
            </a:r>
            <a:endParaRPr lang="cs-CZ" sz="1400" dirty="0"/>
          </a:p>
          <a:p>
            <a:r>
              <a:rPr lang="it-IT" sz="1400" dirty="0"/>
              <a:t> </a:t>
            </a:r>
            <a:r>
              <a:rPr lang="cs-CZ" sz="1400" b="1" dirty="0"/>
              <a:t>I COLORI TERMICI – Colori caldi e freddi </a:t>
            </a:r>
            <a:r>
              <a:rPr lang="cs-CZ" sz="1400" dirty="0"/>
              <a:t>/ </a:t>
            </a:r>
            <a:r>
              <a:rPr lang="cs-CZ" sz="1400" b="1" dirty="0"/>
              <a:t>B</a:t>
            </a:r>
            <a:r>
              <a:rPr lang="it-IT" sz="1400" b="1" dirty="0" err="1"/>
              <a:t>arvy</a:t>
            </a:r>
            <a:r>
              <a:rPr lang="it-IT" sz="1400" b="1" dirty="0"/>
              <a:t> </a:t>
            </a:r>
            <a:r>
              <a:rPr lang="it-IT" sz="1400" b="1" dirty="0" err="1"/>
              <a:t>teplé</a:t>
            </a:r>
            <a:r>
              <a:rPr lang="it-IT" sz="1400" b="1" dirty="0"/>
              <a:t> </a:t>
            </a:r>
            <a:r>
              <a:rPr lang="cs-CZ" sz="1400" b="1" dirty="0"/>
              <a:t> a </a:t>
            </a:r>
            <a:r>
              <a:rPr lang="it-IT" sz="1400" b="1" dirty="0" err="1"/>
              <a:t>studené</a:t>
            </a:r>
            <a:endParaRPr lang="cs-CZ" sz="1400" dirty="0"/>
          </a:p>
          <a:p>
            <a:r>
              <a:rPr lang="cs-CZ" sz="1400" b="1" dirty="0"/>
              <a:t>LA SATURAZIONE</a:t>
            </a:r>
            <a:r>
              <a:rPr lang="cs-CZ" sz="1400" dirty="0"/>
              <a:t>  - </a:t>
            </a:r>
            <a:r>
              <a:rPr lang="cs-CZ" sz="1400" b="1" dirty="0"/>
              <a:t>il colore saturo o opaco </a:t>
            </a:r>
            <a:r>
              <a:rPr lang="it-IT" sz="1400" dirty="0"/>
              <a:t>/</a:t>
            </a:r>
            <a:r>
              <a:rPr lang="cs-CZ" sz="1400" b="1" dirty="0"/>
              <a:t>S</a:t>
            </a:r>
            <a:r>
              <a:rPr lang="it-IT" sz="1400" b="1" dirty="0" err="1"/>
              <a:t>ytostí</a:t>
            </a:r>
            <a:r>
              <a:rPr lang="cs-CZ" sz="1400" b="1" dirty="0"/>
              <a:t> – barva s</a:t>
            </a:r>
            <a:r>
              <a:rPr lang="it-IT" sz="1400" b="1" dirty="0" err="1"/>
              <a:t>ytá</a:t>
            </a:r>
            <a:r>
              <a:rPr lang="it-IT" sz="1400" b="1" dirty="0"/>
              <a:t> </a:t>
            </a:r>
            <a:r>
              <a:rPr lang="cs-CZ" sz="1400" b="1" dirty="0"/>
              <a:t>nebo </a:t>
            </a:r>
            <a:r>
              <a:rPr lang="it-IT" sz="1400" b="1" dirty="0"/>
              <a:t>lomená  </a:t>
            </a:r>
            <a:r>
              <a:rPr lang="it-IT" sz="1400" dirty="0"/>
              <a:t>= je charakterizována čistotou barev</a:t>
            </a:r>
            <a:r>
              <a:rPr lang="cs-CZ" sz="1400" dirty="0"/>
              <a:t> a t</a:t>
            </a:r>
            <a:r>
              <a:rPr lang="it-IT" sz="1400" dirty="0" err="1"/>
              <a:t>ónu</a:t>
            </a:r>
            <a:r>
              <a:rPr lang="cs-CZ" sz="1000" dirty="0"/>
              <a:t>.                                                                                                                                                                        </a:t>
            </a:r>
            <a:r>
              <a:rPr lang="it-IT" sz="1000" dirty="0">
                <a:hlinkClick r:id="rId4"/>
              </a:rPr>
              <a:t>https://www.gjb-spgs.cz/media/cache/file/e4/barva.pdf</a:t>
            </a:r>
            <a:endParaRPr lang="cs-CZ" sz="1000" dirty="0"/>
          </a:p>
          <a:p>
            <a:pPr>
              <a:buFontTx/>
              <a:buChar char="-"/>
            </a:pPr>
            <a:endParaRPr lang="it-IT" sz="1400" dirty="0"/>
          </a:p>
        </p:txBody>
      </p:sp>
      <p:sp>
        <p:nvSpPr>
          <p:cNvPr id="5" name="Rettangolo 4"/>
          <p:cNvSpPr/>
          <p:nvPr/>
        </p:nvSpPr>
        <p:spPr>
          <a:xfrm>
            <a:off x="5148064" y="260648"/>
            <a:ext cx="2100960" cy="307777"/>
          </a:xfrm>
          <a:prstGeom prst="rect">
            <a:avLst/>
          </a:prstGeom>
        </p:spPr>
        <p:txBody>
          <a:bodyPr wrap="none">
            <a:spAutoFit/>
          </a:bodyPr>
          <a:lstStyle/>
          <a:p>
            <a:r>
              <a:rPr lang="cs-CZ" sz="1400" b="1" u="sng" dirty="0"/>
              <a:t> KLIČOVÁ SLOVA V TEXTU</a:t>
            </a:r>
            <a:endParaRPr lang="it-IT" sz="1400" b="1" u="sng" dirty="0"/>
          </a:p>
        </p:txBody>
      </p:sp>
      <p:sp>
        <p:nvSpPr>
          <p:cNvPr id="6" name="Rettangolo 5"/>
          <p:cNvSpPr/>
          <p:nvPr/>
        </p:nvSpPr>
        <p:spPr>
          <a:xfrm>
            <a:off x="5004048" y="3573016"/>
            <a:ext cx="288032" cy="307777"/>
          </a:xfrm>
          <a:prstGeom prst="rect">
            <a:avLst/>
          </a:prstGeom>
        </p:spPr>
        <p:txBody>
          <a:bodyPr wrap="square">
            <a:spAutoFit/>
          </a:bodyPr>
          <a:lstStyle/>
          <a:p>
            <a:r>
              <a:rPr lang="cs-CZ" sz="1400" dirty="0"/>
              <a:t>a</a:t>
            </a:r>
            <a:endParaRPr lang="it-IT" sz="1400" dirty="0"/>
          </a:p>
        </p:txBody>
      </p:sp>
      <p:sp>
        <p:nvSpPr>
          <p:cNvPr id="7" name="Rettangolo 6"/>
          <p:cNvSpPr/>
          <p:nvPr/>
        </p:nvSpPr>
        <p:spPr>
          <a:xfrm>
            <a:off x="6660232" y="3068960"/>
            <a:ext cx="332142" cy="369332"/>
          </a:xfrm>
          <a:prstGeom prst="rect">
            <a:avLst/>
          </a:prstGeom>
        </p:spPr>
        <p:txBody>
          <a:bodyPr wrap="none">
            <a:spAutoFit/>
          </a:bodyPr>
          <a:lstStyle/>
          <a:p>
            <a:r>
              <a:rPr lang="cs-CZ" sz="1400" dirty="0"/>
              <a:t>n</a:t>
            </a:r>
            <a:r>
              <a:rPr lang="cs-CZ" dirty="0"/>
              <a:t>i</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964488" cy="830997"/>
          </a:xfrm>
          <a:prstGeom prst="rect">
            <a:avLst/>
          </a:prstGeom>
        </p:spPr>
        <p:txBody>
          <a:bodyPr wrap="square">
            <a:spAutoFit/>
          </a:bodyPr>
          <a:lstStyle/>
          <a:p>
            <a:r>
              <a:rPr lang="cs-CZ" sz="2400" b="1" dirty="0"/>
              <a:t>Colorimetria: il cerchio dei colori secondo J. Itten / </a:t>
            </a:r>
          </a:p>
          <a:p>
            <a:r>
              <a:rPr lang="it-IT" sz="2400" b="1" dirty="0" err="1"/>
              <a:t>Barevný</a:t>
            </a:r>
            <a:r>
              <a:rPr lang="it-IT" sz="2400" b="1" dirty="0"/>
              <a:t> </a:t>
            </a:r>
            <a:r>
              <a:rPr lang="it-IT" sz="2400" b="1" dirty="0" err="1"/>
              <a:t>kruh</a:t>
            </a:r>
            <a:r>
              <a:rPr lang="it-IT" sz="2400" b="1" dirty="0"/>
              <a:t> </a:t>
            </a:r>
            <a:r>
              <a:rPr lang="it-IT" sz="2400" b="1" dirty="0" err="1"/>
              <a:t>podle</a:t>
            </a:r>
            <a:r>
              <a:rPr lang="it-IT" sz="2400" b="1" dirty="0"/>
              <a:t> </a:t>
            </a:r>
            <a:r>
              <a:rPr lang="it-IT" sz="2400" b="1" dirty="0" err="1"/>
              <a:t>Johannese</a:t>
            </a:r>
            <a:r>
              <a:rPr lang="it-IT" sz="2400" b="1" dirty="0"/>
              <a:t> </a:t>
            </a:r>
            <a:r>
              <a:rPr lang="it-IT" sz="2400" b="1" dirty="0" err="1"/>
              <a:t>Ittena</a:t>
            </a:r>
            <a:endParaRPr lang="it-IT" sz="2400" b="1" dirty="0"/>
          </a:p>
        </p:txBody>
      </p:sp>
      <p:pic>
        <p:nvPicPr>
          <p:cNvPr id="3" name="Immagine 2" descr="5.3_Itten_tavola dei colori.jpg"/>
          <p:cNvPicPr>
            <a:picLocks noChangeAspect="1"/>
          </p:cNvPicPr>
          <p:nvPr/>
        </p:nvPicPr>
        <p:blipFill>
          <a:blip r:embed="rId3" cstate="print"/>
          <a:stretch>
            <a:fillRect/>
          </a:stretch>
        </p:blipFill>
        <p:spPr>
          <a:xfrm>
            <a:off x="359024" y="764704"/>
            <a:ext cx="8784976" cy="4543772"/>
          </a:xfrm>
          <a:prstGeom prst="rect">
            <a:avLst/>
          </a:prstGeom>
        </p:spPr>
      </p:pic>
      <p:sp>
        <p:nvSpPr>
          <p:cNvPr id="5" name="Rettangolo 4"/>
          <p:cNvSpPr/>
          <p:nvPr/>
        </p:nvSpPr>
        <p:spPr>
          <a:xfrm>
            <a:off x="395536" y="5733256"/>
            <a:ext cx="8496944" cy="923330"/>
          </a:xfrm>
          <a:prstGeom prst="rect">
            <a:avLst/>
          </a:prstGeom>
        </p:spPr>
        <p:txBody>
          <a:bodyPr wrap="square">
            <a:spAutoFit/>
          </a:bodyPr>
          <a:lstStyle/>
          <a:p>
            <a:r>
              <a:rPr lang="it-IT" b="1" dirty="0"/>
              <a:t>I colori dello spettro</a:t>
            </a:r>
            <a:r>
              <a:rPr lang="cs-CZ" b="1" dirty="0"/>
              <a:t> cromatico</a:t>
            </a:r>
            <a:r>
              <a:rPr lang="it-IT" dirty="0"/>
              <a:t>: </a:t>
            </a:r>
            <a:r>
              <a:rPr lang="it-IT" b="1" dirty="0"/>
              <a:t>rosso, arancio, giallo, verde, blu, indaco e violetto</a:t>
            </a:r>
            <a:r>
              <a:rPr lang="cs-CZ" dirty="0"/>
              <a:t> /</a:t>
            </a:r>
          </a:p>
          <a:p>
            <a:r>
              <a:rPr lang="cs-CZ" dirty="0" err="1"/>
              <a:t>Š</a:t>
            </a:r>
            <a:r>
              <a:rPr lang="it-IT" dirty="0" err="1"/>
              <a:t>kál</a:t>
            </a:r>
            <a:r>
              <a:rPr lang="cs-CZ" dirty="0"/>
              <a:t>a</a:t>
            </a:r>
            <a:r>
              <a:rPr lang="it-IT" dirty="0"/>
              <a:t> </a:t>
            </a:r>
            <a:r>
              <a:rPr lang="cs-CZ" dirty="0"/>
              <a:t>barev: </a:t>
            </a:r>
            <a:r>
              <a:rPr lang="it-IT" dirty="0" err="1"/>
              <a:t>červená</a:t>
            </a:r>
            <a:r>
              <a:rPr lang="it-IT" dirty="0"/>
              <a:t>, </a:t>
            </a:r>
            <a:r>
              <a:rPr lang="it-IT" dirty="0" err="1"/>
              <a:t>oranžová</a:t>
            </a:r>
            <a:r>
              <a:rPr lang="cs-CZ" dirty="0"/>
              <a:t>, </a:t>
            </a:r>
            <a:r>
              <a:rPr lang="it-IT" dirty="0" err="1"/>
              <a:t>žlutá</a:t>
            </a:r>
            <a:r>
              <a:rPr lang="cs-CZ" dirty="0"/>
              <a:t>, </a:t>
            </a:r>
            <a:r>
              <a:rPr lang="it-IT" dirty="0" err="1"/>
              <a:t>zelená</a:t>
            </a:r>
            <a:r>
              <a:rPr lang="cs-CZ" dirty="0"/>
              <a:t>, </a:t>
            </a:r>
            <a:r>
              <a:rPr lang="it-IT" dirty="0" err="1"/>
              <a:t>modrá</a:t>
            </a:r>
            <a:r>
              <a:rPr lang="cs-CZ" dirty="0"/>
              <a:t>, </a:t>
            </a:r>
            <a:r>
              <a:rPr lang="it-IT" dirty="0" err="1"/>
              <a:t>fialová</a:t>
            </a:r>
            <a:r>
              <a:rPr lang="cs-CZ" dirty="0"/>
              <a:t>. </a:t>
            </a:r>
          </a:p>
          <a:p>
            <a:r>
              <a:rPr lang="cs-CZ" b="1" dirty="0"/>
              <a:t>I colori caldi e freddi </a:t>
            </a:r>
            <a:r>
              <a:rPr lang="cs-CZ" dirty="0"/>
              <a:t>/ </a:t>
            </a:r>
            <a:r>
              <a:rPr lang="it-IT" dirty="0" err="1"/>
              <a:t>Barvy</a:t>
            </a:r>
            <a:r>
              <a:rPr lang="it-IT" dirty="0"/>
              <a:t> </a:t>
            </a:r>
            <a:r>
              <a:rPr lang="it-IT" dirty="0" err="1"/>
              <a:t>teplé</a:t>
            </a:r>
            <a:r>
              <a:rPr lang="it-IT" dirty="0"/>
              <a:t> </a:t>
            </a:r>
            <a:r>
              <a:rPr lang="cs-CZ" dirty="0"/>
              <a:t>a</a:t>
            </a:r>
            <a:r>
              <a:rPr lang="it-IT" dirty="0"/>
              <a:t> </a:t>
            </a:r>
            <a:r>
              <a:rPr lang="it-IT" dirty="0" err="1"/>
              <a:t>studené</a:t>
            </a:r>
            <a:r>
              <a:rPr lang="it-IT" dirty="0"/>
              <a:t> </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5.4_Teoria dei colori_Chiari_Scuri1.jpg"/>
          <p:cNvPicPr>
            <a:picLocks noChangeAspect="1"/>
          </p:cNvPicPr>
          <p:nvPr/>
        </p:nvPicPr>
        <p:blipFill>
          <a:blip r:embed="rId3" cstate="print"/>
          <a:stretch>
            <a:fillRect/>
          </a:stretch>
        </p:blipFill>
        <p:spPr>
          <a:xfrm>
            <a:off x="0" y="0"/>
            <a:ext cx="9144000" cy="6396807"/>
          </a:xfrm>
          <a:prstGeom prst="rect">
            <a:avLst/>
          </a:prstGeom>
        </p:spPr>
      </p:pic>
      <p:sp>
        <p:nvSpPr>
          <p:cNvPr id="4" name="Rettangolo 3"/>
          <p:cNvSpPr/>
          <p:nvPr/>
        </p:nvSpPr>
        <p:spPr>
          <a:xfrm>
            <a:off x="395536" y="5780782"/>
            <a:ext cx="6733256" cy="1077218"/>
          </a:xfrm>
          <a:prstGeom prst="rect">
            <a:avLst/>
          </a:prstGeom>
        </p:spPr>
        <p:txBody>
          <a:bodyPr wrap="square">
            <a:spAutoFit/>
          </a:bodyPr>
          <a:lstStyle/>
          <a:p>
            <a:r>
              <a:rPr lang="cs-CZ" sz="1600" b="1" dirty="0"/>
              <a:t>Il cerchio cromatico </a:t>
            </a:r>
            <a:r>
              <a:rPr lang="cs-CZ" sz="1600" dirty="0"/>
              <a:t>/ </a:t>
            </a:r>
            <a:r>
              <a:rPr lang="it-IT" sz="1600" dirty="0" err="1"/>
              <a:t>Barevný</a:t>
            </a:r>
            <a:r>
              <a:rPr lang="it-IT" sz="1600" dirty="0"/>
              <a:t> </a:t>
            </a:r>
            <a:r>
              <a:rPr lang="it-IT" sz="1600" dirty="0" err="1"/>
              <a:t>kruh</a:t>
            </a:r>
            <a:r>
              <a:rPr lang="cs-CZ" sz="1600" dirty="0"/>
              <a:t>.</a:t>
            </a:r>
            <a:r>
              <a:rPr lang="it-IT" sz="1600" dirty="0"/>
              <a:t> </a:t>
            </a:r>
          </a:p>
          <a:p>
            <a:r>
              <a:rPr lang="cs-CZ" sz="1600" dirty="0"/>
              <a:t>Vi abbiamo </a:t>
            </a:r>
            <a:r>
              <a:rPr lang="cs-CZ" sz="1600" b="1" dirty="0"/>
              <a:t>lo spettro dei  blu o di altri toni di colore</a:t>
            </a:r>
            <a:r>
              <a:rPr lang="cs-CZ" sz="1600" dirty="0"/>
              <a:t>, lo spettro dei toni caldi, dei toni freddi / </a:t>
            </a:r>
            <a:r>
              <a:rPr lang="it-IT" sz="1600" dirty="0"/>
              <a:t>M</a:t>
            </a:r>
            <a:r>
              <a:rPr lang="cs-CZ" sz="1600" dirty="0"/>
              <a:t>áme </a:t>
            </a:r>
            <a:r>
              <a:rPr lang="it-IT" sz="1600" dirty="0" err="1"/>
              <a:t>škálu</a:t>
            </a:r>
            <a:r>
              <a:rPr lang="it-IT" sz="1600" dirty="0"/>
              <a:t> </a:t>
            </a:r>
            <a:r>
              <a:rPr lang="it-IT" sz="1600" dirty="0" err="1"/>
              <a:t>modrých</a:t>
            </a:r>
            <a:r>
              <a:rPr lang="it-IT" sz="1600" dirty="0"/>
              <a:t> </a:t>
            </a:r>
            <a:r>
              <a:rPr lang="it-IT" sz="1600" dirty="0" err="1"/>
              <a:t>nebo</a:t>
            </a:r>
            <a:r>
              <a:rPr lang="it-IT" sz="1600" dirty="0"/>
              <a:t> </a:t>
            </a:r>
            <a:r>
              <a:rPr lang="it-IT" sz="1600" dirty="0" err="1"/>
              <a:t>jiných</a:t>
            </a:r>
            <a:r>
              <a:rPr lang="it-IT" sz="1600" dirty="0"/>
              <a:t> </a:t>
            </a:r>
            <a:r>
              <a:rPr lang="it-IT" sz="1600" dirty="0" err="1"/>
              <a:t>tónů</a:t>
            </a:r>
            <a:r>
              <a:rPr lang="it-IT" sz="1600" dirty="0"/>
              <a:t>,</a:t>
            </a:r>
            <a:r>
              <a:rPr lang="cs-CZ" sz="1600" dirty="0"/>
              <a:t> </a:t>
            </a:r>
            <a:r>
              <a:rPr lang="it-IT" sz="1600" dirty="0" err="1"/>
              <a:t>škál</a:t>
            </a:r>
            <a:r>
              <a:rPr lang="cs-CZ" sz="1600" dirty="0"/>
              <a:t>a</a:t>
            </a:r>
            <a:r>
              <a:rPr lang="it-IT" sz="1600" dirty="0"/>
              <a:t> </a:t>
            </a:r>
            <a:r>
              <a:rPr lang="it-IT" sz="1600" dirty="0" err="1"/>
              <a:t>teplých</a:t>
            </a:r>
            <a:r>
              <a:rPr lang="it-IT" sz="1600" dirty="0"/>
              <a:t> </a:t>
            </a:r>
            <a:r>
              <a:rPr lang="it-IT" sz="1600" dirty="0" err="1"/>
              <a:t>tónů</a:t>
            </a:r>
            <a:r>
              <a:rPr lang="it-IT" sz="1600" dirty="0"/>
              <a:t>, </a:t>
            </a:r>
            <a:r>
              <a:rPr lang="it-IT" sz="1600" dirty="0" err="1"/>
              <a:t>studených</a:t>
            </a:r>
            <a:r>
              <a:rPr lang="it-IT" sz="1600" dirty="0"/>
              <a:t> </a:t>
            </a:r>
            <a:r>
              <a:rPr lang="it-IT" sz="1600" dirty="0" err="1"/>
              <a:t>tónů</a:t>
            </a:r>
            <a:r>
              <a:rPr lang="cs-CZ" sz="16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lori complementari.jpg"/>
          <p:cNvPicPr>
            <a:picLocks noChangeAspect="1"/>
          </p:cNvPicPr>
          <p:nvPr/>
        </p:nvPicPr>
        <p:blipFill>
          <a:blip r:embed="rId3" cstate="print"/>
          <a:stretch>
            <a:fillRect/>
          </a:stretch>
        </p:blipFill>
        <p:spPr>
          <a:xfrm>
            <a:off x="0" y="4456"/>
            <a:ext cx="7547293" cy="5656792"/>
          </a:xfrm>
          <a:prstGeom prst="rect">
            <a:avLst/>
          </a:prstGeom>
        </p:spPr>
      </p:pic>
      <p:sp>
        <p:nvSpPr>
          <p:cNvPr id="3" name="Rettangolo 2"/>
          <p:cNvSpPr/>
          <p:nvPr/>
        </p:nvSpPr>
        <p:spPr>
          <a:xfrm>
            <a:off x="179512" y="5780782"/>
            <a:ext cx="8964488" cy="830997"/>
          </a:xfrm>
          <a:prstGeom prst="rect">
            <a:avLst/>
          </a:prstGeom>
        </p:spPr>
        <p:txBody>
          <a:bodyPr wrap="square">
            <a:spAutoFit/>
          </a:bodyPr>
          <a:lstStyle/>
          <a:p>
            <a:r>
              <a:rPr lang="cs-CZ" sz="1600" b="1" dirty="0"/>
              <a:t>I COLORI COMPLEMENTARI / </a:t>
            </a:r>
            <a:r>
              <a:rPr lang="it-IT" sz="1600" b="1" dirty="0"/>
              <a:t>B</a:t>
            </a:r>
            <a:r>
              <a:rPr lang="cs-CZ" sz="1600" b="1" dirty="0"/>
              <a:t>arvy komplementární.</a:t>
            </a:r>
            <a:endParaRPr lang="it-IT" sz="1600" b="1" dirty="0"/>
          </a:p>
          <a:p>
            <a:r>
              <a:rPr lang="cs-CZ" sz="1600" b="1" dirty="0"/>
              <a:t>La mescolanza dei colori primari:</a:t>
            </a:r>
            <a:r>
              <a:rPr lang="cs-CZ" sz="1600" dirty="0"/>
              <a:t> rosso, verde, blu / Míchání primárních barev: žlutá, modrá a červená.</a:t>
            </a:r>
          </a:p>
          <a:p>
            <a:r>
              <a:rPr lang="cs-CZ" sz="1600" dirty="0"/>
              <a:t>Mescolare / Míchát. </a:t>
            </a:r>
          </a:p>
        </p:txBody>
      </p:sp>
      <p:sp>
        <p:nvSpPr>
          <p:cNvPr id="4" name="Rettangolo 3"/>
          <p:cNvSpPr/>
          <p:nvPr/>
        </p:nvSpPr>
        <p:spPr>
          <a:xfrm>
            <a:off x="6313225" y="260648"/>
            <a:ext cx="2830775" cy="584775"/>
          </a:xfrm>
          <a:prstGeom prst="rect">
            <a:avLst/>
          </a:prstGeom>
        </p:spPr>
        <p:txBody>
          <a:bodyPr wrap="none">
            <a:spAutoFit/>
          </a:bodyPr>
          <a:lstStyle/>
          <a:p>
            <a:r>
              <a:rPr lang="cs-CZ" sz="1600" b="1" u="sng" dirty="0"/>
              <a:t>COSA </a:t>
            </a:r>
            <a:r>
              <a:rPr lang="it-IT" sz="1600" b="1" u="sng" dirty="0"/>
              <a:t>E’ SCRITTO NEL</a:t>
            </a:r>
            <a:r>
              <a:rPr lang="cs-CZ" sz="1600" b="1" u="sng" dirty="0"/>
              <a:t> TESTO ? /</a:t>
            </a:r>
          </a:p>
          <a:p>
            <a:r>
              <a:rPr lang="cs-CZ" sz="1600" b="1" u="sng" dirty="0"/>
              <a:t> CO SE PÍŠE V TEXTU</a:t>
            </a:r>
            <a:r>
              <a:rPr lang="cs-CZ" sz="1600" b="1" dirty="0"/>
              <a:t>?</a:t>
            </a:r>
            <a:endParaRPr lang="it-IT" sz="1600" b="1"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1424</Words>
  <Application>Microsoft Office PowerPoint</Application>
  <PresentationFormat>Předvádění na obrazovce (4:3)</PresentationFormat>
  <Paragraphs>314</Paragraphs>
  <Slides>31</Slides>
  <Notes>25</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31</vt:i4>
      </vt:variant>
    </vt:vector>
  </HeadingPairs>
  <TitlesOfParts>
    <vt:vector size="34" baseType="lpstr">
      <vt:lpstr>Arial</vt:lpstr>
      <vt:lpstr>Calibri</vt:lpstr>
      <vt:lpstr>Tema di Office</vt:lpstr>
      <vt:lpstr> SYLLABUS: 1- I dati dell’opera d’arte, la scheda tecnica / Inventární karta uměleckého díla 2- I generi artistici: il ritratto, il paesaggio.. / Umělecké žánry: portrét, krajina.. 3- Le tecniche, forme e colori / Techniky, formy a barvy 4- L’identificazione dei personaggi / Identifikace postav  5- La posizione delle figure nel quadro / Pozice postav v obrazu 6- La descrizione della scena / Popsání scény 7- Stili e periodi / Styly a období 8- L’architettura / Architektura 9- La scultura/ Sochařství 10- Attributi e modelli iconografici / Atributy a ikonografické modely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requirements: a visit to museum and gallery, a short presentation, a  written test and the active participation of students in class.</dc:title>
  <dc:creator>Susi</dc:creator>
  <cp:lastModifiedBy>Zuzana Wagner</cp:lastModifiedBy>
  <cp:revision>683</cp:revision>
  <dcterms:created xsi:type="dcterms:W3CDTF">2019-09-20T10:52:13Z</dcterms:created>
  <dcterms:modified xsi:type="dcterms:W3CDTF">2019-10-18T14:07:09Z</dcterms:modified>
</cp:coreProperties>
</file>