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2" r:id="rId2"/>
    <p:sldId id="319" r:id="rId3"/>
    <p:sldId id="346" r:id="rId4"/>
    <p:sldId id="333" r:id="rId5"/>
    <p:sldId id="335" r:id="rId6"/>
    <p:sldId id="336" r:id="rId7"/>
    <p:sldId id="334" r:id="rId8"/>
    <p:sldId id="337" r:id="rId9"/>
    <p:sldId id="347" r:id="rId10"/>
    <p:sldId id="345" r:id="rId11"/>
    <p:sldId id="342" r:id="rId12"/>
    <p:sldId id="343" r:id="rId13"/>
    <p:sldId id="344" r:id="rId14"/>
    <p:sldId id="341" r:id="rId15"/>
    <p:sldId id="348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106" d="100"/>
          <a:sy n="106" d="100"/>
        </p:scale>
        <p:origin x="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3BAC-E5FA-43F4-81CF-F3540A4B6C6E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892E-DBBC-4705-A81D-85FC705AD4A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 VERBI</a:t>
            </a:r>
            <a:r>
              <a:rPr lang="it-IT" baseline="0" dirty="0"/>
              <a:t> / SLOVESA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GLI AGGETTIVI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AFFACCIARSI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4752528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br>
              <a:rPr lang="cs-CZ" sz="1800" b="1" dirty="0">
                <a:solidFill>
                  <a:srgbClr val="FF0000"/>
                </a:solidFill>
              </a:rPr>
            </a:br>
            <a:r>
              <a:rPr lang="it-IT" sz="1800" b="1" dirty="0"/>
              <a:t>SYLLABUS:</a:t>
            </a:r>
            <a:br>
              <a:rPr lang="it-IT" sz="1800" dirty="0"/>
            </a:br>
            <a:r>
              <a:rPr lang="it-IT" sz="1800" dirty="0"/>
              <a:t>1-</a:t>
            </a:r>
            <a:r>
              <a:rPr lang="cs-CZ" sz="1800" dirty="0"/>
              <a:t> </a:t>
            </a:r>
            <a:r>
              <a:rPr lang="it-IT" sz="1800" b="1" dirty="0"/>
              <a:t>La scheda dell’ opera d’ arte </a:t>
            </a:r>
            <a:r>
              <a:rPr lang="it-IT" sz="1800" dirty="0"/>
              <a:t>/ </a:t>
            </a:r>
            <a:r>
              <a:rPr lang="cs-CZ" sz="1800" dirty="0"/>
              <a:t>Inventární karta uměleckého díla</a:t>
            </a:r>
            <a:br>
              <a:rPr lang="it-IT" sz="1800" dirty="0"/>
            </a:br>
            <a:r>
              <a:rPr lang="it-IT" sz="1800" dirty="0"/>
              <a:t>2-</a:t>
            </a:r>
            <a:r>
              <a:rPr lang="cs-CZ" sz="1800" dirty="0"/>
              <a:t> </a:t>
            </a:r>
            <a:r>
              <a:rPr lang="it-IT" sz="1800" b="1" dirty="0"/>
              <a:t>I generi artistici: il ritratto, il paesaggio</a:t>
            </a:r>
            <a:r>
              <a:rPr lang="it-IT" sz="1800" dirty="0"/>
              <a:t>.. /</a:t>
            </a:r>
            <a:r>
              <a:rPr lang="cs-CZ" sz="1800" dirty="0"/>
              <a:t> Umělecké žánry: portrét, krajina..</a:t>
            </a:r>
            <a:br>
              <a:rPr lang="it-IT" sz="1800" dirty="0"/>
            </a:br>
            <a:r>
              <a:rPr lang="it-IT" sz="1800" dirty="0"/>
              <a:t>3- </a:t>
            </a:r>
            <a:r>
              <a:rPr lang="it-IT" sz="1800" b="1" dirty="0"/>
              <a:t>Le tecniche, forme e colori </a:t>
            </a:r>
            <a:r>
              <a:rPr lang="it-IT" sz="1800" dirty="0"/>
              <a:t>/</a:t>
            </a:r>
            <a:r>
              <a:rPr lang="cs-CZ" sz="1800" dirty="0"/>
              <a:t> Techniky, formy a barvy</a:t>
            </a:r>
            <a:br>
              <a:rPr lang="it-IT" sz="1800" dirty="0"/>
            </a:br>
            <a:r>
              <a:rPr lang="it-IT" sz="1800" dirty="0"/>
              <a:t>4-</a:t>
            </a:r>
            <a:r>
              <a:rPr lang="cs-CZ" sz="1800" dirty="0"/>
              <a:t> </a:t>
            </a:r>
            <a:r>
              <a:rPr lang="it-IT" sz="1800" b="1" dirty="0"/>
              <a:t>L’ identificazione de</a:t>
            </a:r>
            <a:r>
              <a:rPr lang="cs-CZ" sz="1800" b="1" dirty="0"/>
              <a:t>i personaggi </a:t>
            </a:r>
            <a:r>
              <a:rPr lang="it-IT" sz="1800" dirty="0"/>
              <a:t>/</a:t>
            </a:r>
            <a:r>
              <a:rPr lang="cs-CZ" sz="1800" dirty="0"/>
              <a:t> Identifikace postav </a:t>
            </a:r>
            <a:br>
              <a:rPr lang="it-IT" sz="1800" dirty="0"/>
            </a:br>
            <a:r>
              <a:rPr lang="it-IT" sz="1800" dirty="0"/>
              <a:t>5- </a:t>
            </a:r>
            <a:r>
              <a:rPr lang="it-IT" sz="1800" b="1" dirty="0"/>
              <a:t>La posizione delle figure nel quadro </a:t>
            </a:r>
            <a:r>
              <a:rPr lang="it-IT" sz="1800" dirty="0"/>
              <a:t>/</a:t>
            </a:r>
            <a:r>
              <a:rPr lang="cs-CZ" sz="1800" dirty="0"/>
              <a:t> Pozice postav v obrazu</a:t>
            </a:r>
            <a:br>
              <a:rPr lang="it-IT" sz="1800" dirty="0"/>
            </a:br>
            <a:r>
              <a:rPr lang="it-IT" sz="1800" dirty="0"/>
              <a:t>6- </a:t>
            </a:r>
            <a:r>
              <a:rPr lang="it-IT" sz="1800" b="1" dirty="0"/>
              <a:t>La descrizione della scena</a:t>
            </a:r>
            <a:r>
              <a:rPr lang="cs-CZ" sz="1800" b="1" dirty="0"/>
              <a:t> </a:t>
            </a:r>
            <a:r>
              <a:rPr lang="it-IT" sz="1800" dirty="0"/>
              <a:t>/ </a:t>
            </a:r>
            <a:r>
              <a:rPr lang="cs-CZ" sz="1800" dirty="0"/>
              <a:t>Popsání scény</a:t>
            </a:r>
            <a:br>
              <a:rPr lang="it-IT" sz="1800" dirty="0"/>
            </a:br>
            <a:r>
              <a:rPr lang="it-IT" sz="1800" dirty="0"/>
              <a:t>7- </a:t>
            </a:r>
            <a:r>
              <a:rPr lang="it-IT" sz="1800" b="1" dirty="0"/>
              <a:t>Gli stili e i periodi </a:t>
            </a:r>
            <a:r>
              <a:rPr lang="it-IT" sz="1800" dirty="0"/>
              <a:t>/</a:t>
            </a:r>
            <a:r>
              <a:rPr lang="cs-CZ" sz="1800" dirty="0"/>
              <a:t> Styly a období</a:t>
            </a:r>
            <a:br>
              <a:rPr lang="it-IT" sz="1800" dirty="0"/>
            </a:br>
            <a:r>
              <a:rPr lang="it-IT" sz="1800" dirty="0"/>
              <a:t>8- </a:t>
            </a:r>
            <a:r>
              <a:rPr lang="it-IT" sz="1800" b="1" dirty="0"/>
              <a:t>L’ architettura</a:t>
            </a:r>
            <a:r>
              <a:rPr lang="cs-CZ" sz="1800" dirty="0"/>
              <a:t> </a:t>
            </a:r>
            <a:r>
              <a:rPr lang="it-IT" sz="1800" dirty="0"/>
              <a:t>/</a:t>
            </a:r>
            <a:r>
              <a:rPr lang="cs-CZ" sz="1800" dirty="0"/>
              <a:t> Architektura</a:t>
            </a:r>
            <a:br>
              <a:rPr lang="it-IT" sz="1800" dirty="0"/>
            </a:br>
            <a:r>
              <a:rPr lang="it-IT" sz="1800" dirty="0"/>
              <a:t>9- </a:t>
            </a:r>
            <a:r>
              <a:rPr lang="it-IT" sz="1800" b="1" dirty="0"/>
              <a:t>La scultura </a:t>
            </a:r>
            <a:r>
              <a:rPr lang="cs-CZ" sz="1800" dirty="0"/>
              <a:t>/ Sochařství</a:t>
            </a:r>
            <a:br>
              <a:rPr lang="it-IT" sz="1800" dirty="0"/>
            </a:br>
            <a:r>
              <a:rPr lang="it-IT" sz="1800"/>
              <a:t>10- </a:t>
            </a:r>
            <a:r>
              <a:rPr lang="it-IT" sz="1800" b="1" dirty="0"/>
              <a:t>Gli attributi e i modelli iconografici </a:t>
            </a:r>
            <a:r>
              <a:rPr lang="it-IT" sz="1800" dirty="0"/>
              <a:t>/</a:t>
            </a:r>
            <a:r>
              <a:rPr lang="cs-CZ" sz="1800" dirty="0"/>
              <a:t> Atributy a ikonografické modely</a:t>
            </a:r>
            <a:br>
              <a:rPr lang="cs-CZ" sz="1800" dirty="0"/>
            </a:br>
            <a:br>
              <a:rPr lang="cs-CZ" sz="1800" dirty="0"/>
            </a:br>
            <a:br>
              <a:rPr lang="it-IT" sz="1800" dirty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Mgr. </a:t>
            </a:r>
            <a:r>
              <a:rPr lang="it-IT" sz="2800" b="1" dirty="0">
                <a:solidFill>
                  <a:schemeClr val="tx1"/>
                </a:solidFill>
              </a:rPr>
              <a:t>Susanna Z. H. Wagner, </a:t>
            </a:r>
            <a:r>
              <a:rPr lang="it-IT" sz="2800" b="1" dirty="0" err="1">
                <a:solidFill>
                  <a:schemeClr val="tx1"/>
                </a:solidFill>
              </a:rPr>
              <a:t>Ph.D.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it-IT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b="1" u="sng" dirty="0">
                <a:solidFill>
                  <a:srgbClr val="FF0000"/>
                </a:solidFill>
              </a:rPr>
              <a:t>L’ Italiano per storici dell’arte / </a:t>
            </a:r>
            <a:r>
              <a:rPr lang="it-IT" sz="2600" b="1" u="sng" dirty="0" err="1">
                <a:solidFill>
                  <a:srgbClr val="FF0000"/>
                </a:solidFill>
              </a:rPr>
              <a:t>Ital</a:t>
            </a:r>
            <a:r>
              <a:rPr lang="cs-CZ" sz="2600" b="1" u="sng" dirty="0">
                <a:solidFill>
                  <a:srgbClr val="FF0000"/>
                </a:solidFill>
              </a:rPr>
              <a:t>ština pro historiky umění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900" u="sng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1.4_Madonna Sistina_colori_Eserciziario_Italiano dell 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9168520" cy="3212976"/>
          </a:xfrm>
          <a:prstGeom prst="rect">
            <a:avLst/>
          </a:prstGeom>
        </p:spPr>
      </p:pic>
      <p:pic>
        <p:nvPicPr>
          <p:cNvPr id="6" name="Immagine 5" descr="11.0_Madonna Sistina_immag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60648"/>
            <a:ext cx="2216636" cy="306461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9512" y="404664"/>
            <a:ext cx="3854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LA DESCRIZIONE DEI PERSONAGGI: </a:t>
            </a:r>
          </a:p>
          <a:p>
            <a:r>
              <a:rPr lang="it-IT" b="1" dirty="0"/>
              <a:t>I COLORI</a:t>
            </a:r>
          </a:p>
          <a:p>
            <a:endParaRPr lang="it-IT" b="1" dirty="0"/>
          </a:p>
          <a:p>
            <a:r>
              <a:rPr lang="it-IT" b="1" dirty="0"/>
              <a:t>COME SONO 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_Corpo_Dizionario illustr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227"/>
            <a:ext cx="9144000" cy="555754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9512" y="18864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IL VOCABOLARIO ILLUSTRATO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1520" y="3573016"/>
            <a:ext cx="88924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 VERBI</a:t>
            </a:r>
            <a:r>
              <a:rPr lang="it-IT" b="1" baseline="0" dirty="0"/>
              <a:t> </a:t>
            </a:r>
            <a:r>
              <a:rPr lang="cs-CZ" b="1" baseline="0" dirty="0"/>
              <a:t>AUSILIARI </a:t>
            </a:r>
            <a:r>
              <a:rPr lang="it-IT" b="1" baseline="0" dirty="0"/>
              <a:t>/ </a:t>
            </a:r>
            <a:r>
              <a:rPr lang="cs-CZ" b="1" dirty="0"/>
              <a:t>POMOCNÁ </a:t>
            </a:r>
            <a:r>
              <a:rPr lang="it-IT" b="1" baseline="0" dirty="0"/>
              <a:t>SLOVESA</a:t>
            </a:r>
          </a:p>
          <a:p>
            <a:r>
              <a:rPr lang="it-IT" dirty="0" err="1"/>
              <a:t>Přítomný</a:t>
            </a:r>
            <a:r>
              <a:rPr lang="it-IT" dirty="0"/>
              <a:t> </a:t>
            </a:r>
            <a:r>
              <a:rPr lang="it-IT" dirty="0" err="1"/>
              <a:t>čas</a:t>
            </a:r>
            <a:r>
              <a:rPr lang="it-IT" dirty="0"/>
              <a:t> </a:t>
            </a:r>
            <a:r>
              <a:rPr lang="it-IT" dirty="0" err="1"/>
              <a:t>způsobu</a:t>
            </a:r>
            <a:r>
              <a:rPr lang="it-IT" dirty="0"/>
              <a:t> </a:t>
            </a:r>
            <a:r>
              <a:rPr lang="it-IT" dirty="0" err="1"/>
              <a:t>oznamovacího</a:t>
            </a:r>
            <a:r>
              <a:rPr lang="it-IT" dirty="0"/>
              <a:t> </a:t>
            </a:r>
            <a:r>
              <a:rPr lang="it-IT" dirty="0" err="1"/>
              <a:t>sloves</a:t>
            </a:r>
            <a:r>
              <a:rPr lang="it-IT" dirty="0"/>
              <a:t> </a:t>
            </a:r>
            <a:r>
              <a:rPr lang="it-IT" i="1" dirty="0"/>
              <a:t>být </a:t>
            </a:r>
            <a:r>
              <a:rPr lang="it-IT" dirty="0"/>
              <a:t>a </a:t>
            </a:r>
            <a:r>
              <a:rPr lang="it-IT" i="1" dirty="0" err="1"/>
              <a:t>mít</a:t>
            </a:r>
            <a:endParaRPr lang="it-IT" i="1" dirty="0"/>
          </a:p>
          <a:p>
            <a:br>
              <a:rPr lang="it-IT" i="1" dirty="0"/>
            </a:br>
            <a:r>
              <a:rPr lang="it-IT" sz="2000" b="1" dirty="0"/>
              <a:t>ESSERE / </a:t>
            </a:r>
            <a:r>
              <a:rPr lang="cs-CZ" sz="2000" b="1" i="1" dirty="0"/>
              <a:t>B</a:t>
            </a:r>
            <a:r>
              <a:rPr lang="it-IT" sz="2000" b="1" i="1" dirty="0"/>
              <a:t>ýt</a:t>
            </a:r>
            <a:br>
              <a:rPr lang="it-IT" sz="2000" i="1" dirty="0"/>
            </a:br>
            <a:r>
              <a:rPr lang="it-IT" sz="2000" i="1" dirty="0"/>
              <a:t> </a:t>
            </a:r>
            <a:r>
              <a:rPr lang="it-IT" sz="2000" dirty="0"/>
              <a:t>io sono </a:t>
            </a:r>
            <a:r>
              <a:rPr lang="it-IT" sz="2000" i="1" dirty="0"/>
              <a:t> / </a:t>
            </a:r>
            <a:r>
              <a:rPr lang="it-IT" sz="2000" i="1" dirty="0" err="1"/>
              <a:t>já</a:t>
            </a:r>
            <a:r>
              <a:rPr lang="it-IT" sz="2000" i="1" dirty="0"/>
              <a:t> </a:t>
            </a:r>
            <a:r>
              <a:rPr lang="it-IT" sz="2000" i="1" dirty="0" err="1"/>
              <a:t>jsem</a:t>
            </a:r>
            <a:r>
              <a:rPr lang="it-IT" sz="2000" i="1" dirty="0"/>
              <a:t>) </a:t>
            </a:r>
            <a:br>
              <a:rPr lang="it-IT" sz="2000" i="1" dirty="0"/>
            </a:br>
            <a:r>
              <a:rPr lang="it-IT" sz="2000" dirty="0"/>
              <a:t>tu sei </a:t>
            </a:r>
            <a:r>
              <a:rPr lang="it-IT" sz="2000" i="1" dirty="0"/>
              <a:t>/ </a:t>
            </a:r>
            <a:r>
              <a:rPr lang="it-IT" sz="2000" i="1" dirty="0" err="1"/>
              <a:t>ty</a:t>
            </a:r>
            <a:r>
              <a:rPr lang="it-IT" sz="2000" i="1" dirty="0"/>
              <a:t> </a:t>
            </a:r>
            <a:r>
              <a:rPr lang="it-IT" sz="2000" i="1" dirty="0" err="1"/>
              <a:t>jsi</a:t>
            </a:r>
            <a:r>
              <a:rPr lang="it-IT" sz="2000" i="1" dirty="0"/>
              <a:t> </a:t>
            </a:r>
            <a:br>
              <a:rPr lang="it-IT" sz="2000" dirty="0"/>
            </a:br>
            <a:r>
              <a:rPr lang="it-IT" sz="2000" dirty="0"/>
              <a:t>lui, lei, Lei è / </a:t>
            </a:r>
            <a:r>
              <a:rPr lang="it-IT" sz="2000" i="1" dirty="0"/>
              <a:t>on/ona je</a:t>
            </a:r>
            <a:br>
              <a:rPr lang="it-IT" sz="2000" i="1" dirty="0"/>
            </a:br>
            <a:r>
              <a:rPr lang="cs-CZ" sz="2000" dirty="0" err="1"/>
              <a:t>noi</a:t>
            </a:r>
            <a:r>
              <a:rPr lang="cs-CZ" sz="2000" i="1" dirty="0"/>
              <a:t> </a:t>
            </a:r>
            <a:r>
              <a:rPr lang="it-IT" sz="2000" dirty="0"/>
              <a:t>siamo </a:t>
            </a:r>
            <a:r>
              <a:rPr lang="it-IT" sz="2000" i="1" dirty="0"/>
              <a:t> /</a:t>
            </a:r>
            <a:r>
              <a:rPr lang="it-IT" sz="2000" i="1" dirty="0" err="1"/>
              <a:t>my</a:t>
            </a:r>
            <a:r>
              <a:rPr lang="it-IT" sz="2000" i="1" dirty="0"/>
              <a:t> </a:t>
            </a:r>
            <a:r>
              <a:rPr lang="it-IT" sz="2000" i="1" dirty="0" err="1"/>
              <a:t>jsme</a:t>
            </a:r>
            <a:br>
              <a:rPr lang="it-IT" sz="2000" i="1" dirty="0"/>
            </a:br>
            <a:r>
              <a:rPr lang="it-IT" sz="2000" dirty="0"/>
              <a:t>voi siete </a:t>
            </a:r>
            <a:r>
              <a:rPr lang="it-IT" sz="2000" i="1" dirty="0"/>
              <a:t>/ </a:t>
            </a:r>
            <a:r>
              <a:rPr lang="it-IT" sz="2000" i="1" dirty="0" err="1"/>
              <a:t>vy</a:t>
            </a:r>
            <a:r>
              <a:rPr lang="it-IT" sz="2000" i="1" dirty="0"/>
              <a:t> </a:t>
            </a:r>
            <a:r>
              <a:rPr lang="it-IT" sz="2000" i="1" dirty="0" err="1"/>
              <a:t>jste</a:t>
            </a:r>
            <a:br>
              <a:rPr lang="it-IT" sz="2000" i="1" dirty="0"/>
            </a:br>
            <a:r>
              <a:rPr lang="it-IT" sz="2000" i="1" dirty="0"/>
              <a:t> </a:t>
            </a:r>
            <a:r>
              <a:rPr lang="it-IT" sz="2000" dirty="0"/>
              <a:t>loro sono </a:t>
            </a:r>
            <a:r>
              <a:rPr lang="it-IT" sz="2000" i="1" dirty="0"/>
              <a:t>/ </a:t>
            </a:r>
            <a:r>
              <a:rPr lang="it-IT" sz="2000" i="1" dirty="0" err="1"/>
              <a:t>oni</a:t>
            </a:r>
            <a:r>
              <a:rPr lang="it-IT" sz="2000" i="1" dirty="0"/>
              <a:t>/</a:t>
            </a:r>
            <a:r>
              <a:rPr lang="it-IT" sz="2000" i="1" dirty="0" err="1"/>
              <a:t>ony</a:t>
            </a:r>
            <a:r>
              <a:rPr lang="it-IT" sz="2000" i="1" dirty="0"/>
              <a:t> </a:t>
            </a:r>
            <a:r>
              <a:rPr lang="it-IT" sz="2000" i="1" dirty="0" err="1"/>
              <a:t>jsou</a:t>
            </a:r>
            <a:br>
              <a:rPr lang="it-IT" sz="2400" i="1" dirty="0"/>
            </a:br>
            <a:br>
              <a:rPr lang="it-IT" dirty="0"/>
            </a:br>
            <a:endParaRPr lang="it-IT" b="1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9511" y="188640"/>
          <a:ext cx="8964489" cy="2286000"/>
        </p:xfrm>
        <a:graphic>
          <a:graphicData uri="http://schemas.openxmlformats.org/drawingml/2006/table">
            <a:tbl>
              <a:tblPr/>
              <a:tblGrid>
                <a:gridCol w="280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r>
                        <a:rPr lang="it-IT" sz="1600" b="0" dirty="0" err="1">
                          <a:solidFill>
                            <a:srgbClr val="C00000"/>
                          </a:solidFill>
                        </a:rPr>
                        <a:t>Podstatné</a:t>
                      </a:r>
                      <a:r>
                        <a:rPr lang="cs-CZ" sz="1600" b="0" dirty="0">
                          <a:solidFill>
                            <a:srgbClr val="C00000"/>
                          </a:solidFill>
                        </a:rPr>
                        <a:t> a</a:t>
                      </a:r>
                      <a:r>
                        <a:rPr lang="cs-CZ" sz="1600" b="0" baseline="0" dirty="0">
                          <a:solidFill>
                            <a:srgbClr val="C00000"/>
                          </a:solidFill>
                        </a:rPr>
                        <a:t> příd.</a:t>
                      </a:r>
                      <a:r>
                        <a:rPr lang="it-IT" sz="16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600" b="0" dirty="0" err="1">
                          <a:solidFill>
                            <a:srgbClr val="C00000"/>
                          </a:solidFill>
                        </a:rPr>
                        <a:t>jméno</a:t>
                      </a:r>
                      <a:r>
                        <a:rPr lang="it-IT" sz="16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C00000"/>
                          </a:solidFill>
                        </a:rPr>
                        <a:t>začíná</a:t>
                      </a:r>
                      <a:r>
                        <a:rPr lang="cs-CZ" sz="1600" dirty="0">
                          <a:solidFill>
                            <a:srgbClr val="C00000"/>
                          </a:solidFill>
                        </a:rPr>
                        <a:t>:</a:t>
                      </a:r>
                    </a:p>
                    <a:p>
                      <a:r>
                        <a:rPr lang="it-IT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j</a:t>
                      </a:r>
                      <a:r>
                        <a:rPr lang="cs-CZ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edn</a:t>
                      </a:r>
                      <a:r>
                        <a:rPr lang="it-IT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. č. </a:t>
                      </a:r>
                      <a:r>
                        <a:rPr lang="it-IT" sz="1600" b="1" i="0" dirty="0">
                          <a:solidFill>
                            <a:srgbClr val="231F20"/>
                          </a:solidFill>
                          <a:latin typeface="Switzerland-Plain"/>
                        </a:rPr>
                        <a:t>(</a:t>
                      </a:r>
                      <a:r>
                        <a:rPr lang="it-IT" sz="1600" b="1" i="0" dirty="0" err="1">
                          <a:solidFill>
                            <a:srgbClr val="231F20"/>
                          </a:solidFill>
                          <a:latin typeface="Switzerland-Plain"/>
                        </a:rPr>
                        <a:t>koncovka</a:t>
                      </a:r>
                      <a:r>
                        <a:rPr lang="it-IT" sz="1600" b="1" i="0" dirty="0">
                          <a:solidFill>
                            <a:srgbClr val="231F20"/>
                          </a:solidFill>
                          <a:latin typeface="Switzerland-Plain"/>
                        </a:rPr>
                        <a:t>) </a:t>
                      </a:r>
                      <a:br>
                        <a:rPr lang="it-IT" sz="1600" b="0" i="0" dirty="0">
                          <a:solidFill>
                            <a:srgbClr val="231F20"/>
                          </a:solidFill>
                          <a:latin typeface="Switzerland-Plain"/>
                        </a:rPr>
                      </a:br>
                      <a:r>
                        <a:rPr lang="it-IT" sz="1600" b="1" i="0" dirty="0">
                          <a:solidFill>
                            <a:srgbClr val="EC008C"/>
                          </a:solidFill>
                          <a:latin typeface="Switzerland-Bold"/>
                        </a:rPr>
                        <a:t>-a </a:t>
                      </a:r>
                      <a:r>
                        <a:rPr lang="it-IT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(žen. </a:t>
                      </a:r>
                      <a:r>
                        <a:rPr lang="it-IT" sz="1600" b="1" i="0" dirty="0" err="1">
                          <a:solidFill>
                            <a:srgbClr val="231F20"/>
                          </a:solidFill>
                          <a:latin typeface="Switzerland-Bold"/>
                        </a:rPr>
                        <a:t>rod</a:t>
                      </a:r>
                      <a:r>
                        <a:rPr lang="it-IT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) </a:t>
                      </a:r>
                      <a:endParaRPr lang="cs-CZ" sz="1600" b="1" i="0" dirty="0">
                        <a:solidFill>
                          <a:srgbClr val="231F20"/>
                        </a:solidFill>
                        <a:latin typeface="Switzerland-Bold"/>
                      </a:endParaRPr>
                    </a:p>
                    <a:p>
                      <a:r>
                        <a:rPr lang="cs-CZ" sz="1600" b="0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Una</a:t>
                      </a:r>
                      <a:r>
                        <a:rPr lang="cs-CZ" sz="1600" b="0" i="0" baseline="0" dirty="0">
                          <a:solidFill>
                            <a:srgbClr val="231F20"/>
                          </a:solidFill>
                          <a:latin typeface="Switzerland-Bold"/>
                        </a:rPr>
                        <a:t> ragazz</a:t>
                      </a:r>
                      <a:r>
                        <a:rPr lang="cs-CZ" sz="1600" b="0" i="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a</a:t>
                      </a:r>
                      <a:r>
                        <a:rPr lang="cs-CZ" sz="1600" b="0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 bell</a:t>
                      </a:r>
                      <a:r>
                        <a:rPr lang="cs-CZ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a</a:t>
                      </a:r>
                    </a:p>
                    <a:p>
                      <a:br>
                        <a:rPr lang="it-IT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</a:br>
                      <a:r>
                        <a:rPr lang="it-IT" sz="1600" b="1" i="0" dirty="0">
                          <a:solidFill>
                            <a:srgbClr val="EC008C"/>
                          </a:solidFill>
                          <a:latin typeface="Switzerland-Bold"/>
                        </a:rPr>
                        <a:t>-</a:t>
                      </a:r>
                      <a:r>
                        <a:rPr lang="cs-CZ" sz="1600" b="1" i="0" dirty="0">
                          <a:solidFill>
                            <a:srgbClr val="EC008C"/>
                          </a:solidFill>
                          <a:latin typeface="Switzerland-Bold"/>
                        </a:rPr>
                        <a:t>o</a:t>
                      </a:r>
                      <a:r>
                        <a:rPr lang="it-IT" sz="1600" b="1" i="0" dirty="0">
                          <a:solidFill>
                            <a:srgbClr val="EC008C"/>
                          </a:solidFill>
                          <a:latin typeface="Switzerland-Bold"/>
                        </a:rPr>
                        <a:t> </a:t>
                      </a:r>
                      <a:r>
                        <a:rPr lang="it-IT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(</a:t>
                      </a:r>
                      <a:r>
                        <a:rPr lang="it-IT" sz="1600" b="1" i="0" dirty="0" err="1">
                          <a:solidFill>
                            <a:srgbClr val="231F20"/>
                          </a:solidFill>
                          <a:latin typeface="Switzerland-Bold"/>
                        </a:rPr>
                        <a:t>muž</a:t>
                      </a:r>
                      <a:r>
                        <a:rPr lang="it-IT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. </a:t>
                      </a:r>
                      <a:r>
                        <a:rPr lang="it-IT" sz="1600" b="1" i="0" dirty="0" err="1">
                          <a:solidFill>
                            <a:srgbClr val="231F20"/>
                          </a:solidFill>
                          <a:latin typeface="Switzerland-Bold"/>
                        </a:rPr>
                        <a:t>rod</a:t>
                      </a:r>
                      <a:r>
                        <a:rPr lang="it-IT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) </a:t>
                      </a:r>
                      <a:endParaRPr lang="cs-CZ" sz="1600" b="1" i="0" dirty="0">
                        <a:solidFill>
                          <a:srgbClr val="231F20"/>
                        </a:solidFill>
                        <a:latin typeface="Switzerland-Bold"/>
                      </a:endParaRPr>
                    </a:p>
                    <a:p>
                      <a:r>
                        <a:rPr lang="cs-CZ" sz="1600" b="0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Un ragazz</a:t>
                      </a:r>
                      <a:r>
                        <a:rPr lang="cs-CZ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o</a:t>
                      </a:r>
                      <a:r>
                        <a:rPr lang="cs-CZ" sz="1600" b="0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 bell</a:t>
                      </a:r>
                      <a:r>
                        <a:rPr lang="cs-CZ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o</a:t>
                      </a:r>
                      <a:endParaRPr lang="it-IT" sz="16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1" i="0" dirty="0">
                        <a:solidFill>
                          <a:srgbClr val="231F20"/>
                        </a:solidFill>
                        <a:latin typeface="Switzerland-Bold"/>
                      </a:endParaRPr>
                    </a:p>
                    <a:p>
                      <a:r>
                        <a:rPr lang="it-IT" sz="1600" b="1" i="0" dirty="0" err="1">
                          <a:solidFill>
                            <a:srgbClr val="231F20"/>
                          </a:solidFill>
                          <a:latin typeface="Switzerland-Bold"/>
                        </a:rPr>
                        <a:t>mn</a:t>
                      </a:r>
                      <a:r>
                        <a:rPr lang="it-IT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. č. </a:t>
                      </a:r>
                      <a:r>
                        <a:rPr lang="it-IT" sz="1600" b="0" i="0" dirty="0">
                          <a:solidFill>
                            <a:srgbClr val="231F20"/>
                          </a:solidFill>
                          <a:latin typeface="Switzerland-Plain"/>
                        </a:rPr>
                        <a:t>(</a:t>
                      </a:r>
                      <a:r>
                        <a:rPr lang="it-IT" sz="1600" b="0" i="0" dirty="0" err="1">
                          <a:solidFill>
                            <a:srgbClr val="231F20"/>
                          </a:solidFill>
                          <a:latin typeface="Switzerland-Plain"/>
                        </a:rPr>
                        <a:t>konc</a:t>
                      </a:r>
                      <a:r>
                        <a:rPr lang="it-IT" sz="1600" b="0" i="0" dirty="0">
                          <a:solidFill>
                            <a:srgbClr val="231F20"/>
                          </a:solidFill>
                          <a:latin typeface="Switzerland-Plain"/>
                        </a:rPr>
                        <a:t>.) </a:t>
                      </a:r>
                      <a:br>
                        <a:rPr lang="it-IT" sz="1600" b="0" i="0" dirty="0">
                          <a:solidFill>
                            <a:srgbClr val="231F20"/>
                          </a:solidFill>
                          <a:latin typeface="Switzerland-Plain"/>
                        </a:rPr>
                      </a:br>
                      <a:r>
                        <a:rPr lang="it-IT" sz="1600" b="1" i="0" dirty="0">
                          <a:solidFill>
                            <a:srgbClr val="EC008C"/>
                          </a:solidFill>
                          <a:latin typeface="Switzerland-Bold"/>
                        </a:rPr>
                        <a:t>-e </a:t>
                      </a:r>
                      <a:endParaRPr lang="cs-CZ" sz="1600" b="1" i="0" dirty="0">
                        <a:solidFill>
                          <a:srgbClr val="EC008C"/>
                        </a:solidFill>
                        <a:latin typeface="Switzerland-Bold"/>
                      </a:endParaRPr>
                    </a:p>
                    <a:p>
                      <a:r>
                        <a:rPr lang="cs-CZ" sz="1600" b="0" i="0" dirty="0">
                          <a:solidFill>
                            <a:schemeClr val="tx1"/>
                          </a:solidFill>
                          <a:latin typeface="Switzerland-Bold"/>
                        </a:rPr>
                        <a:t>L</a:t>
                      </a:r>
                      <a:r>
                        <a:rPr lang="cs-CZ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e</a:t>
                      </a:r>
                      <a:r>
                        <a:rPr lang="cs-CZ" sz="1600" b="0" i="0" baseline="0" dirty="0">
                          <a:solidFill>
                            <a:schemeClr val="tx1"/>
                          </a:solidFill>
                          <a:latin typeface="Switzerland-Bold"/>
                        </a:rPr>
                        <a:t> ragazz</a:t>
                      </a:r>
                      <a:r>
                        <a:rPr lang="cs-CZ" sz="1600" b="0" i="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e</a:t>
                      </a:r>
                      <a:r>
                        <a:rPr lang="cs-CZ" sz="1600" b="0" i="0" baseline="0" dirty="0">
                          <a:solidFill>
                            <a:schemeClr val="tx1"/>
                          </a:solidFill>
                          <a:latin typeface="Switzerland-Bold"/>
                        </a:rPr>
                        <a:t> bell</a:t>
                      </a:r>
                      <a:r>
                        <a:rPr lang="cs-CZ" sz="1600" b="0" i="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e</a:t>
                      </a:r>
                    </a:p>
                    <a:p>
                      <a:br>
                        <a:rPr lang="it-IT" sz="1600" b="1" i="0" dirty="0">
                          <a:solidFill>
                            <a:srgbClr val="EC008C"/>
                          </a:solidFill>
                          <a:latin typeface="Switzerland-Bold"/>
                        </a:rPr>
                      </a:br>
                      <a:r>
                        <a:rPr lang="it-IT" sz="1600" b="1" i="0" dirty="0">
                          <a:solidFill>
                            <a:srgbClr val="EC008C"/>
                          </a:solidFill>
                          <a:latin typeface="Switzerland-Bold"/>
                        </a:rPr>
                        <a:t>-i</a:t>
                      </a:r>
                      <a:endParaRPr lang="cs-CZ" sz="1600" b="1" i="0" dirty="0">
                        <a:solidFill>
                          <a:srgbClr val="EC008C"/>
                        </a:solidFill>
                        <a:latin typeface="Switzerland-Bold"/>
                      </a:endParaRPr>
                    </a:p>
                    <a:p>
                      <a:r>
                        <a:rPr lang="cs-CZ" sz="1600" b="0" i="0" dirty="0">
                          <a:solidFill>
                            <a:schemeClr val="tx1"/>
                          </a:solidFill>
                          <a:latin typeface="Switzerland-Bold"/>
                        </a:rPr>
                        <a:t>I ragazz</a:t>
                      </a:r>
                      <a:r>
                        <a:rPr lang="cs-CZ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i</a:t>
                      </a:r>
                      <a:r>
                        <a:rPr lang="it-IT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 </a:t>
                      </a:r>
                      <a:r>
                        <a:rPr lang="cs-CZ" sz="1600" b="0" i="0" dirty="0">
                          <a:solidFill>
                            <a:schemeClr val="tx1"/>
                          </a:solidFill>
                          <a:latin typeface="Switzerland-Bold"/>
                        </a:rPr>
                        <a:t>bell</a:t>
                      </a:r>
                      <a:r>
                        <a:rPr lang="cs-CZ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i</a:t>
                      </a:r>
                      <a:endParaRPr lang="it-IT" sz="16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600" b="1" i="0" dirty="0">
                        <a:solidFill>
                          <a:srgbClr val="231F20"/>
                        </a:solidFill>
                        <a:latin typeface="Switzerland-Bold"/>
                      </a:endParaRPr>
                    </a:p>
                    <a:p>
                      <a:endParaRPr lang="pl-PL" sz="1600" b="1" i="0" dirty="0">
                        <a:solidFill>
                          <a:srgbClr val="231F20"/>
                        </a:solidFill>
                        <a:latin typeface="Switzerland-Bold"/>
                      </a:endParaRPr>
                    </a:p>
                    <a:p>
                      <a:r>
                        <a:rPr lang="pl-PL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jedn. č. </a:t>
                      </a:r>
                      <a:r>
                        <a:rPr lang="pl-PL" sz="1600" b="0" i="0" dirty="0">
                          <a:solidFill>
                            <a:srgbClr val="231F20"/>
                          </a:solidFill>
                          <a:latin typeface="Switzerland-Plain"/>
                        </a:rPr>
                        <a:t>(koncovka) </a:t>
                      </a:r>
                      <a:br>
                        <a:rPr lang="pl-PL" sz="1600" b="0" i="0" dirty="0">
                          <a:solidFill>
                            <a:srgbClr val="231F20"/>
                          </a:solidFill>
                          <a:latin typeface="Switzerland-Plain"/>
                        </a:rPr>
                      </a:br>
                      <a:r>
                        <a:rPr lang="pl-PL" sz="1600" b="1" i="0" dirty="0">
                          <a:solidFill>
                            <a:srgbClr val="EC008C"/>
                          </a:solidFill>
                          <a:latin typeface="Switzerland-Bold"/>
                        </a:rPr>
                        <a:t>-e </a:t>
                      </a:r>
                      <a:r>
                        <a:rPr lang="pl-PL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(žen. rod) </a:t>
                      </a:r>
                    </a:p>
                    <a:p>
                      <a:r>
                        <a:rPr lang="pl-PL" sz="1600" b="0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Una</a:t>
                      </a:r>
                      <a:r>
                        <a:rPr lang="pl-PL" sz="1600" b="0" i="0" baseline="0" dirty="0">
                          <a:solidFill>
                            <a:srgbClr val="231F20"/>
                          </a:solidFill>
                          <a:latin typeface="Switzerland-Bold"/>
                        </a:rPr>
                        <a:t> pittric</a:t>
                      </a:r>
                      <a:r>
                        <a:rPr lang="pl-PL" sz="1600" b="0" i="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e</a:t>
                      </a:r>
                      <a:r>
                        <a:rPr lang="pl-PL" sz="1600" b="0" i="0" baseline="0" dirty="0">
                          <a:solidFill>
                            <a:srgbClr val="231F20"/>
                          </a:solidFill>
                          <a:latin typeface="Switzerland-Bold"/>
                        </a:rPr>
                        <a:t> bell</a:t>
                      </a:r>
                      <a:r>
                        <a:rPr lang="pl-PL" sz="1600" b="0" i="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a</a:t>
                      </a:r>
                      <a:r>
                        <a:rPr lang="pl-PL" sz="1600" b="0" i="0" baseline="0" dirty="0">
                          <a:solidFill>
                            <a:srgbClr val="231F20"/>
                          </a:solidFill>
                          <a:latin typeface="Switzerland-Bold"/>
                        </a:rPr>
                        <a:t> e interessant</a:t>
                      </a:r>
                      <a:r>
                        <a:rPr lang="pl-PL" sz="1600" b="0" i="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e</a:t>
                      </a:r>
                      <a:br>
                        <a:rPr lang="pl-PL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</a:br>
                      <a:r>
                        <a:rPr lang="pl-PL" sz="1600" b="1" i="0" dirty="0">
                          <a:solidFill>
                            <a:srgbClr val="EC008C"/>
                          </a:solidFill>
                          <a:latin typeface="Switzerland-Bold"/>
                        </a:rPr>
                        <a:t>-e </a:t>
                      </a:r>
                      <a:r>
                        <a:rPr lang="pl-PL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(</a:t>
                      </a:r>
                      <a:r>
                        <a:rPr lang="it-IT" sz="1600" b="1" i="0" dirty="0" err="1">
                          <a:solidFill>
                            <a:srgbClr val="231F20"/>
                          </a:solidFill>
                          <a:latin typeface="Switzerland-Bold"/>
                        </a:rPr>
                        <a:t>muž</a:t>
                      </a:r>
                      <a:r>
                        <a:rPr lang="it-IT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. </a:t>
                      </a:r>
                      <a:r>
                        <a:rPr lang="pl-PL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rod)</a:t>
                      </a:r>
                    </a:p>
                    <a:p>
                      <a:r>
                        <a:rPr lang="pl-PL" sz="1600" b="0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Un pittor</a:t>
                      </a:r>
                      <a:r>
                        <a:rPr lang="pl-PL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e</a:t>
                      </a:r>
                      <a:r>
                        <a:rPr lang="pl-PL" sz="1600" b="0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 bell</a:t>
                      </a:r>
                      <a:r>
                        <a:rPr lang="pl-PL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o</a:t>
                      </a:r>
                      <a:r>
                        <a:rPr lang="pl-PL" sz="1600" b="0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 e interessant</a:t>
                      </a:r>
                      <a:r>
                        <a:rPr lang="pl-PL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e</a:t>
                      </a:r>
                      <a:endParaRPr lang="pl-PL" sz="16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1" i="0" dirty="0">
                        <a:solidFill>
                          <a:srgbClr val="231F20"/>
                        </a:solidFill>
                        <a:latin typeface="Switzerland-Bold"/>
                      </a:endParaRPr>
                    </a:p>
                    <a:p>
                      <a:endParaRPr lang="cs-CZ" sz="1600" b="1" i="0" dirty="0">
                        <a:solidFill>
                          <a:srgbClr val="231F20"/>
                        </a:solidFill>
                        <a:latin typeface="Switzerland-Bold"/>
                      </a:endParaRPr>
                    </a:p>
                    <a:p>
                      <a:r>
                        <a:rPr lang="it-IT" sz="1600" b="1" i="0" dirty="0" err="1">
                          <a:solidFill>
                            <a:srgbClr val="231F20"/>
                          </a:solidFill>
                          <a:latin typeface="Switzerland-Bold"/>
                        </a:rPr>
                        <a:t>mn</a:t>
                      </a:r>
                      <a:r>
                        <a:rPr lang="it-IT" sz="1600" b="1" i="0" dirty="0">
                          <a:solidFill>
                            <a:srgbClr val="231F20"/>
                          </a:solidFill>
                          <a:latin typeface="Switzerland-Bold"/>
                        </a:rPr>
                        <a:t>. č. </a:t>
                      </a:r>
                      <a:r>
                        <a:rPr lang="it-IT" sz="1600" b="0" i="0" dirty="0">
                          <a:solidFill>
                            <a:srgbClr val="231F20"/>
                          </a:solidFill>
                          <a:latin typeface="Switzerland-Plain"/>
                        </a:rPr>
                        <a:t>(</a:t>
                      </a:r>
                      <a:r>
                        <a:rPr lang="it-IT" sz="1600" b="0" i="0" dirty="0" err="1">
                          <a:solidFill>
                            <a:srgbClr val="231F20"/>
                          </a:solidFill>
                          <a:latin typeface="Switzerland-Plain"/>
                        </a:rPr>
                        <a:t>konc</a:t>
                      </a:r>
                      <a:r>
                        <a:rPr lang="it-IT" sz="1600" b="0" i="0" dirty="0">
                          <a:solidFill>
                            <a:srgbClr val="231F20"/>
                          </a:solidFill>
                          <a:latin typeface="Switzerland-Plain"/>
                        </a:rPr>
                        <a:t>.)</a:t>
                      </a:r>
                      <a:br>
                        <a:rPr lang="it-IT" sz="1600" b="0" i="0" dirty="0">
                          <a:solidFill>
                            <a:srgbClr val="231F20"/>
                          </a:solidFill>
                          <a:latin typeface="Switzerland-Plain"/>
                        </a:rPr>
                      </a:br>
                      <a:r>
                        <a:rPr lang="it-IT" sz="1600" b="1" i="0" dirty="0">
                          <a:solidFill>
                            <a:srgbClr val="EC008C"/>
                          </a:solidFill>
                          <a:latin typeface="Switzerland-Bold"/>
                        </a:rPr>
                        <a:t>-i</a:t>
                      </a:r>
                      <a:endParaRPr lang="cs-CZ" sz="1600" b="1" i="0" dirty="0">
                        <a:solidFill>
                          <a:srgbClr val="EC008C"/>
                        </a:solidFill>
                        <a:latin typeface="Switzerland-Bold"/>
                      </a:endParaRPr>
                    </a:p>
                    <a:p>
                      <a:r>
                        <a:rPr lang="cs-CZ" sz="1600" b="0" i="0" dirty="0">
                          <a:solidFill>
                            <a:schemeClr val="tx1"/>
                          </a:solidFill>
                          <a:latin typeface="Switzerland-Bold"/>
                        </a:rPr>
                        <a:t>Le pittric</a:t>
                      </a:r>
                      <a:r>
                        <a:rPr lang="cs-CZ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i </a:t>
                      </a:r>
                      <a:r>
                        <a:rPr lang="cs-CZ" sz="1600" b="0" i="0" dirty="0">
                          <a:solidFill>
                            <a:schemeClr val="tx1"/>
                          </a:solidFill>
                          <a:latin typeface="Switzerland-Bold"/>
                        </a:rPr>
                        <a:t>bell</a:t>
                      </a:r>
                      <a:r>
                        <a:rPr lang="cs-CZ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e</a:t>
                      </a:r>
                      <a:r>
                        <a:rPr lang="cs-CZ" sz="1600" b="0" i="0" dirty="0">
                          <a:solidFill>
                            <a:schemeClr val="tx1"/>
                          </a:solidFill>
                          <a:latin typeface="Switzerland-Bold"/>
                        </a:rPr>
                        <a:t> e interessant</a:t>
                      </a:r>
                      <a:r>
                        <a:rPr lang="cs-CZ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i</a:t>
                      </a:r>
                      <a:br>
                        <a:rPr lang="it-IT" sz="1600" b="1" i="0" dirty="0">
                          <a:solidFill>
                            <a:srgbClr val="EC008C"/>
                          </a:solidFill>
                          <a:latin typeface="Switzerland-Bold"/>
                        </a:rPr>
                      </a:br>
                      <a:r>
                        <a:rPr lang="it-IT" sz="1600" b="1" i="0" dirty="0">
                          <a:solidFill>
                            <a:srgbClr val="EC008C"/>
                          </a:solidFill>
                          <a:latin typeface="Switzerland-Bold"/>
                        </a:rPr>
                        <a:t>-i</a:t>
                      </a:r>
                      <a:endParaRPr lang="cs-CZ" sz="1600" b="1" i="0" dirty="0">
                        <a:solidFill>
                          <a:srgbClr val="EC008C"/>
                        </a:solidFill>
                        <a:latin typeface="Switzerland-Bold"/>
                      </a:endParaRPr>
                    </a:p>
                    <a:p>
                      <a:r>
                        <a:rPr lang="cs-CZ" sz="1600" b="0" i="0" dirty="0">
                          <a:solidFill>
                            <a:schemeClr val="tx1"/>
                          </a:solidFill>
                          <a:latin typeface="Switzerland-Bold"/>
                        </a:rPr>
                        <a:t>I pittor</a:t>
                      </a:r>
                      <a:r>
                        <a:rPr lang="cs-CZ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i</a:t>
                      </a:r>
                      <a:r>
                        <a:rPr lang="cs-CZ" sz="1600" b="0" i="0" dirty="0">
                          <a:solidFill>
                            <a:schemeClr val="tx1"/>
                          </a:solidFill>
                          <a:latin typeface="Switzerland-Bold"/>
                        </a:rPr>
                        <a:t> bell</a:t>
                      </a:r>
                      <a:r>
                        <a:rPr lang="cs-CZ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i </a:t>
                      </a:r>
                      <a:r>
                        <a:rPr lang="cs-CZ" sz="1600" b="0" i="0" dirty="0">
                          <a:solidFill>
                            <a:schemeClr val="tx1"/>
                          </a:solidFill>
                          <a:latin typeface="Switzerland-Bold"/>
                        </a:rPr>
                        <a:t>e interessant</a:t>
                      </a:r>
                      <a:r>
                        <a:rPr lang="cs-CZ" sz="1600" b="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witzerland-Bold"/>
                        </a:rPr>
                        <a:t>i</a:t>
                      </a:r>
                      <a:endParaRPr lang="it-IT" sz="16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2462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79422" y="256490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Zakončení</a:t>
            </a:r>
            <a:r>
              <a:rPr lang="it-IT" b="1" dirty="0"/>
              <a:t> </a:t>
            </a:r>
            <a:r>
              <a:rPr lang="it-IT" b="1" dirty="0" err="1"/>
              <a:t>přídavných</a:t>
            </a:r>
            <a:r>
              <a:rPr lang="it-IT" b="1" dirty="0"/>
              <a:t> </a:t>
            </a:r>
            <a:r>
              <a:rPr lang="it-IT" b="1" dirty="0" err="1"/>
              <a:t>jmen</a:t>
            </a:r>
            <a:r>
              <a:rPr lang="it-IT" b="1" dirty="0"/>
              <a:t> a </a:t>
            </a:r>
            <a:r>
              <a:rPr lang="it-IT" b="1" dirty="0" err="1"/>
              <a:t>tvoření</a:t>
            </a:r>
            <a:r>
              <a:rPr lang="it-IT" b="1" dirty="0"/>
              <a:t> </a:t>
            </a:r>
            <a:r>
              <a:rPr lang="it-IT" b="1" dirty="0" err="1"/>
              <a:t>množného</a:t>
            </a:r>
            <a:r>
              <a:rPr lang="it-IT" b="1" dirty="0"/>
              <a:t> </a:t>
            </a:r>
            <a:r>
              <a:rPr lang="it-IT" b="1" dirty="0" err="1"/>
              <a:t>čísla</a:t>
            </a:r>
            <a:r>
              <a:rPr lang="cs-CZ" b="1" dirty="0"/>
              <a:t> </a:t>
            </a:r>
            <a:r>
              <a:rPr lang="it-IT" b="1" dirty="0"/>
              <a:t> </a:t>
            </a:r>
            <a:r>
              <a:rPr lang="it-IT" i="1" dirty="0"/>
              <a:t>j</a:t>
            </a:r>
            <a:r>
              <a:rPr lang="cs-CZ" i="1" dirty="0"/>
              <a:t>edn</a:t>
            </a:r>
            <a:r>
              <a:rPr lang="it-IT" i="1" dirty="0"/>
              <a:t>. </a:t>
            </a:r>
            <a:r>
              <a:rPr lang="it-IT" i="1" dirty="0" err="1"/>
              <a:t>číslo</a:t>
            </a:r>
            <a:r>
              <a:rPr lang="it-IT" i="1" dirty="0"/>
              <a:t> </a:t>
            </a:r>
            <a:r>
              <a:rPr lang="cs-CZ" i="1" dirty="0"/>
              <a:t>,    </a:t>
            </a:r>
            <a:r>
              <a:rPr lang="it-IT" i="1" dirty="0" err="1"/>
              <a:t>mn</a:t>
            </a:r>
            <a:r>
              <a:rPr lang="it-IT" i="1" dirty="0"/>
              <a:t>. </a:t>
            </a:r>
            <a:r>
              <a:rPr lang="it-IT" i="1" dirty="0" err="1"/>
              <a:t>číslo</a:t>
            </a:r>
            <a:br>
              <a:rPr lang="it-IT" i="1" dirty="0"/>
            </a:br>
            <a:r>
              <a:rPr lang="it-IT" dirty="0"/>
              <a:t>1. </a:t>
            </a:r>
            <a:r>
              <a:rPr lang="it-IT" dirty="0" err="1"/>
              <a:t>příd</a:t>
            </a:r>
            <a:r>
              <a:rPr lang="it-IT" dirty="0"/>
              <a:t>.</a:t>
            </a:r>
            <a:r>
              <a:rPr lang="cs-CZ" dirty="0"/>
              <a:t> </a:t>
            </a:r>
            <a:r>
              <a:rPr lang="it-IT" dirty="0" err="1"/>
              <a:t>jm</a:t>
            </a:r>
            <a:r>
              <a:rPr lang="it-IT" dirty="0"/>
              <a:t>. s </a:t>
            </a:r>
            <a:r>
              <a:rPr lang="it-IT" dirty="0" err="1"/>
              <a:t>odlišným</a:t>
            </a:r>
            <a:r>
              <a:rPr lang="it-IT" dirty="0"/>
              <a:t> </a:t>
            </a:r>
            <a:r>
              <a:rPr lang="it-IT" dirty="0" err="1"/>
              <a:t>zakončením</a:t>
            </a:r>
            <a:r>
              <a:rPr lang="it-IT" dirty="0"/>
              <a:t> v </a:t>
            </a:r>
            <a:r>
              <a:rPr lang="it-IT" dirty="0" err="1"/>
              <a:t>muž</a:t>
            </a:r>
            <a:r>
              <a:rPr lang="it-IT" dirty="0"/>
              <a:t>. a žen. Rodě</a:t>
            </a:r>
            <a:r>
              <a:rPr lang="cs-CZ" dirty="0"/>
              <a:t>  </a:t>
            </a:r>
            <a:r>
              <a:rPr lang="it-IT" dirty="0"/>
              <a:t> -</a:t>
            </a:r>
            <a:r>
              <a:rPr lang="cs-CZ" b="1" dirty="0"/>
              <a:t>o </a:t>
            </a:r>
            <a:r>
              <a:rPr lang="it-IT" b="1" dirty="0"/>
              <a:t>/-</a:t>
            </a:r>
            <a:r>
              <a:rPr lang="cs-CZ" b="1" dirty="0"/>
              <a:t>a</a:t>
            </a:r>
            <a:r>
              <a:rPr lang="it-IT" b="1" dirty="0"/>
              <a:t> </a:t>
            </a:r>
            <a:r>
              <a:rPr lang="cs-CZ" b="1" dirty="0"/>
              <a:t>               </a:t>
            </a:r>
            <a:r>
              <a:rPr lang="it-IT" b="1" dirty="0"/>
              <a:t>-</a:t>
            </a:r>
            <a:r>
              <a:rPr lang="cs-CZ" b="1" dirty="0"/>
              <a:t>i </a:t>
            </a:r>
            <a:r>
              <a:rPr lang="it-IT" b="1" dirty="0"/>
              <a:t>/-</a:t>
            </a:r>
            <a:r>
              <a:rPr lang="cs-CZ" b="1" dirty="0"/>
              <a:t>e</a:t>
            </a:r>
            <a:br>
              <a:rPr lang="it-IT" dirty="0"/>
            </a:br>
            <a:r>
              <a:rPr lang="it-IT" dirty="0"/>
              <a:t>2. </a:t>
            </a:r>
            <a:r>
              <a:rPr lang="it-IT" dirty="0" err="1"/>
              <a:t>příd</a:t>
            </a:r>
            <a:r>
              <a:rPr lang="it-IT" dirty="0"/>
              <a:t>.</a:t>
            </a:r>
            <a:r>
              <a:rPr lang="cs-CZ" dirty="0"/>
              <a:t> </a:t>
            </a:r>
            <a:r>
              <a:rPr lang="it-IT" dirty="0" err="1"/>
              <a:t>jm</a:t>
            </a:r>
            <a:r>
              <a:rPr lang="it-IT" dirty="0"/>
              <a:t>. se </a:t>
            </a:r>
            <a:r>
              <a:rPr lang="it-IT" dirty="0" err="1"/>
              <a:t>stejným</a:t>
            </a:r>
            <a:r>
              <a:rPr lang="it-IT" dirty="0"/>
              <a:t> </a:t>
            </a:r>
            <a:r>
              <a:rPr lang="it-IT" dirty="0" err="1"/>
              <a:t>zakončením</a:t>
            </a:r>
            <a:r>
              <a:rPr lang="it-IT" dirty="0"/>
              <a:t> v </a:t>
            </a:r>
            <a:r>
              <a:rPr lang="it-IT" dirty="0" err="1"/>
              <a:t>muž</a:t>
            </a:r>
            <a:r>
              <a:rPr lang="it-IT" dirty="0"/>
              <a:t>. a žen. rodě </a:t>
            </a:r>
            <a:r>
              <a:rPr lang="cs-CZ" dirty="0"/>
              <a:t>   -</a:t>
            </a:r>
            <a:r>
              <a:rPr lang="cs-CZ" b="1" dirty="0"/>
              <a:t>e /-e                </a:t>
            </a:r>
            <a:r>
              <a:rPr lang="it-IT" b="1" dirty="0"/>
              <a:t>-</a:t>
            </a:r>
            <a:r>
              <a:rPr lang="cs-CZ" b="1" dirty="0"/>
              <a:t>i /</a:t>
            </a:r>
            <a:r>
              <a:rPr lang="it-IT" b="1" dirty="0"/>
              <a:t>-i </a:t>
            </a:r>
            <a:br>
              <a:rPr lang="it-IT" b="1" dirty="0"/>
            </a:b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3779912" y="4365104"/>
            <a:ext cx="500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AVERE / </a:t>
            </a:r>
            <a:r>
              <a:rPr lang="cs-CZ" sz="2000" b="1" i="1" dirty="0" err="1"/>
              <a:t>M</a:t>
            </a:r>
            <a:r>
              <a:rPr lang="it-IT" sz="2000" b="1" i="1" dirty="0" err="1"/>
              <a:t>ít</a:t>
            </a:r>
            <a:r>
              <a:rPr lang="it-IT" sz="2000" b="1" i="1" dirty="0"/>
              <a:t>                  </a:t>
            </a:r>
            <a:r>
              <a:rPr lang="cs-CZ" sz="2000" b="1" i="1" dirty="0"/>
              <a:t>    </a:t>
            </a:r>
          </a:p>
          <a:p>
            <a:r>
              <a:rPr lang="it-IT" sz="2000" dirty="0"/>
              <a:t>io ho </a:t>
            </a:r>
            <a:r>
              <a:rPr lang="it-IT" sz="2000" i="1" dirty="0"/>
              <a:t>/ </a:t>
            </a:r>
            <a:r>
              <a:rPr lang="it-IT" sz="2000" i="1" dirty="0" err="1"/>
              <a:t>mám</a:t>
            </a:r>
            <a:r>
              <a:rPr lang="cs-CZ" sz="2000" i="1" dirty="0"/>
              <a:t>                      </a:t>
            </a:r>
            <a:br>
              <a:rPr lang="it-IT" sz="2000" i="1" dirty="0"/>
            </a:br>
            <a:r>
              <a:rPr lang="it-IT" sz="2000" dirty="0"/>
              <a:t>tu</a:t>
            </a:r>
            <a:r>
              <a:rPr lang="it-IT" sz="2000" i="1" dirty="0"/>
              <a:t> </a:t>
            </a:r>
            <a:r>
              <a:rPr lang="it-IT" sz="2000" dirty="0"/>
              <a:t>hai </a:t>
            </a:r>
            <a:r>
              <a:rPr lang="it-IT" sz="2000" i="1" dirty="0"/>
              <a:t>/ </a:t>
            </a:r>
            <a:r>
              <a:rPr lang="it-IT" sz="2000" i="1" dirty="0" err="1"/>
              <a:t>máš</a:t>
            </a:r>
            <a:r>
              <a:rPr lang="it-IT" sz="2000" i="1" dirty="0"/>
              <a:t> </a:t>
            </a:r>
            <a:br>
              <a:rPr lang="it-IT" sz="2000" dirty="0"/>
            </a:br>
            <a:r>
              <a:rPr lang="it-IT" sz="2000" dirty="0"/>
              <a:t>lui/lei/</a:t>
            </a:r>
            <a:r>
              <a:rPr lang="it-IT" sz="2000" dirty="0" err="1"/>
              <a:t>Lei</a:t>
            </a:r>
            <a:r>
              <a:rPr lang="it-IT" sz="2000" dirty="0"/>
              <a:t> ha </a:t>
            </a:r>
            <a:r>
              <a:rPr lang="it-IT" sz="2000" i="1" dirty="0"/>
              <a:t>/ </a:t>
            </a:r>
            <a:r>
              <a:rPr lang="it-IT" sz="2000" i="1" dirty="0" err="1"/>
              <a:t>má</a:t>
            </a:r>
            <a:br>
              <a:rPr lang="it-IT" sz="2000" i="1" dirty="0"/>
            </a:br>
            <a:r>
              <a:rPr lang="it-IT" sz="2000" dirty="0"/>
              <a:t>abbiamo </a:t>
            </a:r>
            <a:r>
              <a:rPr lang="it-IT" sz="2000" i="1" dirty="0"/>
              <a:t>/ </a:t>
            </a:r>
            <a:r>
              <a:rPr lang="it-IT" sz="2000" i="1" dirty="0" err="1"/>
              <a:t>mám</a:t>
            </a:r>
            <a:br>
              <a:rPr lang="it-IT" sz="2000" i="1" dirty="0"/>
            </a:br>
            <a:r>
              <a:rPr lang="it-IT" sz="2000" dirty="0"/>
              <a:t>avete </a:t>
            </a:r>
            <a:r>
              <a:rPr lang="it-IT" sz="2000" i="1" dirty="0"/>
              <a:t>/ </a:t>
            </a:r>
            <a:r>
              <a:rPr lang="it-IT" sz="2000" i="1" dirty="0" err="1"/>
              <a:t>máte</a:t>
            </a:r>
            <a:br>
              <a:rPr lang="it-IT" sz="2000" i="1" dirty="0"/>
            </a:br>
            <a:r>
              <a:rPr lang="it-IT" sz="2000" dirty="0"/>
              <a:t>hanno </a:t>
            </a:r>
            <a:r>
              <a:rPr lang="it-IT" sz="2000" i="1" dirty="0"/>
              <a:t> / </a:t>
            </a:r>
            <a:r>
              <a:rPr lang="it-IT" sz="2000" i="1" dirty="0" err="1"/>
              <a:t>mají</a:t>
            </a:r>
            <a:endParaRPr lang="it-IT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talske mluvnice_pridavne jm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0"/>
            <a:ext cx="6709201" cy="666936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9512" y="54868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GLI AGGETTIVI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ritomny c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0"/>
            <a:ext cx="5832648" cy="667556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1520" y="332656"/>
            <a:ext cx="2537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IL PRESENTE INDICATIVO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508104" y="188640"/>
            <a:ext cx="363589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I </a:t>
            </a:r>
            <a:r>
              <a:rPr lang="cs-CZ" b="1" u="sng" dirty="0">
                <a:solidFill>
                  <a:srgbClr val="FF0000"/>
                </a:solidFill>
              </a:rPr>
              <a:t>VERBI RIFLESSIVI / </a:t>
            </a:r>
            <a:r>
              <a:rPr lang="it-IT" b="1" u="sng" dirty="0" err="1">
                <a:solidFill>
                  <a:srgbClr val="FF0000"/>
                </a:solidFill>
              </a:rPr>
              <a:t>Zvratná</a:t>
            </a:r>
            <a:r>
              <a:rPr lang="it-IT" b="1" u="sng" dirty="0">
                <a:solidFill>
                  <a:srgbClr val="FF0000"/>
                </a:solidFill>
              </a:rPr>
              <a:t> </a:t>
            </a:r>
            <a:r>
              <a:rPr lang="it-IT" b="1" u="sng" dirty="0" err="1">
                <a:solidFill>
                  <a:srgbClr val="FF0000"/>
                </a:solidFill>
              </a:rPr>
              <a:t>slovesa</a:t>
            </a:r>
            <a:r>
              <a:rPr lang="it-IT" b="1" u="sng" dirty="0">
                <a:solidFill>
                  <a:srgbClr val="FF0000"/>
                </a:solidFill>
              </a:rPr>
              <a:t> </a:t>
            </a:r>
            <a:endParaRPr lang="cs-CZ" b="1" u="sng" dirty="0">
              <a:solidFill>
                <a:srgbClr val="FF0000"/>
              </a:solidFill>
            </a:endParaRPr>
          </a:p>
          <a:p>
            <a:r>
              <a:rPr lang="it-IT" sz="1600" dirty="0"/>
              <a:t>Lavarsi / </a:t>
            </a:r>
            <a:r>
              <a:rPr lang="it-IT" sz="1600" dirty="0" err="1"/>
              <a:t>Mýt</a:t>
            </a:r>
            <a:r>
              <a:rPr lang="it-IT" sz="1600" dirty="0"/>
              <a:t> se </a:t>
            </a:r>
          </a:p>
          <a:p>
            <a:r>
              <a:rPr lang="it-IT" sz="1600" b="1" dirty="0"/>
              <a:t>Chiamarsi / </a:t>
            </a:r>
            <a:r>
              <a:rPr lang="it-IT" sz="1600" b="1" dirty="0" err="1"/>
              <a:t>Jmenovat</a:t>
            </a:r>
            <a:r>
              <a:rPr lang="it-IT" sz="1600" b="1" dirty="0"/>
              <a:t> se</a:t>
            </a:r>
            <a:r>
              <a:rPr lang="it-IT" sz="1600" dirty="0"/>
              <a:t>:</a:t>
            </a:r>
          </a:p>
          <a:p>
            <a:r>
              <a:rPr lang="it-IT" b="1" dirty="0"/>
              <a:t>mi </a:t>
            </a:r>
            <a:r>
              <a:rPr lang="it-IT" dirty="0"/>
              <a:t>chiamo</a:t>
            </a:r>
          </a:p>
          <a:p>
            <a:r>
              <a:rPr lang="it-IT" b="1" dirty="0"/>
              <a:t>ti </a:t>
            </a:r>
            <a:r>
              <a:rPr lang="it-IT" dirty="0"/>
              <a:t>chiami </a:t>
            </a:r>
          </a:p>
          <a:p>
            <a:r>
              <a:rPr lang="it-IT" b="1" dirty="0"/>
              <a:t>si </a:t>
            </a:r>
            <a:r>
              <a:rPr lang="it-IT" dirty="0"/>
              <a:t>chiama </a:t>
            </a:r>
          </a:p>
          <a:p>
            <a:r>
              <a:rPr lang="it-IT" b="1" dirty="0"/>
              <a:t>ci </a:t>
            </a:r>
            <a:r>
              <a:rPr lang="it-IT" dirty="0"/>
              <a:t>chiamiamo </a:t>
            </a:r>
          </a:p>
          <a:p>
            <a:r>
              <a:rPr lang="it-IT" b="1" dirty="0"/>
              <a:t>vi</a:t>
            </a:r>
            <a:r>
              <a:rPr lang="it-IT" dirty="0"/>
              <a:t> chiamate</a:t>
            </a:r>
          </a:p>
          <a:p>
            <a:r>
              <a:rPr lang="it-IT" b="1" dirty="0"/>
              <a:t>si </a:t>
            </a:r>
            <a:r>
              <a:rPr lang="it-IT" dirty="0"/>
              <a:t>chiamano </a:t>
            </a:r>
          </a:p>
          <a:p>
            <a:endParaRPr lang="it-IT" sz="1100" b="1" dirty="0"/>
          </a:p>
          <a:p>
            <a:r>
              <a:rPr lang="it-IT" sz="1600" b="1" dirty="0" err="1"/>
              <a:t>Italská</a:t>
            </a:r>
            <a:r>
              <a:rPr lang="it-IT" sz="1600" b="1" dirty="0"/>
              <a:t> </a:t>
            </a:r>
            <a:r>
              <a:rPr lang="it-IT" sz="1600" b="1" dirty="0" err="1"/>
              <a:t>zvratná</a:t>
            </a:r>
            <a:r>
              <a:rPr lang="it-IT" sz="1600" b="1" dirty="0"/>
              <a:t> </a:t>
            </a:r>
            <a:r>
              <a:rPr lang="it-IT" sz="1600" b="1" dirty="0" err="1"/>
              <a:t>slovesa</a:t>
            </a:r>
            <a:r>
              <a:rPr lang="it-IT" sz="1600" b="1" dirty="0"/>
              <a:t> </a:t>
            </a:r>
            <a:r>
              <a:rPr lang="it-IT" sz="1600" dirty="0"/>
              <a:t>ve </a:t>
            </a:r>
            <a:r>
              <a:rPr lang="it-IT" sz="1600" dirty="0" err="1"/>
              <a:t>většině</a:t>
            </a:r>
            <a:r>
              <a:rPr lang="it-IT" sz="1600" dirty="0"/>
              <a:t> </a:t>
            </a:r>
            <a:r>
              <a:rPr lang="it-IT" sz="1600" dirty="0" err="1"/>
              <a:t>případů</a:t>
            </a:r>
            <a:r>
              <a:rPr lang="it-IT" sz="1600" dirty="0"/>
              <a:t> </a:t>
            </a:r>
            <a:r>
              <a:rPr lang="it-IT" sz="1600" dirty="0" err="1"/>
              <a:t>odpovídají</a:t>
            </a:r>
            <a:r>
              <a:rPr lang="it-IT" sz="1600" dirty="0"/>
              <a:t> </a:t>
            </a:r>
            <a:r>
              <a:rPr lang="it-IT" sz="1600" dirty="0" err="1"/>
              <a:t>českým</a:t>
            </a:r>
            <a:r>
              <a:rPr lang="it-IT" sz="1600" dirty="0"/>
              <a:t> </a:t>
            </a:r>
            <a:r>
              <a:rPr lang="it-IT" sz="1600" dirty="0" err="1"/>
              <a:t>zvratným</a:t>
            </a:r>
            <a:r>
              <a:rPr lang="it-IT" sz="1600" dirty="0"/>
              <a:t> </a:t>
            </a:r>
            <a:r>
              <a:rPr lang="it-IT" sz="1600" dirty="0" err="1"/>
              <a:t>slovesům</a:t>
            </a:r>
            <a:r>
              <a:rPr lang="it-IT" sz="1600" dirty="0"/>
              <a:t>. </a:t>
            </a:r>
            <a:r>
              <a:rPr lang="it-IT" sz="1600" dirty="0" err="1"/>
              <a:t>Výjimky</a:t>
            </a:r>
            <a:r>
              <a:rPr lang="it-IT" sz="1600" dirty="0"/>
              <a:t> </a:t>
            </a:r>
            <a:r>
              <a:rPr lang="it-IT" sz="1600" dirty="0" err="1"/>
              <a:t>však</a:t>
            </a:r>
            <a:r>
              <a:rPr lang="it-IT" sz="1600" dirty="0"/>
              <a:t> </a:t>
            </a:r>
            <a:r>
              <a:rPr lang="it-IT" sz="1600" dirty="0" err="1"/>
              <a:t>najdeme</a:t>
            </a:r>
            <a:r>
              <a:rPr lang="it-IT" sz="1600" dirty="0"/>
              <a:t>, </a:t>
            </a:r>
            <a:r>
              <a:rPr lang="it-IT" sz="1600" dirty="0" err="1"/>
              <a:t>např</a:t>
            </a:r>
            <a:r>
              <a:rPr lang="it-IT" sz="1600" dirty="0"/>
              <a:t>.: tornare – </a:t>
            </a:r>
            <a:r>
              <a:rPr lang="it-IT" sz="1600" dirty="0" err="1"/>
              <a:t>vracet</a:t>
            </a:r>
            <a:r>
              <a:rPr lang="it-IT" sz="1600" dirty="0"/>
              <a:t> se, alzarsi – </a:t>
            </a:r>
            <a:r>
              <a:rPr lang="it-IT" sz="1600" dirty="0" err="1"/>
              <a:t>vstávat</a:t>
            </a:r>
            <a:r>
              <a:rPr lang="it-IT" sz="1600" dirty="0"/>
              <a:t>. </a:t>
            </a:r>
          </a:p>
          <a:p>
            <a:r>
              <a:rPr lang="it-IT" sz="1600" dirty="0" err="1"/>
              <a:t>Pozor</a:t>
            </a:r>
            <a:r>
              <a:rPr lang="it-IT" sz="1600" dirty="0"/>
              <a:t>! </a:t>
            </a:r>
            <a:endParaRPr lang="cs-CZ" sz="1600" dirty="0"/>
          </a:p>
          <a:p>
            <a:r>
              <a:rPr lang="it-IT" sz="1600" dirty="0" err="1"/>
              <a:t>Na</a:t>
            </a:r>
            <a:r>
              <a:rPr lang="it-IT" sz="1600" dirty="0"/>
              <a:t> </a:t>
            </a:r>
            <a:r>
              <a:rPr lang="it-IT" sz="1600" dirty="0" err="1"/>
              <a:t>rozdíl</a:t>
            </a:r>
            <a:r>
              <a:rPr lang="it-IT" sz="1600" dirty="0"/>
              <a:t> od </a:t>
            </a:r>
            <a:r>
              <a:rPr lang="it-IT" sz="1600" dirty="0" err="1"/>
              <a:t>češtiny</a:t>
            </a:r>
            <a:r>
              <a:rPr lang="it-IT" sz="1600" dirty="0"/>
              <a:t> </a:t>
            </a:r>
            <a:r>
              <a:rPr lang="it-IT" sz="1600" dirty="0" err="1"/>
              <a:t>italská</a:t>
            </a:r>
            <a:r>
              <a:rPr lang="it-IT" sz="1600" dirty="0"/>
              <a:t> </a:t>
            </a:r>
            <a:r>
              <a:rPr lang="it-IT" sz="1600" dirty="0" err="1"/>
              <a:t>zvratná</a:t>
            </a:r>
            <a:r>
              <a:rPr lang="it-IT" sz="1600" dirty="0"/>
              <a:t> </a:t>
            </a:r>
            <a:r>
              <a:rPr lang="it-IT" sz="1600" dirty="0" err="1"/>
              <a:t>zájmena</a:t>
            </a:r>
            <a:r>
              <a:rPr lang="it-IT" sz="1600" dirty="0"/>
              <a:t> </a:t>
            </a:r>
            <a:r>
              <a:rPr lang="it-IT" sz="1600" dirty="0" err="1"/>
              <a:t>vždy</a:t>
            </a:r>
            <a:r>
              <a:rPr lang="it-IT" sz="1600" dirty="0"/>
              <a:t> </a:t>
            </a:r>
            <a:r>
              <a:rPr lang="it-IT" sz="1600" dirty="0" err="1"/>
              <a:t>odpovídají</a:t>
            </a:r>
            <a:r>
              <a:rPr lang="it-IT" sz="1600" dirty="0"/>
              <a:t> </a:t>
            </a:r>
            <a:r>
              <a:rPr lang="it-IT" sz="1600" dirty="0" err="1"/>
              <a:t>příslušné</a:t>
            </a:r>
            <a:r>
              <a:rPr lang="it-IT" sz="1600" dirty="0"/>
              <a:t> </a:t>
            </a:r>
            <a:r>
              <a:rPr lang="it-IT" sz="1600" dirty="0" err="1"/>
              <a:t>osobě</a:t>
            </a:r>
            <a:r>
              <a:rPr lang="it-IT" sz="1600" dirty="0"/>
              <a:t>. </a:t>
            </a:r>
            <a:endParaRPr lang="cs-CZ" sz="1600" dirty="0"/>
          </a:p>
          <a:p>
            <a:endParaRPr lang="it-IT" sz="1200" dirty="0"/>
          </a:p>
          <a:p>
            <a:r>
              <a:rPr lang="it-IT" sz="1600" b="1" dirty="0"/>
              <a:t> Come ti chiami? </a:t>
            </a:r>
            <a:endParaRPr lang="cs-CZ" sz="1600" b="1" dirty="0"/>
          </a:p>
          <a:p>
            <a:r>
              <a:rPr lang="it-IT" sz="1600" dirty="0"/>
              <a:t> </a:t>
            </a:r>
            <a:r>
              <a:rPr lang="it-IT" sz="1600" dirty="0" err="1"/>
              <a:t>Jak</a:t>
            </a:r>
            <a:r>
              <a:rPr lang="it-IT" sz="1600" dirty="0"/>
              <a:t> se </a:t>
            </a:r>
            <a:r>
              <a:rPr lang="it-IT" sz="1600" dirty="0" err="1"/>
              <a:t>jmenuješ</a:t>
            </a:r>
            <a:r>
              <a:rPr lang="it-IT" sz="1600" dirty="0"/>
              <a:t>? </a:t>
            </a:r>
          </a:p>
          <a:p>
            <a:r>
              <a:rPr lang="it-IT" sz="1600" b="1" dirty="0"/>
              <a:t> Mi chiamo Carlo. </a:t>
            </a:r>
          </a:p>
          <a:p>
            <a:r>
              <a:rPr lang="it-IT" sz="1600" dirty="0"/>
              <a:t> </a:t>
            </a:r>
            <a:r>
              <a:rPr lang="it-IT" sz="1600" dirty="0" err="1"/>
              <a:t>Jmenuji</a:t>
            </a:r>
            <a:r>
              <a:rPr lang="it-IT" sz="1600" dirty="0"/>
              <a:t> se Karel. </a:t>
            </a:r>
          </a:p>
          <a:p>
            <a:r>
              <a:rPr lang="it-IT" sz="1600" b="1" dirty="0"/>
              <a:t> Quando vi svegliate a vi lavate? </a:t>
            </a:r>
          </a:p>
          <a:p>
            <a:r>
              <a:rPr lang="it-IT" sz="1600" dirty="0"/>
              <a:t> </a:t>
            </a:r>
            <a:r>
              <a:rPr lang="it-IT" sz="1600" dirty="0" err="1"/>
              <a:t>Kdy</a:t>
            </a:r>
            <a:r>
              <a:rPr lang="it-IT" sz="1600" dirty="0"/>
              <a:t> se </a:t>
            </a:r>
            <a:r>
              <a:rPr lang="it-IT" sz="1600" dirty="0" err="1"/>
              <a:t>probouzíte</a:t>
            </a:r>
            <a:r>
              <a:rPr lang="it-IT" sz="1600" dirty="0"/>
              <a:t> a  se </a:t>
            </a:r>
            <a:r>
              <a:rPr lang="it-IT" sz="1600" dirty="0" err="1"/>
              <a:t>myjete</a:t>
            </a:r>
            <a:r>
              <a:rPr lang="it-IT" sz="1600" dirty="0"/>
              <a:t>?</a:t>
            </a:r>
          </a:p>
          <a:p>
            <a:r>
              <a:rPr lang="it-IT" sz="1600" dirty="0"/>
              <a:t> La mattina</a:t>
            </a:r>
          </a:p>
          <a:p>
            <a:r>
              <a:rPr lang="it-IT" sz="1600" dirty="0"/>
              <a:t> </a:t>
            </a:r>
            <a:r>
              <a:rPr lang="it-IT" sz="1600" dirty="0" err="1"/>
              <a:t>Ráno</a:t>
            </a:r>
            <a:endParaRPr lang="it-IT" sz="1600" dirty="0"/>
          </a:p>
        </p:txBody>
      </p:sp>
      <p:pic>
        <p:nvPicPr>
          <p:cNvPr id="4" name="Immagine 3" descr="italske mluvnice_osobni zajm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5436096" cy="367756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99592" y="0"/>
            <a:ext cx="240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PRONOMI PERSONALI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9512" y="4057233"/>
            <a:ext cx="1936505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u="sng" dirty="0"/>
              <a:t>AFFACCIARSI</a:t>
            </a:r>
            <a:r>
              <a:rPr lang="it-IT" sz="1600" dirty="0"/>
              <a:t>: </a:t>
            </a:r>
          </a:p>
          <a:p>
            <a:r>
              <a:rPr lang="it-IT" sz="1600" i="1" dirty="0"/>
              <a:t>Mi affaccio alla finestra</a:t>
            </a:r>
            <a:r>
              <a:rPr lang="it-IT" sz="1600" dirty="0"/>
              <a:t>. </a:t>
            </a:r>
          </a:p>
          <a:p>
            <a:r>
              <a:rPr lang="it-IT" sz="1600" b="1" dirty="0"/>
              <a:t>dove</a:t>
            </a:r>
            <a:r>
              <a:rPr lang="it-IT" sz="1600" dirty="0"/>
              <a:t> - </a:t>
            </a:r>
            <a:r>
              <a:rPr lang="it-IT" sz="1600" dirty="0" err="1"/>
              <a:t>ukázat</a:t>
            </a:r>
            <a:r>
              <a:rPr lang="it-IT" sz="1600" dirty="0"/>
              <a:t> se, </a:t>
            </a:r>
            <a:r>
              <a:rPr lang="it-IT" sz="1600" dirty="0" err="1"/>
              <a:t>objevit</a:t>
            </a:r>
            <a:r>
              <a:rPr lang="it-IT" sz="1600" dirty="0"/>
              <a:t> se </a:t>
            </a:r>
            <a:r>
              <a:rPr lang="it-IT" sz="1600" dirty="0" err="1"/>
              <a:t>kde</a:t>
            </a:r>
            <a:r>
              <a:rPr lang="it-IT" sz="1600" dirty="0"/>
              <a:t> hl. v </a:t>
            </a:r>
            <a:r>
              <a:rPr lang="it-IT" sz="1600" dirty="0" err="1"/>
              <a:t>okně</a:t>
            </a:r>
            <a:r>
              <a:rPr lang="it-IT" sz="1600" dirty="0"/>
              <a:t>. </a:t>
            </a:r>
          </a:p>
          <a:p>
            <a:endParaRPr lang="it-IT" sz="800" i="1" dirty="0"/>
          </a:p>
          <a:p>
            <a:r>
              <a:rPr lang="it-IT" sz="1600" i="1" dirty="0"/>
              <a:t>Ti affacci dalla finestra per salutare i passanti</a:t>
            </a:r>
            <a:r>
              <a:rPr lang="it-IT" sz="1600" dirty="0"/>
              <a:t>.</a:t>
            </a:r>
          </a:p>
          <a:p>
            <a:r>
              <a:rPr lang="it-IT" sz="1600" b="1" dirty="0"/>
              <a:t>da</a:t>
            </a:r>
            <a:r>
              <a:rPr lang="it-IT" sz="1600" dirty="0"/>
              <a:t> qualcosa - </a:t>
            </a:r>
            <a:r>
              <a:rPr lang="it-IT" sz="1600" dirty="0" err="1"/>
              <a:t>vykouknout</a:t>
            </a:r>
            <a:r>
              <a:rPr lang="it-IT" sz="1600" dirty="0"/>
              <a:t>, </a:t>
            </a:r>
            <a:r>
              <a:rPr lang="it-IT" sz="1600" dirty="0" err="1"/>
              <a:t>vyklonit</a:t>
            </a:r>
            <a:r>
              <a:rPr lang="it-IT" sz="1600" dirty="0"/>
              <a:t> se, </a:t>
            </a:r>
            <a:r>
              <a:rPr lang="it-IT" sz="1600" dirty="0" err="1"/>
              <a:t>vyklánět</a:t>
            </a:r>
            <a:r>
              <a:rPr lang="it-IT" sz="1600" dirty="0"/>
              <a:t> se </a:t>
            </a:r>
            <a:r>
              <a:rPr lang="it-IT" sz="1600" dirty="0" err="1"/>
              <a:t>odkud</a:t>
            </a:r>
            <a:r>
              <a:rPr lang="it-IT" sz="1600" dirty="0"/>
              <a:t> z </a:t>
            </a:r>
            <a:r>
              <a:rPr lang="it-IT" sz="1600" dirty="0" err="1"/>
              <a:t>okna</a:t>
            </a:r>
            <a:endParaRPr lang="it-IT" sz="1600" dirty="0"/>
          </a:p>
          <a:p>
            <a:endParaRPr lang="it-IT" sz="800" dirty="0"/>
          </a:p>
          <a:p>
            <a:r>
              <a:rPr lang="it-IT" sz="1600" i="1" dirty="0"/>
              <a:t>La finestra si affaccia sul giardino</a:t>
            </a:r>
            <a:r>
              <a:rPr lang="it-IT" sz="1600" dirty="0"/>
              <a:t>.</a:t>
            </a:r>
          </a:p>
          <a:p>
            <a:r>
              <a:rPr lang="it-IT" sz="1600" b="1" dirty="0"/>
              <a:t>verso / su </a:t>
            </a:r>
            <a:r>
              <a:rPr lang="it-IT" sz="1600" dirty="0"/>
              <a:t>- </a:t>
            </a:r>
            <a:r>
              <a:rPr lang="it-IT" sz="1600" dirty="0" err="1"/>
              <a:t>Okno</a:t>
            </a:r>
            <a:r>
              <a:rPr lang="it-IT" sz="1600" dirty="0"/>
              <a:t> vede/ </a:t>
            </a:r>
            <a:r>
              <a:rPr lang="it-IT" sz="1600" dirty="0" err="1"/>
              <a:t>je</a:t>
            </a:r>
            <a:r>
              <a:rPr lang="it-IT" sz="1600" dirty="0"/>
              <a:t> </a:t>
            </a:r>
            <a:r>
              <a:rPr lang="it-IT" sz="1600" dirty="0" err="1"/>
              <a:t>otočené</a:t>
            </a:r>
            <a:r>
              <a:rPr lang="it-IT" sz="1600" dirty="0"/>
              <a:t> (</a:t>
            </a:r>
            <a:r>
              <a:rPr lang="it-IT" sz="1600" dirty="0" err="1"/>
              <a:t>směrem</a:t>
            </a:r>
            <a:r>
              <a:rPr lang="it-IT" sz="1600" dirty="0"/>
              <a:t>) do </a:t>
            </a:r>
            <a:r>
              <a:rPr lang="it-IT" sz="1600" dirty="0" err="1"/>
              <a:t>zahrady</a:t>
            </a:r>
            <a:r>
              <a:rPr lang="it-IT" sz="1600" dirty="0"/>
              <a:t>.</a:t>
            </a:r>
          </a:p>
          <a:p>
            <a:endParaRPr lang="it-IT" sz="800" dirty="0"/>
          </a:p>
          <a:p>
            <a:r>
              <a:rPr lang="it-IT" sz="1600" i="1" dirty="0"/>
              <a:t>Le finestre si affacciano sul lato nord</a:t>
            </a:r>
            <a:r>
              <a:rPr lang="it-IT" sz="1600" dirty="0"/>
              <a:t>.</a:t>
            </a:r>
          </a:p>
          <a:p>
            <a:r>
              <a:rPr lang="it-IT" sz="1600" b="1" dirty="0"/>
              <a:t>su</a:t>
            </a:r>
            <a:r>
              <a:rPr lang="it-IT" sz="1600" dirty="0"/>
              <a:t> qualcosa - </a:t>
            </a:r>
            <a:r>
              <a:rPr lang="it-IT" sz="1600" dirty="0" err="1"/>
              <a:t>vést</a:t>
            </a:r>
            <a:r>
              <a:rPr lang="it-IT" sz="1600" dirty="0"/>
              <a:t>, být </a:t>
            </a:r>
            <a:r>
              <a:rPr lang="it-IT" sz="1600" dirty="0" err="1"/>
              <a:t>otočený</a:t>
            </a:r>
            <a:r>
              <a:rPr lang="it-IT" sz="1600" dirty="0"/>
              <a:t>, </a:t>
            </a:r>
            <a:r>
              <a:rPr lang="it-IT" sz="1600" dirty="0" err="1"/>
              <a:t>směřovat</a:t>
            </a:r>
            <a:r>
              <a:rPr lang="it-IT" sz="1600" dirty="0"/>
              <a:t> </a:t>
            </a:r>
            <a:r>
              <a:rPr lang="it-IT" sz="1600" dirty="0" err="1"/>
              <a:t>kam</a:t>
            </a:r>
            <a:r>
              <a:rPr lang="it-IT" sz="1600" dirty="0"/>
              <a:t> (</a:t>
            </a:r>
            <a:r>
              <a:rPr lang="it-IT" sz="1600" dirty="0" err="1"/>
              <a:t>okno</a:t>
            </a:r>
            <a:r>
              <a:rPr lang="it-IT" sz="1600" dirty="0"/>
              <a:t>)</a:t>
            </a:r>
          </a:p>
          <a:p>
            <a:endParaRPr lang="it-IT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1.0_Madonna Sistina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455984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508104" y="188640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La scheda dell’ opera d’ arte </a:t>
            </a:r>
            <a:r>
              <a:rPr lang="it-IT" dirty="0"/>
              <a:t>/ </a:t>
            </a:r>
          </a:p>
          <a:p>
            <a:r>
              <a:rPr lang="cs-CZ" dirty="0"/>
              <a:t>Inventární karta uměleckého díla</a:t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0_Madonna Sis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7884368" cy="366880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67544" y="548680"/>
            <a:ext cx="2911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La scheda dell’ opera d’ arte 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1_Madonna Sistina_identificazione figure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098109" y="0"/>
            <a:ext cx="49477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1_Faccia_Dizionario illustr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0"/>
            <a:ext cx="5564038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1520" y="548680"/>
            <a:ext cx="1813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IL VOCABOLARIO</a:t>
            </a:r>
          </a:p>
          <a:p>
            <a:r>
              <a:rPr lang="it-IT" b="1" dirty="0"/>
              <a:t>ILLUSTRATO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Abiti_Dizionario illustr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9650"/>
            <a:ext cx="9144000" cy="5558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1_Madonna Sistina_te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9010262" cy="6048672"/>
          </a:xfrm>
          <a:prstGeom prst="rect">
            <a:avLst/>
          </a:prstGeom>
        </p:spPr>
      </p:pic>
      <p:pic>
        <p:nvPicPr>
          <p:cNvPr id="3" name="Immagine 2" descr="11.0_Madonna Sistina_immag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8640"/>
            <a:ext cx="1512168" cy="209064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67544" y="260648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CHI E’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1_Madonna Sistina_eserci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4664"/>
            <a:ext cx="7455921" cy="6264696"/>
          </a:xfrm>
          <a:prstGeom prst="rect">
            <a:avLst/>
          </a:prstGeom>
        </p:spPr>
      </p:pic>
      <p:pic>
        <p:nvPicPr>
          <p:cNvPr id="3" name="Immagine 2" descr="11.0_Madonna Sistina_immag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908720"/>
            <a:ext cx="1743340" cy="241025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27584" y="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LA DESCRIZIONE DEI PERSONAGGI : COME SONO 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3_ Madonna Sistina_corpo e aggettivi_Eserciziario_Italiano dell 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8592280" cy="5282413"/>
          </a:xfrm>
          <a:prstGeom prst="rect">
            <a:avLst/>
          </a:prstGeom>
        </p:spPr>
      </p:pic>
      <p:pic>
        <p:nvPicPr>
          <p:cNvPr id="3" name="Immagine 2" descr="11.0_Madonna Sistina_immag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894" y="188640"/>
            <a:ext cx="1354170" cy="187220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39552" y="548680"/>
            <a:ext cx="998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ESERCIZI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Předvádění na obrazovce (4:3)</PresentationFormat>
  <Paragraphs>96</Paragraphs>
  <Slides>15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Switzerland-Bold</vt:lpstr>
      <vt:lpstr>Switzerland-Plain</vt:lpstr>
      <vt:lpstr>Tema di Office</vt:lpstr>
      <vt:lpstr> SYLLABUS: 1- La scheda dell’ opera d’ arte / Inventární karta uměleckého díla 2- I generi artistici: il ritratto, il paesaggio.. / Umělecké žánry: portrét, krajina.. 3- Le tecniche, forme e colori / Techniky, formy a barvy 4- L’ identificazione dei personaggi / Identifikace postav  5- La posizione delle figure nel quadro / Pozice postav v obrazu 6- La descrizione della scena / Popsání scény 7- Gli stili e i periodi / Styly a období 8- L’ architettura / Architektura 9- La scultura / Sochařství 10- Gli attributi e i modelli iconografici / Atributy a ikonografické modely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requirements: a visit to museum and gallery, a short presentation, a  written test and the active participation of students in class.</dc:title>
  <dc:creator>Susi</dc:creator>
  <cp:lastModifiedBy>Zuzana Wagner</cp:lastModifiedBy>
  <cp:revision>482</cp:revision>
  <dcterms:created xsi:type="dcterms:W3CDTF">2019-09-20T10:52:13Z</dcterms:created>
  <dcterms:modified xsi:type="dcterms:W3CDTF">2019-10-18T14:07:49Z</dcterms:modified>
</cp:coreProperties>
</file>