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5" r:id="rId2"/>
    <p:sldId id="353" r:id="rId3"/>
    <p:sldId id="348" r:id="rId4"/>
    <p:sldId id="349" r:id="rId5"/>
    <p:sldId id="341" r:id="rId6"/>
    <p:sldId id="342" r:id="rId7"/>
    <p:sldId id="351" r:id="rId8"/>
    <p:sldId id="346" r:id="rId9"/>
    <p:sldId id="350" r:id="rId10"/>
    <p:sldId id="344" r:id="rId11"/>
    <p:sldId id="343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E3BAC-E5FA-43F4-81CF-F3540A4B6C6E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0892E-DBBC-4705-A81D-85FC705AD4A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44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COME SONO I PERSONAGGI 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0892E-DBBC-4705-A81D-85FC705AD4AA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77C48-9622-409C-8E48-045A94D8AE9D}" type="datetimeFigureOut">
              <a:rPr lang="it-IT" smtClean="0"/>
              <a:pPr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BEBB3-DF61-4591-BE2D-82094CF16F1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8352928" cy="4752528"/>
          </a:xfrm>
        </p:spPr>
        <p:txBody>
          <a:bodyPr rtlCol="0">
            <a:noAutofit/>
          </a:bodyPr>
          <a:lstStyle/>
          <a:p>
            <a:pPr algn="l">
              <a:lnSpc>
                <a:spcPct val="150000"/>
              </a:lnSpc>
            </a:pPr>
            <a:br>
              <a:rPr lang="cs-CZ" sz="1800" b="1" dirty="0">
                <a:solidFill>
                  <a:srgbClr val="FF0000"/>
                </a:solidFill>
              </a:rPr>
            </a:br>
            <a:r>
              <a:rPr lang="it-IT" sz="1800" b="1" dirty="0"/>
              <a:t>SYLLABUS:</a:t>
            </a:r>
            <a:br>
              <a:rPr lang="it-IT" sz="1800" dirty="0"/>
            </a:br>
            <a:r>
              <a:rPr lang="it-IT" sz="1800" dirty="0"/>
              <a:t>1-</a:t>
            </a:r>
            <a:r>
              <a:rPr lang="cs-CZ" sz="1800" dirty="0"/>
              <a:t> </a:t>
            </a:r>
            <a:r>
              <a:rPr lang="it-IT" sz="1800" b="1" dirty="0"/>
              <a:t>La scheda dell’ opera d’ arte </a:t>
            </a:r>
            <a:r>
              <a:rPr lang="it-IT" sz="1800" dirty="0"/>
              <a:t>/ </a:t>
            </a:r>
            <a:r>
              <a:rPr lang="cs-CZ" sz="1800" dirty="0"/>
              <a:t>Inventární karta uměleckého díla</a:t>
            </a:r>
            <a:br>
              <a:rPr lang="it-IT" sz="1800" dirty="0"/>
            </a:br>
            <a:r>
              <a:rPr lang="it-IT" sz="1800" dirty="0"/>
              <a:t>2-</a:t>
            </a:r>
            <a:r>
              <a:rPr lang="cs-CZ" sz="1800" dirty="0"/>
              <a:t> </a:t>
            </a:r>
            <a:r>
              <a:rPr lang="it-IT" sz="1800" b="1" dirty="0"/>
              <a:t>I generi artistici: il ritratto, il paesaggio</a:t>
            </a:r>
            <a:r>
              <a:rPr lang="it-IT" sz="1800" dirty="0"/>
              <a:t>.. /</a:t>
            </a:r>
            <a:r>
              <a:rPr lang="cs-CZ" sz="1800" dirty="0"/>
              <a:t> Umělecké žánry: portrét, krajina..</a:t>
            </a:r>
            <a:br>
              <a:rPr lang="it-IT" sz="1800" dirty="0"/>
            </a:br>
            <a:r>
              <a:rPr lang="it-IT" sz="1800" dirty="0"/>
              <a:t>3- </a:t>
            </a:r>
            <a:r>
              <a:rPr lang="it-IT" sz="1800" b="1" dirty="0"/>
              <a:t>Le tecniche, forme e colori </a:t>
            </a:r>
            <a:r>
              <a:rPr lang="it-IT" sz="1800" dirty="0"/>
              <a:t>/</a:t>
            </a:r>
            <a:r>
              <a:rPr lang="cs-CZ" sz="1800" dirty="0"/>
              <a:t> Techniky, formy a barvy</a:t>
            </a:r>
            <a:br>
              <a:rPr lang="it-IT" sz="1800" dirty="0"/>
            </a:br>
            <a:r>
              <a:rPr lang="it-IT" sz="1800" dirty="0"/>
              <a:t>4-</a:t>
            </a:r>
            <a:r>
              <a:rPr lang="cs-CZ" sz="1800" dirty="0"/>
              <a:t> </a:t>
            </a:r>
            <a:r>
              <a:rPr lang="it-IT" sz="1800" b="1" dirty="0"/>
              <a:t>L’ identificazione de</a:t>
            </a:r>
            <a:r>
              <a:rPr lang="cs-CZ" sz="1800" b="1" dirty="0"/>
              <a:t>i personaggi </a:t>
            </a:r>
            <a:r>
              <a:rPr lang="it-IT" sz="1800" dirty="0"/>
              <a:t>/</a:t>
            </a:r>
            <a:r>
              <a:rPr lang="cs-CZ" sz="1800" dirty="0"/>
              <a:t> Identifikace postav </a:t>
            </a:r>
            <a:br>
              <a:rPr lang="it-IT" sz="1800" dirty="0"/>
            </a:br>
            <a:r>
              <a:rPr lang="it-IT" sz="1800" dirty="0"/>
              <a:t>5- </a:t>
            </a:r>
            <a:r>
              <a:rPr lang="it-IT" sz="1800" b="1" dirty="0"/>
              <a:t>La posizione delle figure nel quadro </a:t>
            </a:r>
            <a:r>
              <a:rPr lang="it-IT" sz="1800" dirty="0"/>
              <a:t>/</a:t>
            </a:r>
            <a:r>
              <a:rPr lang="cs-CZ" sz="1800" dirty="0"/>
              <a:t> Pozice postav v obrazu</a:t>
            </a:r>
            <a:br>
              <a:rPr lang="it-IT" sz="1800" dirty="0"/>
            </a:br>
            <a:r>
              <a:rPr lang="it-IT" sz="1800" dirty="0"/>
              <a:t>6- </a:t>
            </a:r>
            <a:r>
              <a:rPr lang="it-IT" sz="1800" b="1" dirty="0"/>
              <a:t>La descrizione della scena</a:t>
            </a:r>
            <a:r>
              <a:rPr lang="cs-CZ" sz="1800" b="1" dirty="0"/>
              <a:t> </a:t>
            </a:r>
            <a:r>
              <a:rPr lang="it-IT" sz="1800" dirty="0"/>
              <a:t>/ </a:t>
            </a:r>
            <a:r>
              <a:rPr lang="cs-CZ" sz="1800" dirty="0"/>
              <a:t>Popsání scény</a:t>
            </a:r>
            <a:br>
              <a:rPr lang="it-IT" sz="1800" dirty="0"/>
            </a:br>
            <a:r>
              <a:rPr lang="it-IT" sz="1800" dirty="0"/>
              <a:t>7- </a:t>
            </a:r>
            <a:r>
              <a:rPr lang="it-IT" sz="1800" b="1" dirty="0"/>
              <a:t>Gli stili e i periodi </a:t>
            </a:r>
            <a:r>
              <a:rPr lang="it-IT" sz="1800" dirty="0"/>
              <a:t>/</a:t>
            </a:r>
            <a:r>
              <a:rPr lang="cs-CZ" sz="1800" dirty="0"/>
              <a:t> Styly a období</a:t>
            </a:r>
            <a:br>
              <a:rPr lang="it-IT" sz="1800" dirty="0"/>
            </a:br>
            <a:r>
              <a:rPr lang="it-IT" sz="1800" dirty="0"/>
              <a:t>8- </a:t>
            </a:r>
            <a:r>
              <a:rPr lang="it-IT" sz="1800" b="1" dirty="0"/>
              <a:t>L’ architettura</a:t>
            </a:r>
            <a:r>
              <a:rPr lang="cs-CZ" sz="1800" dirty="0"/>
              <a:t> </a:t>
            </a:r>
            <a:r>
              <a:rPr lang="it-IT" sz="1800" dirty="0"/>
              <a:t>/</a:t>
            </a:r>
            <a:r>
              <a:rPr lang="cs-CZ" sz="1800" dirty="0"/>
              <a:t> Architektura</a:t>
            </a:r>
            <a:br>
              <a:rPr lang="it-IT" sz="1800" dirty="0"/>
            </a:br>
            <a:r>
              <a:rPr lang="it-IT" sz="1800" dirty="0"/>
              <a:t>9- </a:t>
            </a:r>
            <a:r>
              <a:rPr lang="it-IT" sz="1800" b="1" dirty="0"/>
              <a:t>La scultura </a:t>
            </a:r>
            <a:r>
              <a:rPr lang="cs-CZ" sz="1800" dirty="0"/>
              <a:t>/ Sochařství</a:t>
            </a:r>
            <a:br>
              <a:rPr lang="it-IT" sz="1800" dirty="0"/>
            </a:br>
            <a:r>
              <a:rPr lang="it-IT" sz="1800" dirty="0"/>
              <a:t>10- </a:t>
            </a:r>
            <a:r>
              <a:rPr lang="it-IT" sz="1800" b="1" dirty="0"/>
              <a:t>Gli attributi e i modelli iconografici </a:t>
            </a:r>
            <a:r>
              <a:rPr lang="it-IT" sz="1800" dirty="0"/>
              <a:t>/</a:t>
            </a:r>
            <a:r>
              <a:rPr lang="cs-CZ" sz="1800" dirty="0"/>
              <a:t> Atributy a ikonografické modely</a:t>
            </a:r>
            <a:br>
              <a:rPr lang="cs-CZ" sz="1800" dirty="0"/>
            </a:br>
            <a:br>
              <a:rPr lang="cs-CZ" sz="1800" dirty="0"/>
            </a:br>
            <a:br>
              <a:rPr lang="it-IT" sz="1800" dirty="0"/>
            </a:br>
            <a:endParaRPr lang="it-IT" sz="1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8640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2800" b="1" dirty="0">
                <a:solidFill>
                  <a:schemeClr val="tx1"/>
                </a:solidFill>
              </a:rPr>
              <a:t>Mgr. </a:t>
            </a:r>
            <a:r>
              <a:rPr lang="it-IT" sz="2800" b="1" dirty="0">
                <a:solidFill>
                  <a:schemeClr val="tx1"/>
                </a:solidFill>
              </a:rPr>
              <a:t>Susanna Z. H. Wagner, </a:t>
            </a:r>
            <a:r>
              <a:rPr lang="it-IT" sz="2800" b="1" dirty="0" err="1">
                <a:solidFill>
                  <a:schemeClr val="tx1"/>
                </a:solidFill>
              </a:rPr>
              <a:t>Ph.D.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defRPr/>
            </a:pPr>
            <a:endParaRPr lang="it-IT" sz="105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it-IT" sz="2600" b="1" u="sng" dirty="0">
                <a:solidFill>
                  <a:srgbClr val="FF0000"/>
                </a:solidFill>
              </a:rPr>
              <a:t>L’ Italiano per storici dell’arte / </a:t>
            </a:r>
            <a:r>
              <a:rPr lang="it-IT" sz="2600" b="1" u="sng" dirty="0" err="1">
                <a:solidFill>
                  <a:srgbClr val="FF0000"/>
                </a:solidFill>
              </a:rPr>
              <a:t>Ital</a:t>
            </a:r>
            <a:r>
              <a:rPr lang="cs-CZ" sz="2600" b="1" u="sng" dirty="0">
                <a:solidFill>
                  <a:srgbClr val="FF0000"/>
                </a:solidFill>
              </a:rPr>
              <a:t>ština pro historiky umění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900" u="sng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cs-CZ" sz="2200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endParaRPr lang="it-IT" sz="2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210026"/>
            <a:ext cx="684076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Le p</a:t>
            </a:r>
            <a:r>
              <a:rPr lang="it-IT" b="1" dirty="0" err="1">
                <a:solidFill>
                  <a:srgbClr val="FF0000"/>
                </a:solidFill>
              </a:rPr>
              <a:t>reposizioni</a:t>
            </a:r>
            <a:r>
              <a:rPr lang="it-IT" b="1" dirty="0">
                <a:solidFill>
                  <a:srgbClr val="FF0000"/>
                </a:solidFill>
              </a:rPr>
              <a:t> articolate / </a:t>
            </a:r>
            <a:r>
              <a:rPr lang="cs-CZ" b="1" dirty="0" err="1">
                <a:solidFill>
                  <a:srgbClr val="FF0000"/>
                </a:solidFill>
              </a:rPr>
              <a:t>S</a:t>
            </a:r>
            <a:r>
              <a:rPr lang="it-IT" b="1" dirty="0" err="1">
                <a:solidFill>
                  <a:srgbClr val="FF0000"/>
                </a:solidFill>
              </a:rPr>
              <a:t>pojení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předložek</a:t>
            </a:r>
            <a:r>
              <a:rPr lang="it-IT" b="1" dirty="0">
                <a:solidFill>
                  <a:srgbClr val="FF0000"/>
                </a:solidFill>
              </a:rPr>
              <a:t> se </a:t>
            </a:r>
            <a:r>
              <a:rPr lang="it-IT" b="1" dirty="0" err="1">
                <a:solidFill>
                  <a:srgbClr val="FF0000"/>
                </a:solidFill>
              </a:rPr>
              <a:t>členem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určitým</a:t>
            </a:r>
            <a:r>
              <a:rPr lang="it-IT" dirty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it-IT" sz="1600" dirty="0"/>
              <a:t>V </a:t>
            </a:r>
            <a:r>
              <a:rPr lang="it-IT" sz="1600" dirty="0" err="1"/>
              <a:t>italštině</a:t>
            </a:r>
            <a:r>
              <a:rPr lang="it-IT" sz="1600" dirty="0"/>
              <a:t> se </a:t>
            </a:r>
            <a:r>
              <a:rPr lang="it-IT" sz="1600" dirty="0" err="1"/>
              <a:t>předložky</a:t>
            </a:r>
            <a:r>
              <a:rPr lang="it-IT" sz="1600" dirty="0"/>
              <a:t> a, da, su, di, in </a:t>
            </a:r>
            <a:r>
              <a:rPr lang="it-IT" sz="1600" dirty="0" err="1"/>
              <a:t>pojí</a:t>
            </a:r>
            <a:r>
              <a:rPr lang="it-IT" sz="1600" dirty="0"/>
              <a:t> se </a:t>
            </a:r>
            <a:r>
              <a:rPr lang="it-IT" sz="1600" dirty="0" err="1"/>
              <a:t>členem</a:t>
            </a:r>
            <a:r>
              <a:rPr lang="it-IT" sz="1600" dirty="0"/>
              <a:t> </a:t>
            </a:r>
            <a:r>
              <a:rPr lang="it-IT" sz="1600" dirty="0" err="1"/>
              <a:t>určitým</a:t>
            </a:r>
            <a:r>
              <a:rPr lang="it-IT" sz="1600" dirty="0"/>
              <a:t> a </a:t>
            </a:r>
            <a:r>
              <a:rPr lang="it-IT" sz="1600" dirty="0" err="1"/>
              <a:t>vytvářejí</a:t>
            </a:r>
            <a:r>
              <a:rPr lang="it-IT" sz="1600" dirty="0"/>
              <a:t> </a:t>
            </a:r>
            <a:r>
              <a:rPr lang="it-IT" sz="1600" dirty="0" err="1"/>
              <a:t>takzvané</a:t>
            </a:r>
            <a:r>
              <a:rPr lang="it-IT" sz="1600" dirty="0"/>
              <a:t> </a:t>
            </a:r>
            <a:r>
              <a:rPr lang="it-IT" sz="1600" dirty="0" err="1"/>
              <a:t>„preposizioni</a:t>
            </a:r>
            <a:r>
              <a:rPr lang="it-IT" sz="1600" dirty="0"/>
              <a:t> articolate“.</a:t>
            </a:r>
          </a:p>
          <a:p>
            <a:r>
              <a:rPr lang="it-IT" sz="1600" dirty="0"/>
              <a:t> </a:t>
            </a:r>
            <a:endParaRPr lang="cs-CZ" sz="1600" dirty="0"/>
          </a:p>
          <a:p>
            <a:r>
              <a:rPr lang="it-IT" sz="1600" b="1" dirty="0" err="1"/>
              <a:t>Číslo</a:t>
            </a:r>
            <a:r>
              <a:rPr lang="it-IT" sz="1600" b="1" dirty="0"/>
              <a:t> </a:t>
            </a:r>
            <a:r>
              <a:rPr lang="it-IT" sz="1600" b="1" dirty="0" err="1"/>
              <a:t>jednotné</a:t>
            </a:r>
            <a:r>
              <a:rPr lang="it-IT" sz="1600" b="1" dirty="0"/>
              <a:t> </a:t>
            </a:r>
          </a:p>
          <a:p>
            <a:r>
              <a:rPr lang="it-IT" sz="1600" b="1" dirty="0"/>
              <a:t>A DA SU </a:t>
            </a:r>
            <a:r>
              <a:rPr lang="it-IT" sz="1600" b="1" dirty="0" err="1"/>
              <a:t>DI</a:t>
            </a:r>
            <a:r>
              <a:rPr lang="it-IT" sz="1600" b="1" dirty="0"/>
              <a:t> IN </a:t>
            </a:r>
            <a:endParaRPr lang="cs-CZ" sz="1600" b="1" dirty="0"/>
          </a:p>
          <a:p>
            <a:r>
              <a:rPr lang="it-IT" sz="1600" dirty="0" err="1"/>
              <a:t>mužský</a:t>
            </a:r>
            <a:r>
              <a:rPr lang="it-IT" sz="1600" dirty="0"/>
              <a:t> </a:t>
            </a:r>
            <a:r>
              <a:rPr lang="it-IT" sz="1600" dirty="0" err="1"/>
              <a:t>rod</a:t>
            </a:r>
            <a:r>
              <a:rPr lang="it-IT" sz="1600" dirty="0"/>
              <a:t> </a:t>
            </a:r>
          </a:p>
          <a:p>
            <a:r>
              <a:rPr lang="it-IT" sz="1600" b="1" dirty="0"/>
              <a:t>il</a:t>
            </a:r>
            <a:r>
              <a:rPr lang="it-IT" sz="1600" dirty="0"/>
              <a:t> - al dal sul del nel </a:t>
            </a:r>
            <a:endParaRPr lang="cs-CZ" sz="1600" dirty="0"/>
          </a:p>
          <a:p>
            <a:r>
              <a:rPr lang="it-IT" sz="1600" dirty="0" err="1"/>
              <a:t>mužský</a:t>
            </a:r>
            <a:r>
              <a:rPr lang="it-IT" sz="1600" dirty="0"/>
              <a:t> </a:t>
            </a:r>
            <a:r>
              <a:rPr lang="it-IT" sz="1600" dirty="0" err="1"/>
              <a:t>rod</a:t>
            </a:r>
            <a:r>
              <a:rPr lang="it-IT" sz="1600" dirty="0"/>
              <a:t> </a:t>
            </a:r>
          </a:p>
          <a:p>
            <a:r>
              <a:rPr lang="it-IT" sz="1600" b="1" dirty="0"/>
              <a:t>l’ </a:t>
            </a:r>
            <a:r>
              <a:rPr lang="it-IT" sz="1600" dirty="0"/>
              <a:t>- all’ dall’ sull’ dell’ nell’ </a:t>
            </a:r>
            <a:endParaRPr lang="cs-CZ" sz="1600" dirty="0"/>
          </a:p>
          <a:p>
            <a:r>
              <a:rPr lang="it-IT" sz="1600" dirty="0" err="1"/>
              <a:t>mužský</a:t>
            </a:r>
            <a:r>
              <a:rPr lang="it-IT" sz="1600" dirty="0"/>
              <a:t> </a:t>
            </a:r>
            <a:r>
              <a:rPr lang="it-IT" sz="1600" dirty="0" err="1"/>
              <a:t>rod</a:t>
            </a:r>
            <a:r>
              <a:rPr lang="it-IT" sz="1600" dirty="0"/>
              <a:t> </a:t>
            </a:r>
          </a:p>
          <a:p>
            <a:r>
              <a:rPr lang="it-IT" sz="1600" b="1" dirty="0"/>
              <a:t>lo</a:t>
            </a:r>
            <a:r>
              <a:rPr lang="it-IT" sz="1600" dirty="0"/>
              <a:t> - allo dallo sullo dello nello </a:t>
            </a:r>
          </a:p>
          <a:p>
            <a:r>
              <a:rPr lang="it-IT" sz="1600" dirty="0" err="1"/>
              <a:t>ženský</a:t>
            </a:r>
            <a:r>
              <a:rPr lang="it-IT" sz="1600" dirty="0"/>
              <a:t> </a:t>
            </a:r>
            <a:r>
              <a:rPr lang="it-IT" sz="1600" dirty="0" err="1"/>
              <a:t>rod</a:t>
            </a:r>
            <a:r>
              <a:rPr lang="it-IT" sz="1600" dirty="0"/>
              <a:t>  </a:t>
            </a:r>
          </a:p>
          <a:p>
            <a:r>
              <a:rPr lang="it-IT" sz="1600" b="1" dirty="0"/>
              <a:t> la </a:t>
            </a:r>
            <a:r>
              <a:rPr lang="it-IT" sz="1600" dirty="0"/>
              <a:t>- alla dalla sulla della nella </a:t>
            </a:r>
            <a:endParaRPr lang="cs-CZ" sz="1600" dirty="0"/>
          </a:p>
          <a:p>
            <a:r>
              <a:rPr lang="it-IT" sz="1600" dirty="0" err="1"/>
              <a:t>ženský</a:t>
            </a:r>
            <a:r>
              <a:rPr lang="it-IT" sz="1600" dirty="0"/>
              <a:t> </a:t>
            </a:r>
            <a:r>
              <a:rPr lang="it-IT" sz="1600" dirty="0" err="1"/>
              <a:t>rod</a:t>
            </a:r>
            <a:r>
              <a:rPr lang="it-IT" sz="1600" dirty="0"/>
              <a:t>  </a:t>
            </a:r>
          </a:p>
          <a:p>
            <a:r>
              <a:rPr lang="it-IT" sz="1600" b="1" dirty="0"/>
              <a:t> l’ </a:t>
            </a:r>
            <a:r>
              <a:rPr lang="it-IT" sz="1600" dirty="0"/>
              <a:t>- all’ dall’ sull’ dell’ nell’ </a:t>
            </a:r>
          </a:p>
          <a:p>
            <a:endParaRPr lang="cs-CZ" sz="800" dirty="0"/>
          </a:p>
          <a:p>
            <a:r>
              <a:rPr lang="it-IT" sz="1600" b="1" dirty="0" err="1"/>
              <a:t>Číslo</a:t>
            </a:r>
            <a:r>
              <a:rPr lang="it-IT" sz="1600" b="1" dirty="0"/>
              <a:t> </a:t>
            </a:r>
            <a:r>
              <a:rPr lang="it-IT" sz="1600" b="1" dirty="0" err="1"/>
              <a:t>množné</a:t>
            </a:r>
            <a:r>
              <a:rPr lang="it-IT" sz="1600" b="1" dirty="0"/>
              <a:t> </a:t>
            </a:r>
            <a:endParaRPr lang="cs-CZ" sz="1600" b="1" dirty="0"/>
          </a:p>
          <a:p>
            <a:r>
              <a:rPr lang="it-IT" sz="1600" dirty="0"/>
              <a:t>A DA SU </a:t>
            </a:r>
            <a:r>
              <a:rPr lang="it-IT" sz="1600" dirty="0" err="1"/>
              <a:t>DI</a:t>
            </a:r>
            <a:r>
              <a:rPr lang="it-IT" sz="1600" dirty="0"/>
              <a:t> IN </a:t>
            </a:r>
            <a:endParaRPr lang="cs-CZ" sz="1600" dirty="0"/>
          </a:p>
          <a:p>
            <a:r>
              <a:rPr lang="it-IT" sz="1600" dirty="0" err="1"/>
              <a:t>mužský</a:t>
            </a:r>
            <a:r>
              <a:rPr lang="it-IT" sz="1600" dirty="0"/>
              <a:t> </a:t>
            </a:r>
            <a:r>
              <a:rPr lang="it-IT" sz="1600" dirty="0" err="1"/>
              <a:t>rod</a:t>
            </a:r>
            <a:r>
              <a:rPr lang="it-IT" sz="1600" dirty="0"/>
              <a:t> </a:t>
            </a:r>
          </a:p>
          <a:p>
            <a:r>
              <a:rPr lang="it-IT" sz="1600" b="1" dirty="0"/>
              <a:t> i </a:t>
            </a:r>
            <a:r>
              <a:rPr lang="it-IT" sz="1600" dirty="0"/>
              <a:t>- ai dai sui dei nei </a:t>
            </a:r>
            <a:endParaRPr lang="cs-CZ" sz="1600" dirty="0"/>
          </a:p>
          <a:p>
            <a:r>
              <a:rPr lang="it-IT" sz="1600" dirty="0" err="1"/>
              <a:t>mužský</a:t>
            </a:r>
            <a:r>
              <a:rPr lang="it-IT" sz="1600" dirty="0"/>
              <a:t> </a:t>
            </a:r>
            <a:r>
              <a:rPr lang="it-IT" sz="1600" dirty="0" err="1"/>
              <a:t>rod</a:t>
            </a:r>
            <a:r>
              <a:rPr lang="it-IT" sz="1600" dirty="0"/>
              <a:t> </a:t>
            </a:r>
          </a:p>
          <a:p>
            <a:r>
              <a:rPr lang="it-IT" sz="1600" b="1" dirty="0"/>
              <a:t>gli</a:t>
            </a:r>
            <a:r>
              <a:rPr lang="it-IT" sz="1600" dirty="0"/>
              <a:t> - agli dagli sugli degli negli </a:t>
            </a:r>
            <a:endParaRPr lang="cs-CZ" sz="1600" dirty="0"/>
          </a:p>
          <a:p>
            <a:r>
              <a:rPr lang="it-IT" sz="1600" dirty="0" err="1"/>
              <a:t>ženský</a:t>
            </a:r>
            <a:r>
              <a:rPr lang="it-IT" sz="1600" dirty="0"/>
              <a:t> </a:t>
            </a:r>
            <a:r>
              <a:rPr lang="it-IT" sz="1600" dirty="0" err="1"/>
              <a:t>rod</a:t>
            </a:r>
            <a:r>
              <a:rPr lang="it-IT" sz="1600" dirty="0"/>
              <a:t>  </a:t>
            </a:r>
          </a:p>
          <a:p>
            <a:r>
              <a:rPr lang="it-IT" sz="1600" b="1" dirty="0"/>
              <a:t> le </a:t>
            </a:r>
            <a:r>
              <a:rPr lang="it-IT" sz="1600" dirty="0"/>
              <a:t>- alle dalle sulle delle nelle </a:t>
            </a:r>
            <a:endParaRPr lang="cs-CZ" sz="1600" dirty="0"/>
          </a:p>
          <a:p>
            <a:r>
              <a:rPr lang="it-IT" sz="1600" dirty="0" err="1"/>
              <a:t>Například</a:t>
            </a:r>
            <a:r>
              <a:rPr lang="it-IT" sz="1600" dirty="0"/>
              <a:t>:</a:t>
            </a:r>
          </a:p>
          <a:p>
            <a:r>
              <a:rPr lang="it-IT" sz="1600" dirty="0"/>
              <a:t> Parla (di + le) </a:t>
            </a:r>
            <a:r>
              <a:rPr lang="it-IT" sz="1600" b="1" dirty="0"/>
              <a:t>delle</a:t>
            </a:r>
            <a:r>
              <a:rPr lang="it-IT" sz="1600" dirty="0"/>
              <a:t> colleghe dell’ufficio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788024" y="1225689"/>
            <a:ext cx="46440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cs-CZ" sz="1200" b="1" dirty="0"/>
              <a:t>LE PREPOSIZIONI ARTICOLATE</a:t>
            </a:r>
          </a:p>
          <a:p>
            <a:pPr fontAlgn="ctr"/>
            <a:r>
              <a:rPr lang="it-IT" sz="1200" b="1" dirty="0"/>
              <a:t>di</a:t>
            </a:r>
            <a:r>
              <a:rPr lang="it-IT" sz="1200" dirty="0"/>
              <a:t>+il=del</a:t>
            </a:r>
            <a:br>
              <a:rPr lang="it-IT" sz="1200" dirty="0"/>
            </a:br>
            <a:r>
              <a:rPr lang="it-IT" sz="1200" dirty="0"/>
              <a:t>di+l'</a:t>
            </a:r>
            <a:r>
              <a:rPr lang="it-IT" sz="1200" dirty="0" err="1"/>
              <a:t>=dell</a:t>
            </a:r>
            <a:r>
              <a:rPr lang="it-IT" sz="1200" dirty="0"/>
              <a:t>'</a:t>
            </a:r>
            <a:br>
              <a:rPr lang="it-IT" sz="1200" dirty="0"/>
            </a:br>
            <a:r>
              <a:rPr lang="it-IT" sz="1200" dirty="0"/>
              <a:t>di+lo=dello</a:t>
            </a:r>
            <a:br>
              <a:rPr lang="it-IT" sz="1200" dirty="0"/>
            </a:br>
            <a:r>
              <a:rPr lang="it-IT" sz="1200" dirty="0"/>
              <a:t>di+i=dei</a:t>
            </a:r>
            <a:br>
              <a:rPr lang="it-IT" sz="1200" dirty="0"/>
            </a:br>
            <a:r>
              <a:rPr lang="it-IT" sz="1200" dirty="0"/>
              <a:t>di+gli=degli</a:t>
            </a:r>
            <a:br>
              <a:rPr lang="it-IT" sz="1200" dirty="0"/>
            </a:br>
            <a:r>
              <a:rPr lang="it-IT" sz="1200" dirty="0"/>
              <a:t>di+la=della</a:t>
            </a:r>
            <a:br>
              <a:rPr lang="it-IT" sz="1200" dirty="0"/>
            </a:br>
            <a:r>
              <a:rPr lang="it-IT" sz="1200" dirty="0"/>
              <a:t>di+le=delle</a:t>
            </a:r>
            <a:endParaRPr lang="cs-CZ" sz="1200" dirty="0"/>
          </a:p>
          <a:p>
            <a:pPr fontAlgn="ctr"/>
            <a:r>
              <a:rPr lang="it-IT" sz="1200" b="1" dirty="0"/>
              <a:t>a</a:t>
            </a:r>
            <a:r>
              <a:rPr lang="it-IT" sz="1200" dirty="0"/>
              <a:t>+il=al</a:t>
            </a:r>
            <a:br>
              <a:rPr lang="it-IT" sz="1200" dirty="0"/>
            </a:br>
            <a:r>
              <a:rPr lang="it-IT" sz="1200" dirty="0"/>
              <a:t>a+l'</a:t>
            </a:r>
            <a:r>
              <a:rPr lang="it-IT" sz="1200" dirty="0" err="1"/>
              <a:t>=all</a:t>
            </a:r>
            <a:r>
              <a:rPr lang="it-IT" sz="1200" dirty="0"/>
              <a:t>'</a:t>
            </a:r>
            <a:br>
              <a:rPr lang="it-IT" sz="1200" dirty="0"/>
            </a:br>
            <a:r>
              <a:rPr lang="it-IT" sz="1200" dirty="0"/>
              <a:t>a+lo=allo</a:t>
            </a:r>
            <a:br>
              <a:rPr lang="it-IT" sz="1200" dirty="0"/>
            </a:br>
            <a:r>
              <a:rPr lang="it-IT" sz="1200" dirty="0"/>
              <a:t>a+i=ai</a:t>
            </a:r>
            <a:br>
              <a:rPr lang="it-IT" sz="1200" dirty="0"/>
            </a:br>
            <a:r>
              <a:rPr lang="it-IT" sz="1200" dirty="0"/>
              <a:t>a+gli=agli</a:t>
            </a:r>
            <a:br>
              <a:rPr lang="it-IT" sz="1200" dirty="0"/>
            </a:br>
            <a:r>
              <a:rPr lang="it-IT" sz="1200" dirty="0"/>
              <a:t>a+la=alla</a:t>
            </a:r>
            <a:br>
              <a:rPr lang="it-IT" sz="1200" dirty="0"/>
            </a:br>
            <a:r>
              <a:rPr lang="it-IT" sz="1200" dirty="0"/>
              <a:t>a+le=alle</a:t>
            </a:r>
          </a:p>
          <a:p>
            <a:pPr fontAlgn="ctr"/>
            <a:r>
              <a:rPr lang="it-IT" sz="1200" b="1" dirty="0"/>
              <a:t>da</a:t>
            </a:r>
            <a:r>
              <a:rPr lang="it-IT" sz="1200" dirty="0"/>
              <a:t>+il=dal</a:t>
            </a:r>
            <a:br>
              <a:rPr lang="it-IT" sz="1200" dirty="0"/>
            </a:br>
            <a:r>
              <a:rPr lang="it-IT" sz="1200" dirty="0"/>
              <a:t>da+l'</a:t>
            </a:r>
            <a:r>
              <a:rPr lang="it-IT" sz="1200" dirty="0" err="1"/>
              <a:t>=dall</a:t>
            </a:r>
            <a:r>
              <a:rPr lang="it-IT" sz="1200" dirty="0"/>
              <a:t>'</a:t>
            </a:r>
            <a:br>
              <a:rPr lang="it-IT" sz="1200" dirty="0"/>
            </a:br>
            <a:r>
              <a:rPr lang="it-IT" sz="1200" dirty="0"/>
              <a:t>da+lo=dallo</a:t>
            </a:r>
            <a:br>
              <a:rPr lang="it-IT" sz="1200" dirty="0"/>
            </a:br>
            <a:r>
              <a:rPr lang="it-IT" sz="1200" dirty="0"/>
              <a:t>da+i=dai</a:t>
            </a:r>
            <a:br>
              <a:rPr lang="it-IT" sz="1200" dirty="0"/>
            </a:br>
            <a:r>
              <a:rPr lang="it-IT" sz="1200" dirty="0"/>
              <a:t>da+gli=dagli</a:t>
            </a:r>
            <a:br>
              <a:rPr lang="it-IT" sz="1200" dirty="0"/>
            </a:br>
            <a:r>
              <a:rPr lang="it-IT" sz="1200" dirty="0"/>
              <a:t>da+la=dalla</a:t>
            </a:r>
            <a:br>
              <a:rPr lang="it-IT" sz="1200" dirty="0"/>
            </a:br>
            <a:r>
              <a:rPr lang="it-IT" sz="1200" dirty="0"/>
              <a:t>da+le=dalle</a:t>
            </a:r>
          </a:p>
          <a:p>
            <a:pPr fontAlgn="ctr"/>
            <a:r>
              <a:rPr lang="it-IT" sz="1200" b="1" dirty="0"/>
              <a:t>in</a:t>
            </a:r>
            <a:r>
              <a:rPr lang="it-IT" sz="1200" dirty="0"/>
              <a:t>+il=nel</a:t>
            </a:r>
            <a:br>
              <a:rPr lang="it-IT" sz="1200" dirty="0"/>
            </a:br>
            <a:r>
              <a:rPr lang="it-IT" sz="1200" dirty="0"/>
              <a:t>in+l'</a:t>
            </a:r>
            <a:r>
              <a:rPr lang="it-IT" sz="1200" dirty="0" err="1"/>
              <a:t>=nell</a:t>
            </a:r>
            <a:r>
              <a:rPr lang="it-IT" sz="1200" dirty="0"/>
              <a:t>'</a:t>
            </a:r>
            <a:br>
              <a:rPr lang="it-IT" sz="1200" dirty="0"/>
            </a:br>
            <a:r>
              <a:rPr lang="it-IT" sz="1200" dirty="0"/>
              <a:t>in+lo=nello</a:t>
            </a:r>
            <a:br>
              <a:rPr lang="it-IT" sz="1200" dirty="0"/>
            </a:br>
            <a:r>
              <a:rPr lang="it-IT" sz="1200" dirty="0"/>
              <a:t>in+i=nei</a:t>
            </a:r>
            <a:br>
              <a:rPr lang="it-IT" sz="1200" dirty="0"/>
            </a:br>
            <a:r>
              <a:rPr lang="it-IT" sz="1200" dirty="0"/>
              <a:t>in+gli=negli</a:t>
            </a:r>
            <a:br>
              <a:rPr lang="it-IT" sz="1200" dirty="0"/>
            </a:br>
            <a:r>
              <a:rPr lang="it-IT" sz="1200" dirty="0"/>
              <a:t>in+la=nella</a:t>
            </a:r>
            <a:br>
              <a:rPr lang="it-IT" sz="1200" dirty="0"/>
            </a:br>
            <a:r>
              <a:rPr lang="it-IT" sz="1200" dirty="0"/>
              <a:t>in+le=nelle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0"/>
            <a:ext cx="4896544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Le Preposizioni </a:t>
            </a:r>
            <a:r>
              <a:rPr lang="it-IT" b="1" dirty="0"/>
              <a:t>/ </a:t>
            </a:r>
            <a:r>
              <a:rPr lang="cs-CZ" b="1" dirty="0"/>
              <a:t>P</a:t>
            </a:r>
            <a:r>
              <a:rPr lang="it-IT" b="1" dirty="0" err="1"/>
              <a:t>ředložky</a:t>
            </a:r>
            <a:r>
              <a:rPr lang="it-IT" b="1" dirty="0"/>
              <a:t> </a:t>
            </a:r>
            <a:endParaRPr lang="cs-CZ" b="1" dirty="0"/>
          </a:p>
          <a:p>
            <a:r>
              <a:rPr lang="cs-CZ" b="1" dirty="0"/>
              <a:t>V</a:t>
            </a:r>
            <a:r>
              <a:rPr lang="it-IT" b="1" dirty="0" err="1"/>
              <a:t>yjádření</a:t>
            </a:r>
            <a:r>
              <a:rPr lang="it-IT" b="1" dirty="0"/>
              <a:t> </a:t>
            </a:r>
            <a:r>
              <a:rPr lang="it-IT" b="1" dirty="0" err="1"/>
              <a:t>pádu</a:t>
            </a:r>
            <a:r>
              <a:rPr lang="it-IT" b="1" dirty="0"/>
              <a:t> v </a:t>
            </a:r>
            <a:r>
              <a:rPr lang="it-IT" b="1" dirty="0" err="1"/>
              <a:t>italštině</a:t>
            </a:r>
            <a:r>
              <a:rPr lang="it-IT" b="1" dirty="0"/>
              <a:t> </a:t>
            </a:r>
            <a:endParaRPr lang="cs-CZ" b="1" dirty="0"/>
          </a:p>
          <a:p>
            <a:r>
              <a:rPr lang="it-IT" dirty="0" err="1"/>
              <a:t>Zatímco</a:t>
            </a:r>
            <a:r>
              <a:rPr lang="it-IT" dirty="0"/>
              <a:t> v češtině </a:t>
            </a:r>
            <a:r>
              <a:rPr lang="it-IT" dirty="0" err="1"/>
              <a:t>skloňujeme</a:t>
            </a:r>
            <a:r>
              <a:rPr lang="it-IT" dirty="0"/>
              <a:t> </a:t>
            </a:r>
            <a:r>
              <a:rPr lang="it-IT" dirty="0" err="1"/>
              <a:t>koncovkami</a:t>
            </a:r>
            <a:r>
              <a:rPr lang="it-IT" dirty="0"/>
              <a:t>,</a:t>
            </a:r>
            <a:endParaRPr lang="cs-CZ" dirty="0"/>
          </a:p>
          <a:p>
            <a:r>
              <a:rPr lang="it-IT" dirty="0"/>
              <a:t> </a:t>
            </a:r>
            <a:r>
              <a:rPr lang="it-IT" dirty="0" err="1"/>
              <a:t>italština</a:t>
            </a:r>
            <a:r>
              <a:rPr lang="it-IT" dirty="0"/>
              <a:t> </a:t>
            </a:r>
            <a:r>
              <a:rPr lang="it-IT" dirty="0" err="1"/>
              <a:t>vyjadřuje</a:t>
            </a:r>
            <a:r>
              <a:rPr lang="it-IT" dirty="0"/>
              <a:t> </a:t>
            </a:r>
            <a:r>
              <a:rPr lang="it-IT" dirty="0" err="1"/>
              <a:t>pády</a:t>
            </a:r>
            <a:r>
              <a:rPr lang="it-IT" dirty="0"/>
              <a:t> </a:t>
            </a:r>
            <a:r>
              <a:rPr lang="it-IT" dirty="0" err="1"/>
              <a:t>pomocí</a:t>
            </a:r>
            <a:r>
              <a:rPr lang="it-IT" dirty="0"/>
              <a:t> </a:t>
            </a:r>
            <a:r>
              <a:rPr lang="it-IT" dirty="0" err="1"/>
              <a:t>předložek</a:t>
            </a:r>
            <a:r>
              <a:rPr lang="cs-CZ" dirty="0"/>
              <a:t> a členů</a:t>
            </a:r>
            <a:r>
              <a:rPr lang="it-IT" dirty="0"/>
              <a:t>.</a:t>
            </a:r>
            <a:endParaRPr lang="cs-CZ" sz="900" dirty="0"/>
          </a:p>
          <a:p>
            <a:r>
              <a:rPr lang="cs-CZ" b="1" dirty="0"/>
              <a:t>1</a:t>
            </a:r>
            <a:r>
              <a:rPr lang="it-IT" b="1" dirty="0"/>
              <a:t>. </a:t>
            </a:r>
            <a:r>
              <a:rPr lang="it-IT" b="1" dirty="0" err="1"/>
              <a:t>pád</a:t>
            </a:r>
            <a:r>
              <a:rPr lang="it-IT" b="1" dirty="0"/>
              <a:t> </a:t>
            </a:r>
            <a:r>
              <a:rPr lang="it-IT" dirty="0" err="1"/>
              <a:t>předložku</a:t>
            </a:r>
            <a:r>
              <a:rPr lang="it-IT" dirty="0"/>
              <a:t> </a:t>
            </a:r>
            <a:r>
              <a:rPr lang="it-IT" dirty="0" err="1"/>
              <a:t>nemá</a:t>
            </a:r>
            <a:r>
              <a:rPr lang="it-IT" dirty="0"/>
              <a:t> </a:t>
            </a:r>
            <a:endParaRPr lang="cs-CZ" dirty="0"/>
          </a:p>
          <a:p>
            <a:r>
              <a:rPr lang="cs-CZ" dirty="0"/>
              <a:t>Io sono Maria</a:t>
            </a:r>
            <a:r>
              <a:rPr lang="it-IT" dirty="0"/>
              <a:t>.</a:t>
            </a:r>
          </a:p>
          <a:p>
            <a:r>
              <a:rPr lang="cs-CZ" dirty="0"/>
              <a:t> Jsem Marie.</a:t>
            </a:r>
          </a:p>
          <a:p>
            <a:endParaRPr lang="cs-CZ" sz="900" b="1" dirty="0"/>
          </a:p>
          <a:p>
            <a:r>
              <a:rPr lang="it-IT" b="1" dirty="0"/>
              <a:t>2. </a:t>
            </a:r>
            <a:r>
              <a:rPr lang="it-IT" b="1" dirty="0" err="1"/>
              <a:t>pád</a:t>
            </a:r>
            <a:r>
              <a:rPr lang="it-IT" b="1" dirty="0"/>
              <a:t> </a:t>
            </a:r>
            <a:r>
              <a:rPr lang="it-IT" dirty="0" err="1"/>
              <a:t>vyjadřujeme</a:t>
            </a:r>
            <a:r>
              <a:rPr lang="it-IT" dirty="0"/>
              <a:t> </a:t>
            </a:r>
            <a:r>
              <a:rPr lang="it-IT" dirty="0" err="1"/>
              <a:t>většinou</a:t>
            </a:r>
            <a:r>
              <a:rPr lang="it-IT" dirty="0"/>
              <a:t> </a:t>
            </a:r>
            <a:r>
              <a:rPr lang="it-IT" dirty="0" err="1"/>
              <a:t>předložkou</a:t>
            </a:r>
            <a:r>
              <a:rPr lang="cs-CZ" dirty="0"/>
              <a:t> </a:t>
            </a:r>
            <a:r>
              <a:rPr lang="cs-CZ" b="1" dirty="0"/>
              <a:t>DI</a:t>
            </a:r>
          </a:p>
          <a:p>
            <a:r>
              <a:rPr lang="it-IT" dirty="0"/>
              <a:t> </a:t>
            </a:r>
            <a:r>
              <a:rPr lang="cs-CZ" dirty="0"/>
              <a:t>L</a:t>
            </a:r>
            <a:r>
              <a:rPr lang="it-IT" dirty="0"/>
              <a:t>a lezione di italiano, sono </a:t>
            </a:r>
            <a:r>
              <a:rPr lang="it-IT" b="1" dirty="0"/>
              <a:t>di </a:t>
            </a:r>
            <a:r>
              <a:rPr lang="it-IT" dirty="0"/>
              <a:t>Praga</a:t>
            </a:r>
            <a:r>
              <a:rPr lang="cs-CZ" dirty="0"/>
              <a:t>.</a:t>
            </a:r>
            <a:r>
              <a:rPr lang="it-IT" dirty="0"/>
              <a:t> </a:t>
            </a:r>
            <a:endParaRPr lang="cs-CZ" dirty="0"/>
          </a:p>
          <a:p>
            <a:r>
              <a:rPr lang="it-IT" dirty="0"/>
              <a:t> </a:t>
            </a:r>
            <a:r>
              <a:rPr lang="cs-CZ" dirty="0" err="1"/>
              <a:t>H</a:t>
            </a:r>
            <a:r>
              <a:rPr lang="it-IT" dirty="0" err="1"/>
              <a:t>odina</a:t>
            </a:r>
            <a:r>
              <a:rPr lang="it-IT" dirty="0"/>
              <a:t> </a:t>
            </a:r>
            <a:r>
              <a:rPr lang="it-IT" dirty="0" err="1"/>
              <a:t>italštiny</a:t>
            </a:r>
            <a:r>
              <a:rPr lang="it-IT" dirty="0"/>
              <a:t>, </a:t>
            </a:r>
            <a:r>
              <a:rPr lang="it-IT" dirty="0" err="1"/>
              <a:t>jsem</a:t>
            </a:r>
            <a:r>
              <a:rPr lang="it-IT" dirty="0"/>
              <a:t> z </a:t>
            </a:r>
            <a:r>
              <a:rPr lang="it-IT" dirty="0" err="1"/>
              <a:t>Prahy</a:t>
            </a:r>
            <a:r>
              <a:rPr lang="cs-CZ" dirty="0"/>
              <a:t>.</a:t>
            </a:r>
          </a:p>
          <a:p>
            <a:endParaRPr lang="cs-CZ" sz="900" b="1" dirty="0"/>
          </a:p>
          <a:p>
            <a:r>
              <a:rPr lang="it-IT" b="1" dirty="0"/>
              <a:t>3. </a:t>
            </a:r>
            <a:r>
              <a:rPr lang="it-IT" b="1" dirty="0" err="1"/>
              <a:t>pád</a:t>
            </a:r>
            <a:r>
              <a:rPr lang="it-IT" b="1" dirty="0"/>
              <a:t> </a:t>
            </a:r>
            <a:r>
              <a:rPr lang="it-IT" dirty="0" err="1"/>
              <a:t>vyjadřujeme</a:t>
            </a:r>
            <a:r>
              <a:rPr lang="it-IT" dirty="0"/>
              <a:t> </a:t>
            </a:r>
            <a:r>
              <a:rPr lang="it-IT" dirty="0" err="1"/>
              <a:t>většinou</a:t>
            </a:r>
            <a:r>
              <a:rPr lang="it-IT" dirty="0"/>
              <a:t> </a:t>
            </a:r>
            <a:r>
              <a:rPr lang="it-IT" dirty="0" err="1"/>
              <a:t>předložkou</a:t>
            </a:r>
            <a:r>
              <a:rPr lang="it-IT" dirty="0"/>
              <a:t> </a:t>
            </a:r>
            <a:r>
              <a:rPr lang="cs-CZ" b="1" dirty="0"/>
              <a:t>A</a:t>
            </a:r>
            <a:r>
              <a:rPr lang="it-IT" b="1" dirty="0"/>
              <a:t> </a:t>
            </a:r>
          </a:p>
          <a:p>
            <a:r>
              <a:rPr lang="cs-CZ" dirty="0"/>
              <a:t>Maria </a:t>
            </a:r>
            <a:r>
              <a:rPr lang="it-IT" dirty="0"/>
              <a:t>telefona </a:t>
            </a:r>
            <a:r>
              <a:rPr lang="it-IT" b="1" dirty="0"/>
              <a:t>a</a:t>
            </a:r>
            <a:r>
              <a:rPr lang="it-IT" dirty="0"/>
              <a:t> Paolo</a:t>
            </a:r>
            <a:r>
              <a:rPr lang="cs-CZ" dirty="0"/>
              <a:t>.</a:t>
            </a:r>
          </a:p>
          <a:p>
            <a:r>
              <a:rPr lang="cs-CZ" dirty="0"/>
              <a:t>Maria </a:t>
            </a:r>
            <a:r>
              <a:rPr lang="it-IT" dirty="0" err="1"/>
              <a:t>telefonuje</a:t>
            </a:r>
            <a:r>
              <a:rPr lang="it-IT" dirty="0"/>
              <a:t> </a:t>
            </a:r>
            <a:r>
              <a:rPr lang="it-IT" dirty="0" err="1"/>
              <a:t>Pavlovi</a:t>
            </a:r>
            <a:r>
              <a:rPr lang="cs-CZ" dirty="0"/>
              <a:t>.</a:t>
            </a:r>
          </a:p>
          <a:p>
            <a:endParaRPr lang="cs-CZ" sz="900" dirty="0"/>
          </a:p>
          <a:p>
            <a:r>
              <a:rPr lang="it-IT" b="1" dirty="0"/>
              <a:t>4. </a:t>
            </a:r>
            <a:r>
              <a:rPr lang="it-IT" b="1" dirty="0" err="1"/>
              <a:t>pád</a:t>
            </a:r>
            <a:r>
              <a:rPr lang="it-IT" b="1" dirty="0"/>
              <a:t> </a:t>
            </a:r>
            <a:r>
              <a:rPr lang="it-IT" dirty="0" err="1"/>
              <a:t>předložku</a:t>
            </a:r>
            <a:r>
              <a:rPr lang="it-IT" dirty="0"/>
              <a:t> </a:t>
            </a:r>
            <a:r>
              <a:rPr lang="it-IT" dirty="0" err="1"/>
              <a:t>nemá</a:t>
            </a:r>
            <a:r>
              <a:rPr lang="it-IT" dirty="0"/>
              <a:t> </a:t>
            </a:r>
            <a:endParaRPr lang="cs-CZ" dirty="0"/>
          </a:p>
          <a:p>
            <a:r>
              <a:rPr lang="it-IT" dirty="0"/>
              <a:t>Marina, che cosa prendi?</a:t>
            </a:r>
          </a:p>
          <a:p>
            <a:r>
              <a:rPr lang="it-IT" dirty="0"/>
              <a:t>Martino, </a:t>
            </a:r>
            <a:r>
              <a:rPr lang="it-IT" dirty="0" err="1"/>
              <a:t>co</a:t>
            </a:r>
            <a:r>
              <a:rPr lang="it-IT" dirty="0"/>
              <a:t> si </a:t>
            </a:r>
            <a:r>
              <a:rPr lang="it-IT" dirty="0" err="1"/>
              <a:t>dáš</a:t>
            </a:r>
            <a:r>
              <a:rPr lang="it-IT" dirty="0"/>
              <a:t>?</a:t>
            </a:r>
            <a:endParaRPr lang="cs-CZ" dirty="0"/>
          </a:p>
          <a:p>
            <a:r>
              <a:rPr lang="it-IT" dirty="0"/>
              <a:t> </a:t>
            </a:r>
            <a:r>
              <a:rPr lang="cs-CZ" dirty="0"/>
              <a:t>Un espresso.</a:t>
            </a:r>
          </a:p>
          <a:p>
            <a:endParaRPr lang="cs-CZ" sz="900" dirty="0"/>
          </a:p>
          <a:p>
            <a:r>
              <a:rPr lang="it-IT" b="1" dirty="0"/>
              <a:t>6. </a:t>
            </a:r>
            <a:r>
              <a:rPr lang="it-IT" b="1" dirty="0" err="1"/>
              <a:t>pád</a:t>
            </a:r>
            <a:r>
              <a:rPr lang="it-IT" b="1" dirty="0"/>
              <a:t> </a:t>
            </a:r>
            <a:r>
              <a:rPr lang="it-IT" dirty="0" err="1"/>
              <a:t>vyjádřujeme</a:t>
            </a:r>
            <a:r>
              <a:rPr lang="it-IT" dirty="0"/>
              <a:t> </a:t>
            </a:r>
            <a:r>
              <a:rPr lang="it-IT" dirty="0" err="1"/>
              <a:t>většinou</a:t>
            </a:r>
            <a:r>
              <a:rPr lang="it-IT" dirty="0"/>
              <a:t> </a:t>
            </a:r>
            <a:r>
              <a:rPr lang="it-IT" dirty="0" err="1"/>
              <a:t>předložkou</a:t>
            </a:r>
            <a:r>
              <a:rPr lang="it-IT" dirty="0"/>
              <a:t> </a:t>
            </a:r>
            <a:r>
              <a:rPr lang="cs-CZ" b="1" dirty="0"/>
              <a:t>SU</a:t>
            </a:r>
            <a:r>
              <a:rPr lang="cs-CZ" dirty="0"/>
              <a:t>, </a:t>
            </a:r>
            <a:r>
              <a:rPr lang="cs-CZ" b="1" dirty="0"/>
              <a:t>IN</a:t>
            </a:r>
            <a:r>
              <a:rPr lang="cs-CZ" dirty="0"/>
              <a:t>, </a:t>
            </a:r>
            <a:r>
              <a:rPr lang="cs-CZ" b="1" dirty="0"/>
              <a:t>DI</a:t>
            </a:r>
          </a:p>
          <a:p>
            <a:r>
              <a:rPr lang="cs-CZ" dirty="0"/>
              <a:t>P</a:t>
            </a:r>
            <a:r>
              <a:rPr lang="it-IT" dirty="0" err="1"/>
              <a:t>arlano</a:t>
            </a:r>
            <a:r>
              <a:rPr lang="it-IT" dirty="0"/>
              <a:t> </a:t>
            </a:r>
            <a:r>
              <a:rPr lang="it-IT" b="1" dirty="0"/>
              <a:t>di </a:t>
            </a:r>
            <a:r>
              <a:rPr lang="it-IT" dirty="0"/>
              <a:t>lavoro</a:t>
            </a:r>
            <a:r>
              <a:rPr lang="cs-CZ" dirty="0"/>
              <a:t>.</a:t>
            </a:r>
          </a:p>
          <a:p>
            <a:r>
              <a:rPr lang="it-IT" dirty="0"/>
              <a:t> </a:t>
            </a:r>
            <a:r>
              <a:rPr lang="cs-CZ" dirty="0" err="1"/>
              <a:t>M</a:t>
            </a:r>
            <a:r>
              <a:rPr lang="it-IT" dirty="0" err="1"/>
              <a:t>luví</a:t>
            </a:r>
            <a:r>
              <a:rPr lang="it-IT" dirty="0"/>
              <a:t> o </a:t>
            </a:r>
            <a:r>
              <a:rPr lang="it-IT" dirty="0" err="1"/>
              <a:t>práci</a:t>
            </a:r>
            <a:r>
              <a:rPr lang="cs-CZ" dirty="0"/>
              <a:t>.</a:t>
            </a:r>
          </a:p>
          <a:p>
            <a:endParaRPr lang="cs-CZ" sz="900" dirty="0"/>
          </a:p>
          <a:p>
            <a:r>
              <a:rPr lang="cs-CZ" b="1" dirty="0"/>
              <a:t>7</a:t>
            </a:r>
            <a:r>
              <a:rPr lang="it-IT" b="1" dirty="0"/>
              <a:t>. </a:t>
            </a:r>
            <a:r>
              <a:rPr lang="it-IT" b="1" dirty="0" err="1"/>
              <a:t>Pád</a:t>
            </a:r>
            <a:r>
              <a:rPr lang="cs-CZ" b="1" dirty="0"/>
              <a:t> </a:t>
            </a:r>
            <a:r>
              <a:rPr lang="it-IT" dirty="0" err="1"/>
              <a:t>vyjádřujeme</a:t>
            </a:r>
            <a:r>
              <a:rPr lang="it-IT" dirty="0"/>
              <a:t> </a:t>
            </a:r>
            <a:r>
              <a:rPr lang="cs-CZ" b="1" dirty="0"/>
              <a:t>DA, IN, CON</a:t>
            </a:r>
          </a:p>
          <a:p>
            <a:r>
              <a:rPr lang="cs-CZ" dirty="0"/>
              <a:t>Sono </a:t>
            </a:r>
            <a:r>
              <a:rPr lang="cs-CZ" b="1" dirty="0"/>
              <a:t>con</a:t>
            </a:r>
            <a:r>
              <a:rPr lang="cs-CZ" dirty="0"/>
              <a:t> un amico. </a:t>
            </a:r>
            <a:r>
              <a:rPr lang="it-IT" dirty="0"/>
              <a:t>– </a:t>
            </a:r>
            <a:r>
              <a:rPr lang="cs-CZ" dirty="0"/>
              <a:t>Jsem s kamarádem.</a:t>
            </a:r>
          </a:p>
          <a:p>
            <a:endParaRPr lang="cs-CZ" dirty="0"/>
          </a:p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148064" y="692696"/>
          <a:ext cx="3995936" cy="5364480"/>
        </p:xfrm>
        <a:graphic>
          <a:graphicData uri="http://schemas.openxmlformats.org/drawingml/2006/table">
            <a:tbl>
              <a:tblPr/>
              <a:tblGrid>
                <a:gridCol w="2293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18437">
                <a:tc>
                  <a:txBody>
                    <a:bodyPr/>
                    <a:lstStyle/>
                    <a:p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LE</a:t>
                      </a:r>
                      <a:r>
                        <a:rPr lang="cs-CZ" sz="20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PREPOSIZIONI</a:t>
                      </a:r>
                      <a:r>
                        <a:rPr lang="cs-CZ" sz="2000" b="1" baseline="0" dirty="0">
                          <a:solidFill>
                            <a:srgbClr val="FF0000"/>
                          </a:solidFill>
                        </a:rPr>
                        <a:t> ARTICOLATE</a:t>
                      </a:r>
                    </a:p>
                    <a:p>
                      <a:endParaRPr lang="cs-CZ" sz="2000" b="1" baseline="0" dirty="0"/>
                    </a:p>
                    <a:p>
                      <a:r>
                        <a:rPr lang="it-IT" sz="2000" b="1" dirty="0"/>
                        <a:t>di</a:t>
                      </a:r>
                      <a:r>
                        <a:rPr lang="it-IT" sz="2000" dirty="0"/>
                        <a:t>+il=del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di+l'</a:t>
                      </a:r>
                      <a:r>
                        <a:rPr lang="it-IT" sz="2000" dirty="0" err="1"/>
                        <a:t>=dell</a:t>
                      </a:r>
                      <a:r>
                        <a:rPr lang="it-IT" sz="2000" dirty="0"/>
                        <a:t>'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di+lo=dello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di+i=dei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di+gli=degli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di+la=della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di+le=delle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000" dirty="0"/>
                    </a:p>
                    <a:p>
                      <a:endParaRPr lang="cs-CZ" sz="2000" dirty="0"/>
                    </a:p>
                    <a:p>
                      <a:endParaRPr lang="cs-CZ" sz="2000" dirty="0"/>
                    </a:p>
                    <a:p>
                      <a:r>
                        <a:rPr lang="it-IT" sz="2000" b="1" dirty="0"/>
                        <a:t>a</a:t>
                      </a:r>
                      <a:r>
                        <a:rPr lang="it-IT" sz="2000" dirty="0"/>
                        <a:t>+il=al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a+l'</a:t>
                      </a:r>
                      <a:r>
                        <a:rPr lang="it-IT" sz="2000" dirty="0" err="1"/>
                        <a:t>=all</a:t>
                      </a:r>
                      <a:r>
                        <a:rPr lang="it-IT" sz="2000" dirty="0"/>
                        <a:t>'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a+lo=allo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a+i=ai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a+gli=agli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a+la=alla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a+le=alle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155">
                <a:tc>
                  <a:txBody>
                    <a:bodyPr/>
                    <a:lstStyle/>
                    <a:p>
                      <a:r>
                        <a:rPr lang="it-IT" sz="2000" b="1" dirty="0"/>
                        <a:t>da</a:t>
                      </a:r>
                      <a:r>
                        <a:rPr lang="it-IT" sz="2000" dirty="0"/>
                        <a:t>+il=dal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da+l'</a:t>
                      </a:r>
                      <a:r>
                        <a:rPr lang="it-IT" sz="2000" dirty="0" err="1"/>
                        <a:t>=dall</a:t>
                      </a:r>
                      <a:r>
                        <a:rPr lang="it-IT" sz="2000" dirty="0"/>
                        <a:t>'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da+lo=dallo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da+i=dai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da+gli=dagli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da+la=dalla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da+le=dalle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1" dirty="0"/>
                        <a:t>in</a:t>
                      </a:r>
                      <a:r>
                        <a:rPr lang="it-IT" sz="2000" dirty="0"/>
                        <a:t>+il=nel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in+l'</a:t>
                      </a:r>
                      <a:r>
                        <a:rPr lang="it-IT" sz="2000" dirty="0" err="1"/>
                        <a:t>=nell</a:t>
                      </a:r>
                      <a:r>
                        <a:rPr lang="it-IT" sz="2000" dirty="0"/>
                        <a:t>'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in+lo=nello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in+i=nei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in+gli=negli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in+la=nella</a:t>
                      </a:r>
                      <a:br>
                        <a:rPr lang="it-IT" sz="2000" dirty="0"/>
                      </a:br>
                      <a:r>
                        <a:rPr lang="it-IT" sz="2000" dirty="0"/>
                        <a:t>in+le=nelle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5148064" y="260648"/>
            <a:ext cx="3794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</a:t>
            </a:r>
            <a:r>
              <a:rPr lang="it-IT" b="1" dirty="0" err="1"/>
              <a:t>pojení</a:t>
            </a:r>
            <a:r>
              <a:rPr lang="it-IT" b="1" dirty="0"/>
              <a:t> </a:t>
            </a:r>
            <a:r>
              <a:rPr lang="it-IT" b="1" dirty="0" err="1"/>
              <a:t>předložek</a:t>
            </a:r>
            <a:r>
              <a:rPr lang="it-IT" b="1" dirty="0"/>
              <a:t> se </a:t>
            </a:r>
            <a:r>
              <a:rPr lang="it-IT" b="1" dirty="0" err="1"/>
              <a:t>členem</a:t>
            </a:r>
            <a:r>
              <a:rPr lang="it-IT" b="1" dirty="0"/>
              <a:t> </a:t>
            </a:r>
            <a:r>
              <a:rPr lang="it-IT" b="1" dirty="0" err="1"/>
              <a:t>určitým</a:t>
            </a:r>
            <a:r>
              <a:rPr lang="it-IT" dirty="0"/>
              <a:t> </a:t>
            </a:r>
            <a:endParaRPr lang="cs-CZ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1_Madonna Sistina_tes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138452"/>
          </a:xfrm>
          <a:prstGeom prst="rect">
            <a:avLst/>
          </a:prstGeom>
        </p:spPr>
      </p:pic>
      <p:pic>
        <p:nvPicPr>
          <p:cNvPr id="3" name="Immagine 2" descr="11.0_Madonna Sistina_immag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188640"/>
            <a:ext cx="1368152" cy="18915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30F8CF0E-5AB0-4997-9603-6CE7585CBBCE}"/>
              </a:ext>
            </a:extLst>
          </p:cNvPr>
          <p:cNvSpPr/>
          <p:nvPr/>
        </p:nvSpPr>
        <p:spPr>
          <a:xfrm>
            <a:off x="179512" y="602302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Verbi: </a:t>
            </a:r>
            <a:r>
              <a:rPr lang="cs-CZ" dirty="0" err="1"/>
              <a:t>Avere</a:t>
            </a:r>
            <a:r>
              <a:rPr lang="cs-CZ" dirty="0"/>
              <a:t> – </a:t>
            </a:r>
            <a:r>
              <a:rPr lang="cs-CZ" dirty="0" err="1"/>
              <a:t>io</a:t>
            </a:r>
            <a:r>
              <a:rPr lang="cs-CZ" dirty="0"/>
              <a:t> ho, </a:t>
            </a:r>
            <a:r>
              <a:rPr lang="cs-CZ" dirty="0" err="1"/>
              <a:t>Essere</a:t>
            </a:r>
            <a:r>
              <a:rPr lang="cs-CZ" dirty="0"/>
              <a:t> – </a:t>
            </a:r>
            <a:r>
              <a:rPr lang="cs-CZ" dirty="0" err="1"/>
              <a:t>io</a:t>
            </a:r>
            <a:r>
              <a:rPr lang="cs-CZ" dirty="0"/>
              <a:t> </a:t>
            </a:r>
            <a:r>
              <a:rPr lang="cs-CZ" dirty="0" err="1"/>
              <a:t>sono</a:t>
            </a:r>
            <a:r>
              <a:rPr lang="cs-CZ" dirty="0"/>
              <a:t>, </a:t>
            </a:r>
            <a:r>
              <a:rPr lang="cs-CZ" dirty="0" err="1"/>
              <a:t>Indossare</a:t>
            </a:r>
            <a:r>
              <a:rPr lang="cs-CZ" dirty="0"/>
              <a:t> – </a:t>
            </a:r>
            <a:r>
              <a:rPr lang="cs-CZ" dirty="0" err="1"/>
              <a:t>io</a:t>
            </a:r>
            <a:r>
              <a:rPr lang="cs-CZ" dirty="0"/>
              <a:t> </a:t>
            </a:r>
            <a:r>
              <a:rPr lang="cs-CZ" dirty="0" err="1"/>
              <a:t>indosso</a:t>
            </a:r>
            <a:r>
              <a:rPr lang="cs-CZ" dirty="0"/>
              <a:t>, </a:t>
            </a:r>
            <a:r>
              <a:rPr lang="cs-CZ" dirty="0" err="1"/>
              <a:t>coprire</a:t>
            </a:r>
            <a:r>
              <a:rPr lang="cs-CZ" dirty="0"/>
              <a:t> – </a:t>
            </a:r>
            <a:r>
              <a:rPr lang="cs-CZ" dirty="0" err="1"/>
              <a:t>io</a:t>
            </a:r>
            <a:r>
              <a:rPr lang="cs-CZ" dirty="0"/>
              <a:t> </a:t>
            </a:r>
            <a:r>
              <a:rPr lang="cs-CZ" dirty="0" err="1"/>
              <a:t>copro</a:t>
            </a:r>
            <a:r>
              <a:rPr lang="cs-CZ" dirty="0"/>
              <a:t>.</a:t>
            </a:r>
          </a:p>
          <a:p>
            <a:r>
              <a:rPr lang="cs-CZ" dirty="0" err="1"/>
              <a:t>Preposizioni</a:t>
            </a:r>
            <a:r>
              <a:rPr lang="cs-CZ" dirty="0"/>
              <a:t>: in, a, </a:t>
            </a:r>
            <a:r>
              <a:rPr lang="cs-CZ" dirty="0" err="1"/>
              <a:t>su</a:t>
            </a:r>
            <a:r>
              <a:rPr lang="cs-CZ"/>
              <a:t>, di</a:t>
            </a:r>
            <a:r>
              <a:rPr lang="cs-CZ" dirty="0"/>
              <a:t>, da, con, tra, </a:t>
            </a:r>
            <a:r>
              <a:rPr lang="cs-CZ" dirty="0" err="1"/>
              <a:t>fra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1.0_Madonna Sistina_immag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074922"/>
            <a:ext cx="2664296" cy="368352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67544" y="476672"/>
            <a:ext cx="5212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CHE ASPETTO HANNO I PERSONAGGI DEL QUADRO ?</a:t>
            </a:r>
          </a:p>
        </p:txBody>
      </p:sp>
      <p:pic>
        <p:nvPicPr>
          <p:cNvPr id="5" name="Immagine 4" descr="11.2_Madonna Sistina_esercizio fac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908720"/>
            <a:ext cx="7716188" cy="2088232"/>
          </a:xfrm>
          <a:prstGeom prst="rect">
            <a:avLst/>
          </a:prstGeom>
        </p:spPr>
      </p:pic>
      <p:pic>
        <p:nvPicPr>
          <p:cNvPr id="6" name="Immagine 5" descr="11_Faccia_Dizionario illustrat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2996952"/>
            <a:ext cx="3070051" cy="3784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2_Madonna Sistina_posizione 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4979"/>
            <a:ext cx="8064896" cy="6079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1.2_Preposizioni_preposizioni_diziona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5467161" cy="686483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260648"/>
            <a:ext cx="281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LE PREPOSIZIONI </a:t>
            </a:r>
            <a:r>
              <a:rPr lang="it-IT" b="1" dirty="0" err="1"/>
              <a:t>DI</a:t>
            </a:r>
            <a:r>
              <a:rPr lang="it-IT" b="1" dirty="0"/>
              <a:t> LUOGO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3_preposizioni_posizione fig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7674209" cy="554461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11560" y="188640"/>
            <a:ext cx="4601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LA GRAMMATICA: LE PREPOSIZIONI </a:t>
            </a:r>
            <a:r>
              <a:rPr lang="it-IT" b="1" dirty="0" err="1"/>
              <a:t>DI</a:t>
            </a:r>
            <a:r>
              <a:rPr lang="it-IT" b="1" dirty="0"/>
              <a:t> LUOGO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1.1_ritratti e vestiti_eserciziario p.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681216" cy="67787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11.2_Madonna Sistina_primo pia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9144000" cy="355781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83568" y="260648"/>
            <a:ext cx="2540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DEFINIZIONI ED ESERCIZI</a:t>
            </a:r>
          </a:p>
        </p:txBody>
      </p:sp>
      <p:pic>
        <p:nvPicPr>
          <p:cNvPr id="5" name="Immagine 4" descr="posizione figura nel quad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63392"/>
            <a:ext cx="8748464" cy="28946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talske mluvnice_pady sklonova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615" y="0"/>
            <a:ext cx="8471849" cy="67630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Předvádění na obrazovce (4:3)</PresentationFormat>
  <Paragraphs>87</Paragraphs>
  <Slides>11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di Office</vt:lpstr>
      <vt:lpstr> SYLLABUS: 1- La scheda dell’ opera d’ arte / Inventární karta uměleckého díla 2- I generi artistici: il ritratto, il paesaggio.. / Umělecké žánry: portrét, krajina.. 3- Le tecniche, forme e colori / Techniky, formy a barvy 4- L’ identificazione dei personaggi / Identifikace postav  5- La posizione delle figure nel quadro / Pozice postav v obrazu 6- La descrizione della scena / Popsání scény 7- Gli stili e i periodi / Styly a období 8- L’ architettura / Architektura 9- La scultura / Sochařství 10- Gli attributi e i modelli iconografici / Atributy a ikonografické modely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requirements: a visit to museum and gallery, a short presentation, a  written test and the active participation of students in class.</dc:title>
  <dc:creator>Susi</dc:creator>
  <cp:lastModifiedBy>Zuzana Wagner</cp:lastModifiedBy>
  <cp:revision>506</cp:revision>
  <dcterms:created xsi:type="dcterms:W3CDTF">2019-09-20T10:52:13Z</dcterms:created>
  <dcterms:modified xsi:type="dcterms:W3CDTF">2019-10-18T12:35:52Z</dcterms:modified>
</cp:coreProperties>
</file>