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6" r:id="rId2"/>
    <p:sldId id="358" r:id="rId3"/>
    <p:sldId id="366" r:id="rId4"/>
    <p:sldId id="371" r:id="rId5"/>
    <p:sldId id="378" r:id="rId6"/>
    <p:sldId id="386" r:id="rId7"/>
    <p:sldId id="372" r:id="rId8"/>
    <p:sldId id="387" r:id="rId9"/>
    <p:sldId id="367" r:id="rId10"/>
    <p:sldId id="362" r:id="rId11"/>
    <p:sldId id="365" r:id="rId12"/>
    <p:sldId id="385" r:id="rId13"/>
    <p:sldId id="370" r:id="rId14"/>
    <p:sldId id="369" r:id="rId15"/>
    <p:sldId id="375" r:id="rId16"/>
    <p:sldId id="373" r:id="rId17"/>
    <p:sldId id="374" r:id="rId18"/>
    <p:sldId id="384" r:id="rId19"/>
    <p:sldId id="382" r:id="rId20"/>
    <p:sldId id="379" r:id="rId21"/>
    <p:sldId id="380" r:id="rId22"/>
    <p:sldId id="381" r:id="rId23"/>
    <p:sldId id="355" r:id="rId24"/>
    <p:sldId id="359" r:id="rId25"/>
    <p:sldId id="354" r:id="rId26"/>
    <p:sldId id="36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echnologiaartis.avu.cz/4malba-drevo-ik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birky.ngprague.cz/dielo/CZE:NG.O_145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eviedelgiubileo.it/?p=406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ulturaitalia.it/opencms/museid/viewItem.jsp?language=it&amp;id=oai:culturaitalia.it:museiditalia-work_2105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analisidellopera.it/masaccio-e-masolino-santanna-metterza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vergineassunta.wordpress.com/iconografia/assunta-in-glori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vetbaltu.mzm.cz/exhibit-1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stantidibellezza.it/le-icone-mariane-di-roma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ceskatelevize.cz/porady/1036841398-mistrovska-dila-z-ceskych-sbirek/201323232300011-jan-gossaert-zvany-mabuse-svaty-lukas-kresli-pannu-marii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vetbaltu.mzm.cz/exhibit-14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 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 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br>
              <a:rPr lang="cs-CZ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8136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Bohorodička</a:t>
            </a:r>
            <a:r>
              <a:rPr lang="it-IT" b="1" dirty="0"/>
              <a:t> </a:t>
            </a:r>
            <a:r>
              <a:rPr lang="it-IT" b="1" dirty="0" err="1"/>
              <a:t>Glykofilúsa</a:t>
            </a:r>
            <a:endParaRPr lang="cs-CZ" b="1" dirty="0"/>
          </a:p>
          <a:p>
            <a:r>
              <a:rPr lang="it-IT" sz="1600" dirty="0" err="1"/>
              <a:t>počátek</a:t>
            </a:r>
            <a:r>
              <a:rPr lang="it-IT" sz="1600" dirty="0"/>
              <a:t> 16. </a:t>
            </a:r>
            <a:r>
              <a:rPr lang="it-IT" sz="1600" dirty="0" err="1"/>
              <a:t>století</a:t>
            </a:r>
            <a:endParaRPr lang="cs-CZ" sz="1600" dirty="0"/>
          </a:p>
          <a:p>
            <a:r>
              <a:rPr lang="it-IT" sz="1600" dirty="0"/>
              <a:t>tempera </a:t>
            </a:r>
            <a:r>
              <a:rPr lang="it-IT" sz="1600" dirty="0" err="1"/>
              <a:t>na</a:t>
            </a:r>
            <a:r>
              <a:rPr lang="it-IT" sz="1600" dirty="0"/>
              <a:t> d</a:t>
            </a:r>
            <a:r>
              <a:rPr lang="cs-CZ" sz="1600" dirty="0"/>
              <a:t>ř</a:t>
            </a:r>
            <a:r>
              <a:rPr lang="it-IT" sz="1600" dirty="0" err="1"/>
              <a:t>ev</a:t>
            </a:r>
            <a:r>
              <a:rPr lang="cs-CZ" sz="1600" dirty="0"/>
              <a:t>ě</a:t>
            </a:r>
            <a:endParaRPr lang="it-IT" sz="1600" dirty="0"/>
          </a:p>
          <a:p>
            <a:r>
              <a:rPr lang="it-IT" sz="1600" dirty="0" err="1"/>
              <a:t>Kréta</a:t>
            </a:r>
            <a:endParaRPr lang="it-IT" sz="1600" dirty="0"/>
          </a:p>
          <a:p>
            <a:endParaRPr lang="it-IT" sz="1600" b="1" dirty="0"/>
          </a:p>
          <a:p>
            <a:r>
              <a:rPr lang="it-IT" sz="1600" i="1" dirty="0"/>
              <a:t>(Madre di Dio della tenerezza</a:t>
            </a:r>
            <a:r>
              <a:rPr lang="cs-CZ" sz="1600" i="1" dirty="0"/>
              <a:t>)</a:t>
            </a:r>
            <a:endParaRPr lang="it-IT" sz="1600" i="1" dirty="0"/>
          </a:p>
          <a:p>
            <a:r>
              <a:rPr lang="it-IT" sz="1600" i="1" dirty="0"/>
              <a:t>(Madonna  detta </a:t>
            </a:r>
            <a:r>
              <a:rPr lang="it-IT" sz="1600" i="1" dirty="0" err="1"/>
              <a:t>Glykofilúsa</a:t>
            </a:r>
            <a:r>
              <a:rPr lang="it-IT" sz="1600" dirty="0"/>
              <a:t>)</a:t>
            </a:r>
          </a:p>
          <a:p>
            <a:r>
              <a:rPr lang="it-IT" sz="1600" i="1" dirty="0"/>
              <a:t>(Madonna di Vladimir)</a:t>
            </a:r>
          </a:p>
          <a:p>
            <a:endParaRPr lang="it-IT" i="1" dirty="0"/>
          </a:p>
          <a:p>
            <a:r>
              <a:rPr lang="it-IT" sz="1400" dirty="0"/>
              <a:t>(La </a:t>
            </a:r>
            <a:r>
              <a:rPr lang="it-IT" sz="1400" dirty="0" err="1"/>
              <a:t>Theotokos</a:t>
            </a:r>
            <a:r>
              <a:rPr lang="it-IT" sz="1400" dirty="0"/>
              <a:t> di Vladimir</a:t>
            </a:r>
          </a:p>
          <a:p>
            <a:r>
              <a:rPr lang="it-IT" sz="1400" dirty="0"/>
              <a:t> (greco: </a:t>
            </a:r>
            <a:r>
              <a:rPr lang="it-IT" sz="1400" dirty="0" err="1"/>
              <a:t>Θεοτόκος</a:t>
            </a:r>
            <a:r>
              <a:rPr lang="it-IT" sz="1400" dirty="0"/>
              <a:t> του </a:t>
            </a:r>
            <a:r>
              <a:rPr lang="it-IT" sz="1400" dirty="0" err="1"/>
              <a:t>Βλαντιμίρ</a:t>
            </a:r>
            <a:r>
              <a:rPr lang="it-IT" sz="1400" dirty="0"/>
              <a:t>), </a:t>
            </a:r>
          </a:p>
          <a:p>
            <a:r>
              <a:rPr lang="it-IT" sz="1400" dirty="0"/>
              <a:t> è nota anche come Madre di Dio della tenerezza, </a:t>
            </a:r>
          </a:p>
          <a:p>
            <a:r>
              <a:rPr lang="it-IT" sz="1400" dirty="0"/>
              <a:t>Madonna di Vladimir o Vergine di Vladimir.)</a:t>
            </a:r>
          </a:p>
          <a:p>
            <a:endParaRPr lang="it-IT" sz="1400" dirty="0"/>
          </a:p>
          <a:p>
            <a:r>
              <a:rPr lang="it-IT" sz="1400" b="1" dirty="0"/>
              <a:t> </a:t>
            </a:r>
            <a:r>
              <a:rPr lang="it-IT" sz="1400" b="1" dirty="0" err="1"/>
              <a:t>Glykofilúsa</a:t>
            </a:r>
            <a:r>
              <a:rPr lang="it-IT" sz="1400" b="1" dirty="0"/>
              <a:t> </a:t>
            </a:r>
            <a:r>
              <a:rPr lang="it-IT" sz="1400" dirty="0"/>
              <a:t>v </a:t>
            </a:r>
            <a:r>
              <a:rPr lang="it-IT" sz="1400" dirty="0" err="1"/>
              <a:t>klášteře</a:t>
            </a:r>
            <a:r>
              <a:rPr lang="it-IT" sz="1400" dirty="0"/>
              <a:t> </a:t>
            </a:r>
            <a:r>
              <a:rPr lang="it-IT" sz="1400" b="1" dirty="0" err="1"/>
              <a:t>sv</a:t>
            </a:r>
            <a:r>
              <a:rPr lang="it-IT" sz="1400" b="1" dirty="0"/>
              <a:t>. </a:t>
            </a:r>
            <a:r>
              <a:rPr lang="it-IT" sz="1400" b="1" dirty="0" err="1"/>
              <a:t>Jana</a:t>
            </a:r>
            <a:r>
              <a:rPr lang="it-IT" sz="1400" b="1" dirty="0"/>
              <a:t> </a:t>
            </a:r>
            <a:r>
              <a:rPr lang="it-IT" sz="1400" b="1" dirty="0" err="1"/>
              <a:t>Theologa</a:t>
            </a:r>
            <a:r>
              <a:rPr lang="it-IT" sz="1400" b="1" dirty="0"/>
              <a:t> </a:t>
            </a:r>
            <a:r>
              <a:rPr lang="it-IT" sz="1400" b="1" dirty="0" err="1"/>
              <a:t>na</a:t>
            </a:r>
            <a:r>
              <a:rPr lang="it-IT" sz="1400" b="1" dirty="0"/>
              <a:t> </a:t>
            </a:r>
            <a:r>
              <a:rPr lang="it-IT" sz="1400" b="1" dirty="0" err="1"/>
              <a:t>Patmu</a:t>
            </a:r>
            <a:r>
              <a:rPr lang="it-IT" sz="1400" dirty="0"/>
              <a:t>,</a:t>
            </a:r>
          </a:p>
          <a:p>
            <a:r>
              <a:rPr lang="it-IT" sz="1400" dirty="0"/>
              <a:t> dat. 1500</a:t>
            </a:r>
            <a:r>
              <a:rPr lang="it-IT" sz="1400" b="1" dirty="0"/>
              <a:t>–</a:t>
            </a:r>
            <a:r>
              <a:rPr lang="it-IT" sz="1400" dirty="0"/>
              <a:t>1520, u </a:t>
            </a:r>
            <a:r>
              <a:rPr lang="it-IT" sz="1400" dirty="0" err="1"/>
              <a:t>níž</a:t>
            </a:r>
            <a:r>
              <a:rPr lang="it-IT" sz="1400" dirty="0"/>
              <a:t> Nano </a:t>
            </a:r>
            <a:r>
              <a:rPr lang="it-IT" sz="1400" dirty="0" err="1"/>
              <a:t>Chadzidakis</a:t>
            </a:r>
            <a:r>
              <a:rPr lang="it-IT" sz="1400" dirty="0"/>
              <a:t>, </a:t>
            </a:r>
            <a:r>
              <a:rPr lang="it-IT" sz="1400" b="1" dirty="0" err="1"/>
              <a:t>Icons</a:t>
            </a:r>
            <a:r>
              <a:rPr lang="it-IT" sz="1400" b="1" dirty="0"/>
              <a:t> </a:t>
            </a:r>
            <a:r>
              <a:rPr lang="it-IT" sz="1400" b="1" dirty="0" err="1"/>
              <a:t>of</a:t>
            </a:r>
            <a:r>
              <a:rPr lang="it-IT" sz="1400" b="1" dirty="0"/>
              <a:t> the</a:t>
            </a:r>
          </a:p>
          <a:p>
            <a:r>
              <a:rPr lang="it-IT" sz="1400" b="1" dirty="0"/>
              <a:t> </a:t>
            </a:r>
            <a:r>
              <a:rPr lang="it-IT" sz="1400" b="1" dirty="0" err="1"/>
              <a:t>Cretan</a:t>
            </a:r>
            <a:r>
              <a:rPr lang="it-IT" sz="1400" b="1" dirty="0"/>
              <a:t> </a:t>
            </a:r>
            <a:r>
              <a:rPr lang="it-IT" sz="1400" b="1" dirty="0" err="1"/>
              <a:t>School</a:t>
            </a:r>
            <a:r>
              <a:rPr lang="it-IT" sz="1400" dirty="0"/>
              <a:t>, </a:t>
            </a:r>
            <a:r>
              <a:rPr lang="it-IT" sz="1400" dirty="0" err="1"/>
              <a:t>Exhibition</a:t>
            </a:r>
            <a:r>
              <a:rPr lang="it-IT" sz="1400" dirty="0"/>
              <a:t> </a:t>
            </a:r>
            <a:r>
              <a:rPr lang="it-IT" sz="1400" dirty="0" err="1"/>
              <a:t>Catalogue</a:t>
            </a:r>
            <a:r>
              <a:rPr lang="it-IT" sz="1400" dirty="0"/>
              <a:t>, </a:t>
            </a:r>
            <a:r>
              <a:rPr lang="it-IT" sz="1400" dirty="0" err="1"/>
              <a:t>Benaki</a:t>
            </a:r>
            <a:r>
              <a:rPr lang="it-IT" sz="1400" dirty="0"/>
              <a:t> </a:t>
            </a:r>
            <a:r>
              <a:rPr lang="it-IT" sz="1400" dirty="0" err="1"/>
              <a:t>museum</a:t>
            </a:r>
            <a:endParaRPr lang="it-IT" sz="1400" dirty="0"/>
          </a:p>
          <a:p>
            <a:r>
              <a:rPr lang="it-IT" sz="1400" dirty="0"/>
              <a:t> </a:t>
            </a:r>
            <a:r>
              <a:rPr lang="it-IT" sz="1400" dirty="0" err="1"/>
              <a:t>Athens</a:t>
            </a:r>
            <a:r>
              <a:rPr lang="it-IT" sz="1400" dirty="0"/>
              <a:t> 1983, s. 32, č. </a:t>
            </a:r>
            <a:r>
              <a:rPr lang="it-IT" sz="1400" dirty="0" err="1"/>
              <a:t>kat</a:t>
            </a:r>
            <a:r>
              <a:rPr lang="it-IT" sz="1400" dirty="0"/>
              <a:t>. 21 </a:t>
            </a:r>
            <a:r>
              <a:rPr lang="it-IT" sz="1400" dirty="0" err="1"/>
              <a:t>poukazuje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krétské</a:t>
            </a:r>
            <a:r>
              <a:rPr lang="it-IT" sz="1400" dirty="0"/>
              <a:t> </a:t>
            </a:r>
            <a:r>
              <a:rPr lang="it-IT" sz="1400" dirty="0" err="1"/>
              <a:t>vlivy</a:t>
            </a:r>
            <a:r>
              <a:rPr lang="it-IT" sz="1400" dirty="0"/>
              <a:t>.</a:t>
            </a:r>
          </a:p>
          <a:p>
            <a:endParaRPr lang="it-IT" sz="1400" dirty="0"/>
          </a:p>
          <a:p>
            <a:r>
              <a:rPr lang="it-IT" sz="1100" dirty="0">
                <a:hlinkClick r:id="rId2"/>
              </a:rPr>
              <a:t>https://technologiaartis.avu.cz/4malba-drevo-iko.html</a:t>
            </a:r>
            <a:endParaRPr lang="cs-CZ" sz="1100" i="1" dirty="0"/>
          </a:p>
          <a:p>
            <a:endParaRPr lang="it-IT" sz="1100" b="1" dirty="0"/>
          </a:p>
        </p:txBody>
      </p:sp>
      <p:pic>
        <p:nvPicPr>
          <p:cNvPr id="3" name="Immagine 2" descr="Bohorodička Glykofilúsa, Kréta, počátek 16. stol_malba na dre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4212108" cy="5430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Filippo Lippi</a:t>
            </a:r>
          </a:p>
          <a:p>
            <a:r>
              <a:rPr lang="it-IT" b="1" dirty="0"/>
              <a:t>Madonna di Tarquinia </a:t>
            </a:r>
          </a:p>
          <a:p>
            <a:r>
              <a:rPr lang="it-IT" sz="1600" dirty="0"/>
              <a:t>tipo: Madonna della Tenerezza</a:t>
            </a:r>
          </a:p>
          <a:p>
            <a:r>
              <a:rPr lang="it-IT" sz="1600" dirty="0"/>
              <a:t>tempera su tavola, 114 x 65 cm</a:t>
            </a:r>
          </a:p>
          <a:p>
            <a:r>
              <a:rPr lang="it-IT" sz="1600" dirty="0"/>
              <a:t>Galleria Nazionale d'Arte Antica, Palazzo </a:t>
            </a:r>
            <a:r>
              <a:rPr lang="it-IT" sz="1600" dirty="0" err="1"/>
              <a:t>Barberini</a:t>
            </a:r>
            <a:r>
              <a:rPr lang="it-IT" sz="1600" dirty="0"/>
              <a:t>, Roma</a:t>
            </a:r>
          </a:p>
          <a:p>
            <a:endParaRPr lang="it-IT" b="1" dirty="0"/>
          </a:p>
          <a:p>
            <a:endParaRPr lang="it-IT" dirty="0"/>
          </a:p>
          <a:p>
            <a:r>
              <a:rPr lang="it-IT" sz="1400" dirty="0"/>
              <a:t>La Madonna di Tarquinia è un'opera di Filippo Lippi, </a:t>
            </a:r>
          </a:p>
          <a:p>
            <a:r>
              <a:rPr lang="it-IT" sz="1400" dirty="0"/>
              <a:t>tempera su tavola (114x65 cm), datata 1437</a:t>
            </a:r>
          </a:p>
          <a:p>
            <a:r>
              <a:rPr lang="it-IT" sz="1400" dirty="0"/>
              <a:t> ed è conservata nella Galleria Nazionale d'Arte Antica </a:t>
            </a:r>
          </a:p>
          <a:p>
            <a:r>
              <a:rPr lang="it-IT" sz="1400" dirty="0"/>
              <a:t>di Palazzo </a:t>
            </a:r>
            <a:r>
              <a:rPr lang="it-IT" sz="1400" dirty="0" err="1"/>
              <a:t>Barberini</a:t>
            </a:r>
            <a:r>
              <a:rPr lang="it-IT" sz="1400" dirty="0"/>
              <a:t> a Roma.</a:t>
            </a:r>
          </a:p>
          <a:p>
            <a:endParaRPr lang="it-IT" sz="1400" dirty="0"/>
          </a:p>
          <a:p>
            <a:r>
              <a:rPr lang="it-IT" sz="1400" dirty="0"/>
              <a:t>Modello:</a:t>
            </a:r>
          </a:p>
          <a:p>
            <a:r>
              <a:rPr lang="it-IT" sz="1400" b="1" dirty="0" err="1"/>
              <a:t>Glycophilousa</a:t>
            </a:r>
            <a:r>
              <a:rPr lang="it-IT" sz="1400" b="1" dirty="0"/>
              <a:t> o </a:t>
            </a:r>
            <a:r>
              <a:rPr lang="it-IT" sz="1400" b="1" dirty="0" err="1"/>
              <a:t>Eleousa</a:t>
            </a:r>
            <a:r>
              <a:rPr lang="it-IT" sz="1400" dirty="0"/>
              <a:t>, cioè “Madre di Dio della tenerezza”</a:t>
            </a:r>
          </a:p>
          <a:p>
            <a:r>
              <a:rPr lang="it-IT" sz="1400" dirty="0"/>
              <a:t>del tipo di icone - la Madre e il Figlio abbracciati.</a:t>
            </a:r>
          </a:p>
          <a:p>
            <a:r>
              <a:rPr lang="it-IT" sz="1400" dirty="0"/>
              <a:t>La scena coglie il momento in cui il Bambino rivela </a:t>
            </a:r>
          </a:p>
          <a:p>
            <a:r>
              <a:rPr lang="it-IT" sz="1400" dirty="0"/>
              <a:t>alla Madre il mistero della morte e risurrezione.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 descr="Madonna di Tarquinia_Eleusa_ Filippo Lippi_XV sec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1562" y="908721"/>
            <a:ext cx="394243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dona_Ikonograf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32656"/>
            <a:ext cx="5796136" cy="6000426"/>
          </a:xfrm>
          <a:prstGeom prst="rect">
            <a:avLst/>
          </a:prstGeom>
        </p:spPr>
      </p:pic>
      <p:pic>
        <p:nvPicPr>
          <p:cNvPr id="4" name="Immagine 3" descr="Madona_Ikonografi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5329" y="188640"/>
            <a:ext cx="3258671" cy="3744416"/>
          </a:xfrm>
          <a:prstGeom prst="rect">
            <a:avLst/>
          </a:prstGeom>
        </p:spPr>
      </p:pic>
      <p:pic>
        <p:nvPicPr>
          <p:cNvPr id="5" name="Immagine 4" descr="Madona_Mistr Klumsk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977680"/>
            <a:ext cx="180020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60648"/>
            <a:ext cx="867645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</a:t>
            </a:r>
            <a:r>
              <a:rPr lang="it-IT" b="1" dirty="0" err="1"/>
              <a:t>Advocata</a:t>
            </a:r>
            <a:endParaRPr lang="it-IT" b="1" dirty="0"/>
          </a:p>
          <a:p>
            <a:pPr fontAlgn="base"/>
            <a:r>
              <a:rPr lang="it-IT" dirty="0"/>
              <a:t>detta </a:t>
            </a:r>
            <a:r>
              <a:rPr lang="it-IT" b="1" dirty="0"/>
              <a:t>Madonna dell’ </a:t>
            </a:r>
            <a:r>
              <a:rPr lang="it-IT" b="1" dirty="0" err="1"/>
              <a:t>Aracoeli</a:t>
            </a:r>
            <a:r>
              <a:rPr lang="cs-CZ" b="1" dirty="0"/>
              <a:t> / Madonna in </a:t>
            </a:r>
            <a:r>
              <a:rPr lang="cs-CZ" b="1" dirty="0" err="1"/>
              <a:t>Aracoeli</a:t>
            </a:r>
            <a:endParaRPr lang="it-IT" dirty="0"/>
          </a:p>
          <a:p>
            <a:pPr fontAlgn="base"/>
            <a:r>
              <a:rPr lang="it-IT" sz="1600" dirty="0"/>
              <a:t>tipo: Icona </a:t>
            </a:r>
            <a:r>
              <a:rPr lang="it-IT" sz="1600" dirty="0" err="1"/>
              <a:t>Aghiosoritissa</a:t>
            </a:r>
            <a:r>
              <a:rPr lang="it-IT" sz="1600" dirty="0"/>
              <a:t> e </a:t>
            </a:r>
            <a:r>
              <a:rPr lang="it-IT" sz="1600" dirty="0" err="1"/>
              <a:t>Advocata</a:t>
            </a:r>
            <a:endParaRPr lang="it-IT" sz="1600" dirty="0"/>
          </a:p>
          <a:p>
            <a:pPr fontAlgn="base"/>
            <a:r>
              <a:rPr lang="it-IT" sz="1600" dirty="0"/>
              <a:t>tempera su tavola, 82 x 51.5 cm</a:t>
            </a:r>
          </a:p>
          <a:p>
            <a:pPr fontAlgn="base"/>
            <a:r>
              <a:rPr lang="it-IT" sz="1600" dirty="0"/>
              <a:t>XI secolo</a:t>
            </a:r>
          </a:p>
          <a:p>
            <a:pPr fontAlgn="base"/>
            <a:r>
              <a:rPr lang="it-IT" sz="1600" dirty="0"/>
              <a:t>Basilica di Santa Maria in </a:t>
            </a:r>
            <a:r>
              <a:rPr lang="it-IT" sz="1600" dirty="0" err="1"/>
              <a:t>Aracoeli</a:t>
            </a:r>
            <a:r>
              <a:rPr lang="it-IT" sz="1600" dirty="0"/>
              <a:t>, Roma</a:t>
            </a:r>
          </a:p>
          <a:p>
            <a:pPr fontAlgn="base"/>
            <a:endParaRPr lang="it-IT" dirty="0"/>
          </a:p>
          <a:p>
            <a:pPr fontAlgn="base"/>
            <a:endParaRPr lang="it-IT" dirty="0"/>
          </a:p>
          <a:p>
            <a:pPr fontAlgn="base"/>
            <a:r>
              <a:rPr lang="it-IT" sz="1400" dirty="0"/>
              <a:t>Si hanno notizie di </a:t>
            </a:r>
            <a:r>
              <a:rPr lang="it-IT" sz="1400" b="1" dirty="0"/>
              <a:t>questa icona </a:t>
            </a:r>
            <a:r>
              <a:rPr lang="it-IT" sz="1400" dirty="0"/>
              <a:t>a Roma</a:t>
            </a:r>
          </a:p>
          <a:p>
            <a:pPr fontAlgn="base"/>
            <a:r>
              <a:rPr lang="it-IT" sz="1400" b="1" dirty="0"/>
              <a:t> sin dall’ottavo secolo </a:t>
            </a:r>
            <a:r>
              <a:rPr lang="it-IT" sz="1400" dirty="0"/>
              <a:t>ma, (è) </a:t>
            </a:r>
            <a:r>
              <a:rPr lang="it-IT" sz="1400" b="1" dirty="0"/>
              <a:t>andato perduto l’originale</a:t>
            </a:r>
            <a:r>
              <a:rPr lang="it-IT" sz="1400" dirty="0"/>
              <a:t>,</a:t>
            </a:r>
          </a:p>
          <a:p>
            <a:pPr fontAlgn="base"/>
            <a:r>
              <a:rPr lang="it-IT" sz="1400" dirty="0"/>
              <a:t> fu sostituita nell’XI secolo da una delle numerose </a:t>
            </a:r>
            <a:r>
              <a:rPr lang="it-IT" sz="1400" b="1" dirty="0"/>
              <a:t>copie</a:t>
            </a:r>
          </a:p>
          <a:p>
            <a:pPr fontAlgn="base"/>
            <a:r>
              <a:rPr lang="it-IT" sz="1400" dirty="0"/>
              <a:t> fatte precedentemente. </a:t>
            </a:r>
          </a:p>
          <a:p>
            <a:pPr fontAlgn="base"/>
            <a:r>
              <a:rPr lang="it-IT" sz="1400" b="1" dirty="0"/>
              <a:t>La Madonna guarda</a:t>
            </a:r>
            <a:r>
              <a:rPr lang="it-IT" sz="1400" dirty="0"/>
              <a:t> l’osservatore leggermente voltata</a:t>
            </a:r>
          </a:p>
          <a:p>
            <a:pPr fontAlgn="base"/>
            <a:r>
              <a:rPr lang="it-IT" sz="1400" dirty="0"/>
              <a:t> verso destra, la sua </a:t>
            </a:r>
            <a:r>
              <a:rPr lang="it-IT" sz="1400" b="1" dirty="0"/>
              <a:t>mano</a:t>
            </a:r>
            <a:r>
              <a:rPr lang="it-IT" sz="1400" dirty="0"/>
              <a:t> destra è alzata</a:t>
            </a:r>
          </a:p>
          <a:p>
            <a:pPr fontAlgn="base"/>
            <a:r>
              <a:rPr lang="it-IT" sz="1400" dirty="0"/>
              <a:t> mentre la sinistra è appoggiata al petto ad indicare</a:t>
            </a:r>
          </a:p>
          <a:p>
            <a:pPr fontAlgn="base"/>
            <a:r>
              <a:rPr lang="it-IT" sz="1400" b="1" dirty="0"/>
              <a:t> che intercede </a:t>
            </a:r>
            <a:r>
              <a:rPr lang="it-IT" sz="1400" dirty="0"/>
              <a:t>per tutti coloro che si rivolgono a Lei. </a:t>
            </a:r>
          </a:p>
          <a:p>
            <a:pPr fontAlgn="base"/>
            <a:r>
              <a:rPr lang="it-IT" sz="1400" b="1" dirty="0"/>
              <a:t>Si attribuisce </a:t>
            </a:r>
            <a:r>
              <a:rPr lang="it-IT" sz="1400" dirty="0"/>
              <a:t>a questa immagine dell’ </a:t>
            </a:r>
            <a:r>
              <a:rPr lang="it-IT" sz="1400" dirty="0" err="1"/>
              <a:t>Aracoeli</a:t>
            </a:r>
            <a:r>
              <a:rPr lang="it-IT" sz="1400" dirty="0"/>
              <a:t> </a:t>
            </a:r>
          </a:p>
          <a:p>
            <a:pPr fontAlgn="base"/>
            <a:r>
              <a:rPr lang="it-IT" sz="1400" b="1" dirty="0"/>
              <a:t>la cessazione della peste</a:t>
            </a:r>
            <a:r>
              <a:rPr lang="it-IT" sz="1400" dirty="0"/>
              <a:t> a Roma nel 1348 </a:t>
            </a:r>
          </a:p>
          <a:p>
            <a:pPr fontAlgn="base"/>
            <a:r>
              <a:rPr lang="it-IT" sz="1400" dirty="0"/>
              <a:t>e per riconoscenza fu costruita, con sottoscrizione popolare, </a:t>
            </a:r>
          </a:p>
          <a:p>
            <a:pPr fontAlgn="base"/>
            <a:r>
              <a:rPr lang="it-IT" sz="1400" dirty="0"/>
              <a:t>la scalinata di 124 gradini, dell’omonima basilica. </a:t>
            </a:r>
          </a:p>
          <a:p>
            <a:pPr fontAlgn="base"/>
            <a:r>
              <a:rPr lang="it-IT" sz="1400" dirty="0"/>
              <a:t>Si narra che l’icona piangesse nell’approssimarsi </a:t>
            </a:r>
          </a:p>
          <a:p>
            <a:pPr fontAlgn="base"/>
            <a:r>
              <a:rPr lang="it-IT" sz="1400" dirty="0"/>
              <a:t>di qualche evento luttuoso.</a:t>
            </a:r>
          </a:p>
          <a:p>
            <a:pPr fontAlgn="base"/>
            <a:endParaRPr lang="it-IT" sz="1400" dirty="0"/>
          </a:p>
          <a:p>
            <a:pPr fontAlgn="base"/>
            <a:r>
              <a:rPr lang="it-IT" sz="1200" dirty="0">
                <a:hlinkClick r:id="rId2"/>
              </a:rPr>
              <a:t>https://www.istantidibellezza.it/le-icone-mariane-di-roma.html</a:t>
            </a:r>
            <a:endParaRPr lang="it-IT" sz="1200" dirty="0"/>
          </a:p>
        </p:txBody>
      </p:sp>
      <p:pic>
        <p:nvPicPr>
          <p:cNvPr id="3" name="Immagine 2" descr="Madonna_Advocata-Aracoeli_R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48680"/>
            <a:ext cx="382758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6678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Madona</a:t>
            </a:r>
            <a:r>
              <a:rPr lang="it-IT" b="1" dirty="0"/>
              <a:t> </a:t>
            </a:r>
            <a:r>
              <a:rPr lang="it-IT" b="1" dirty="0" err="1"/>
              <a:t>Aracoeli</a:t>
            </a:r>
            <a:endParaRPr lang="it-IT" b="1" dirty="0"/>
          </a:p>
          <a:p>
            <a:r>
              <a:rPr lang="it-IT" sz="1600" b="1" dirty="0" err="1"/>
              <a:t>Mistr</a:t>
            </a:r>
            <a:r>
              <a:rPr lang="it-IT" sz="1600" b="1" dirty="0"/>
              <a:t> </a:t>
            </a:r>
            <a:r>
              <a:rPr lang="it-IT" sz="1600" b="1" dirty="0" err="1"/>
              <a:t>Třeboňského</a:t>
            </a:r>
            <a:r>
              <a:rPr lang="it-IT" sz="1600" b="1" dirty="0"/>
              <a:t> </a:t>
            </a:r>
            <a:r>
              <a:rPr lang="it-IT" sz="1600" b="1" dirty="0" err="1"/>
              <a:t>oltáře</a:t>
            </a:r>
            <a:r>
              <a:rPr lang="it-IT" sz="1600" b="1" dirty="0"/>
              <a:t> , </a:t>
            </a:r>
            <a:r>
              <a:rPr lang="it-IT" sz="1600" b="1" dirty="0" err="1"/>
              <a:t>dílna</a:t>
            </a:r>
            <a:endParaRPr lang="it-IT" sz="1600" b="1" dirty="0"/>
          </a:p>
          <a:p>
            <a:r>
              <a:rPr lang="it-IT" sz="1600" dirty="0" err="1"/>
              <a:t>Národní</a:t>
            </a:r>
            <a:r>
              <a:rPr lang="it-IT" sz="1600" dirty="0"/>
              <a:t> </a:t>
            </a:r>
            <a:r>
              <a:rPr lang="it-IT" sz="1600" dirty="0" err="1"/>
              <a:t>Galerie</a:t>
            </a:r>
            <a:r>
              <a:rPr lang="it-IT" sz="1600" dirty="0"/>
              <a:t> v </a:t>
            </a:r>
            <a:r>
              <a:rPr lang="it-IT" sz="1600" dirty="0" err="1"/>
              <a:t>Praze</a:t>
            </a:r>
            <a:endParaRPr lang="it-IT" sz="1600" dirty="0"/>
          </a:p>
          <a:p>
            <a:endParaRPr lang="it-IT" sz="1600" dirty="0"/>
          </a:p>
          <a:p>
            <a:r>
              <a:rPr lang="it-IT" sz="1600" i="1" dirty="0"/>
              <a:t>(Madonna in </a:t>
            </a:r>
            <a:r>
              <a:rPr lang="it-IT" sz="1600" i="1" dirty="0" err="1"/>
              <a:t>Aracoeli</a:t>
            </a:r>
            <a:r>
              <a:rPr lang="it-IT" sz="1600" i="1" dirty="0"/>
              <a:t>)</a:t>
            </a:r>
          </a:p>
          <a:p>
            <a:r>
              <a:rPr lang="it-IT" sz="1600" i="1" dirty="0"/>
              <a:t>(Madonna </a:t>
            </a:r>
            <a:r>
              <a:rPr lang="it-IT" sz="1600" i="1" dirty="0" err="1"/>
              <a:t>Advocata</a:t>
            </a:r>
            <a:r>
              <a:rPr lang="it-IT" sz="1600" i="1" dirty="0"/>
              <a:t>)</a:t>
            </a:r>
          </a:p>
          <a:p>
            <a:endParaRPr lang="it-IT" dirty="0"/>
          </a:p>
          <a:p>
            <a:r>
              <a:rPr lang="it-IT" sz="1400" dirty="0" err="1"/>
              <a:t>datace</a:t>
            </a:r>
            <a:r>
              <a:rPr lang="it-IT" sz="1400" dirty="0"/>
              <a:t>:	</a:t>
            </a:r>
            <a:r>
              <a:rPr lang="it-IT" sz="1400" dirty="0" err="1"/>
              <a:t>kol</a:t>
            </a:r>
            <a:r>
              <a:rPr lang="it-IT" sz="1400" dirty="0"/>
              <a:t>. 1390</a:t>
            </a:r>
          </a:p>
          <a:p>
            <a:r>
              <a:rPr lang="it-IT" sz="1400" dirty="0" err="1"/>
              <a:t>rozměry</a:t>
            </a:r>
            <a:r>
              <a:rPr lang="it-IT" sz="1400" dirty="0"/>
              <a:t>:	</a:t>
            </a:r>
            <a:r>
              <a:rPr lang="it-IT" sz="1400" dirty="0" err="1"/>
              <a:t>výška</a:t>
            </a:r>
            <a:r>
              <a:rPr lang="it-IT" sz="1400" dirty="0"/>
              <a:t> 92,5 cm , </a:t>
            </a:r>
            <a:r>
              <a:rPr lang="it-IT" sz="1400" dirty="0" err="1"/>
              <a:t>šířka</a:t>
            </a:r>
            <a:r>
              <a:rPr lang="it-IT" sz="1400" dirty="0"/>
              <a:t> 69 cm</a:t>
            </a:r>
          </a:p>
          <a:p>
            <a:r>
              <a:rPr lang="it-IT" sz="1400" dirty="0" err="1"/>
              <a:t>materiál</a:t>
            </a:r>
            <a:r>
              <a:rPr lang="it-IT" sz="1400" dirty="0"/>
              <a:t>:	</a:t>
            </a:r>
            <a:r>
              <a:rPr lang="it-IT" sz="1400" dirty="0" err="1"/>
              <a:t>plátno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lipové</a:t>
            </a:r>
            <a:r>
              <a:rPr lang="it-IT" sz="1400" dirty="0"/>
              <a:t> </a:t>
            </a:r>
            <a:r>
              <a:rPr lang="it-IT" sz="1400" dirty="0" err="1"/>
              <a:t>desce</a:t>
            </a:r>
            <a:endParaRPr lang="it-IT" sz="1400" dirty="0"/>
          </a:p>
          <a:p>
            <a:r>
              <a:rPr lang="it-IT" sz="1400" dirty="0" err="1"/>
              <a:t>technika</a:t>
            </a:r>
            <a:r>
              <a:rPr lang="it-IT" sz="1400" dirty="0"/>
              <a:t>:	tempera</a:t>
            </a:r>
          </a:p>
          <a:p>
            <a:r>
              <a:rPr lang="it-IT" sz="1400" dirty="0" err="1"/>
              <a:t>inventární</a:t>
            </a:r>
            <a:r>
              <a:rPr lang="it-IT" sz="1400" dirty="0"/>
              <a:t> </a:t>
            </a:r>
            <a:r>
              <a:rPr lang="it-IT" sz="1400" dirty="0" err="1"/>
              <a:t>číslo</a:t>
            </a:r>
            <a:r>
              <a:rPr lang="it-IT" sz="1400" dirty="0"/>
              <a:t>:	O 1457</a:t>
            </a:r>
          </a:p>
          <a:p>
            <a:r>
              <a:rPr lang="it-IT" sz="1400" dirty="0" err="1"/>
              <a:t>sbírka</a:t>
            </a:r>
            <a:r>
              <a:rPr lang="it-IT" sz="1400" dirty="0"/>
              <a:t>:	</a:t>
            </a:r>
            <a:r>
              <a:rPr lang="it-IT" sz="1400" dirty="0" err="1"/>
              <a:t>Sbírka</a:t>
            </a:r>
            <a:r>
              <a:rPr lang="it-IT" sz="1400" dirty="0"/>
              <a:t> </a:t>
            </a:r>
            <a:r>
              <a:rPr lang="it-IT" sz="1400" dirty="0" err="1"/>
              <a:t>starého</a:t>
            </a:r>
            <a:r>
              <a:rPr lang="it-IT" sz="1400" dirty="0"/>
              <a:t> </a:t>
            </a:r>
            <a:r>
              <a:rPr lang="it-IT" sz="1400" dirty="0" err="1"/>
              <a:t>umění</a:t>
            </a:r>
            <a:endParaRPr lang="it-IT" sz="1400" dirty="0"/>
          </a:p>
          <a:p>
            <a:endParaRPr lang="it-IT" b="1" dirty="0"/>
          </a:p>
          <a:p>
            <a:r>
              <a:rPr lang="it-IT" sz="1400" b="1" dirty="0"/>
              <a:t>V </a:t>
            </a:r>
            <a:r>
              <a:rPr lang="it-IT" sz="1400" b="1" dirty="0" err="1"/>
              <a:t>pokladu</a:t>
            </a:r>
            <a:r>
              <a:rPr lang="it-IT" sz="1400" b="1" dirty="0"/>
              <a:t> </a:t>
            </a:r>
            <a:r>
              <a:rPr lang="it-IT" sz="1400" b="1" dirty="0" err="1"/>
              <a:t>pražské</a:t>
            </a:r>
            <a:r>
              <a:rPr lang="it-IT" sz="1400" b="1" dirty="0"/>
              <a:t> </a:t>
            </a:r>
            <a:r>
              <a:rPr lang="it-IT" sz="1400" b="1" dirty="0" err="1"/>
              <a:t>katedrály</a:t>
            </a:r>
            <a:r>
              <a:rPr lang="it-IT" sz="1400" b="1" dirty="0"/>
              <a:t> </a:t>
            </a:r>
            <a:r>
              <a:rPr lang="it-IT" sz="1400" dirty="0"/>
              <a:t>se </a:t>
            </a:r>
            <a:r>
              <a:rPr lang="it-IT" sz="1400" dirty="0" err="1"/>
              <a:t>dochovaly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tři</a:t>
            </a:r>
            <a:r>
              <a:rPr lang="it-IT" sz="1400" dirty="0"/>
              <a:t> </a:t>
            </a:r>
            <a:r>
              <a:rPr lang="it-IT" sz="1400" dirty="0" err="1"/>
              <a:t>deskové</a:t>
            </a:r>
            <a:r>
              <a:rPr lang="it-IT" sz="1400" dirty="0"/>
              <a:t> </a:t>
            </a:r>
            <a:r>
              <a:rPr lang="it-IT" sz="1400" dirty="0" err="1"/>
              <a:t>malby</a:t>
            </a:r>
            <a:r>
              <a:rPr lang="it-IT" sz="1400" dirty="0"/>
              <a:t> s </a:t>
            </a:r>
            <a:r>
              <a:rPr lang="it-IT" sz="1400" dirty="0" err="1"/>
              <a:t>námětem</a:t>
            </a:r>
            <a:r>
              <a:rPr lang="it-IT" sz="1400" dirty="0"/>
              <a:t> </a:t>
            </a:r>
          </a:p>
          <a:p>
            <a:r>
              <a:rPr lang="it-IT" sz="1400" b="1" dirty="0" err="1"/>
              <a:t>Panny</a:t>
            </a:r>
            <a:r>
              <a:rPr lang="it-IT" sz="1400" b="1" dirty="0"/>
              <a:t> Marie –</a:t>
            </a:r>
            <a:r>
              <a:rPr lang="it-IT" sz="1400" dirty="0"/>
              <a:t> </a:t>
            </a:r>
            <a:r>
              <a:rPr lang="it-IT" sz="1400" b="1" dirty="0" err="1"/>
              <a:t>přímluvkyně</a:t>
            </a:r>
            <a:r>
              <a:rPr lang="it-IT" sz="1400" dirty="0"/>
              <a:t>,</a:t>
            </a:r>
          </a:p>
          <a:p>
            <a:r>
              <a:rPr lang="it-IT" sz="1400" b="1" dirty="0"/>
              <a:t> </a:t>
            </a:r>
            <a:r>
              <a:rPr lang="it-IT" sz="1400" b="1" dirty="0" err="1"/>
              <a:t>zvané</a:t>
            </a:r>
            <a:r>
              <a:rPr lang="it-IT" sz="1400" b="1" dirty="0"/>
              <a:t> </a:t>
            </a:r>
            <a:r>
              <a:rPr lang="it-IT" sz="1400" dirty="0" err="1"/>
              <a:t>podle</a:t>
            </a:r>
            <a:r>
              <a:rPr lang="it-IT" sz="1400" dirty="0"/>
              <a:t> </a:t>
            </a:r>
            <a:r>
              <a:rPr lang="it-IT" sz="1400" dirty="0" err="1"/>
              <a:t>místa</a:t>
            </a:r>
            <a:r>
              <a:rPr lang="it-IT" sz="1400" dirty="0"/>
              <a:t> </a:t>
            </a:r>
            <a:r>
              <a:rPr lang="it-IT" sz="1400" dirty="0" err="1"/>
              <a:t>uložení</a:t>
            </a:r>
            <a:r>
              <a:rPr lang="it-IT" sz="1400" dirty="0"/>
              <a:t> </a:t>
            </a:r>
            <a:r>
              <a:rPr lang="it-IT" sz="1400" b="1" dirty="0" err="1"/>
              <a:t>byzantské</a:t>
            </a:r>
            <a:r>
              <a:rPr lang="it-IT" sz="1400" b="1" dirty="0"/>
              <a:t> </a:t>
            </a:r>
          </a:p>
          <a:p>
            <a:r>
              <a:rPr lang="it-IT" sz="1400" b="1" dirty="0" err="1"/>
              <a:t>předlohy</a:t>
            </a:r>
            <a:r>
              <a:rPr lang="it-IT" sz="1400" b="1" dirty="0"/>
              <a:t> </a:t>
            </a:r>
            <a:r>
              <a:rPr lang="it-IT" sz="1400" b="1" dirty="0" err="1"/>
              <a:t>tohoto</a:t>
            </a:r>
            <a:r>
              <a:rPr lang="it-IT" sz="1400" b="1" dirty="0"/>
              <a:t> </a:t>
            </a:r>
            <a:r>
              <a:rPr lang="it-IT" sz="1400" b="1" dirty="0" err="1"/>
              <a:t>typu</a:t>
            </a:r>
            <a:r>
              <a:rPr lang="it-IT" sz="1400" b="1" dirty="0"/>
              <a:t> v </a:t>
            </a:r>
            <a:r>
              <a:rPr lang="it-IT" sz="1400" b="1" dirty="0" err="1"/>
              <a:t>římském</a:t>
            </a:r>
            <a:r>
              <a:rPr lang="it-IT" sz="1400" b="1" dirty="0"/>
              <a:t> </a:t>
            </a:r>
            <a:r>
              <a:rPr lang="it-IT" sz="1400" b="1" dirty="0" err="1"/>
              <a:t>kostele</a:t>
            </a:r>
            <a:r>
              <a:rPr lang="it-IT" sz="1400" b="1" dirty="0"/>
              <a:t> </a:t>
            </a:r>
          </a:p>
          <a:p>
            <a:r>
              <a:rPr lang="it-IT" sz="1400" b="1" dirty="0" err="1"/>
              <a:t>Panny</a:t>
            </a:r>
            <a:r>
              <a:rPr lang="it-IT" sz="1400" b="1" dirty="0"/>
              <a:t> Marie Ara </a:t>
            </a:r>
            <a:r>
              <a:rPr lang="it-IT" sz="1400" b="1" dirty="0" err="1"/>
              <a:t>Coeli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Nejmladší</a:t>
            </a:r>
            <a:r>
              <a:rPr lang="it-IT" sz="1400" dirty="0"/>
              <a:t> z </a:t>
            </a:r>
            <a:r>
              <a:rPr lang="it-IT" sz="1400" dirty="0" err="1"/>
              <a:t>těchto</a:t>
            </a:r>
            <a:r>
              <a:rPr lang="it-IT" sz="1400" dirty="0"/>
              <a:t> </a:t>
            </a:r>
            <a:r>
              <a:rPr lang="it-IT" sz="1400" dirty="0" err="1"/>
              <a:t>obrazů</a:t>
            </a:r>
            <a:r>
              <a:rPr lang="it-IT" sz="1400" dirty="0"/>
              <a:t> </a:t>
            </a:r>
            <a:r>
              <a:rPr lang="it-IT" sz="1400" dirty="0" err="1"/>
              <a:t>je</a:t>
            </a:r>
            <a:r>
              <a:rPr lang="it-IT" sz="1400" dirty="0"/>
              <a:t> </a:t>
            </a:r>
            <a:r>
              <a:rPr lang="it-IT" sz="1400" dirty="0" err="1"/>
              <a:t>nepochybně</a:t>
            </a:r>
            <a:r>
              <a:rPr lang="it-IT" sz="1400" dirty="0"/>
              <a:t> </a:t>
            </a:r>
          </a:p>
          <a:p>
            <a:r>
              <a:rPr lang="it-IT" sz="1400" b="1" dirty="0" err="1"/>
              <a:t>dílem</a:t>
            </a:r>
            <a:r>
              <a:rPr lang="it-IT" sz="1400" b="1" dirty="0"/>
              <a:t> </a:t>
            </a:r>
            <a:r>
              <a:rPr lang="it-IT" sz="1400" b="1" dirty="0" err="1"/>
              <a:t>Mistra</a:t>
            </a:r>
            <a:r>
              <a:rPr lang="it-IT" sz="1400" b="1" dirty="0"/>
              <a:t> </a:t>
            </a:r>
            <a:r>
              <a:rPr lang="it-IT" sz="1400" b="1" dirty="0" err="1"/>
              <a:t>Třeboňského</a:t>
            </a:r>
            <a:r>
              <a:rPr lang="it-IT" sz="1400" b="1" dirty="0"/>
              <a:t> </a:t>
            </a:r>
            <a:r>
              <a:rPr lang="it-IT" sz="1400" b="1" dirty="0" err="1"/>
              <a:t>oltáře</a:t>
            </a:r>
            <a:r>
              <a:rPr lang="it-IT" sz="1400" b="1" dirty="0"/>
              <a:t> </a:t>
            </a:r>
            <a:r>
              <a:rPr lang="it-IT" sz="1400" dirty="0"/>
              <a:t>z </a:t>
            </a:r>
            <a:r>
              <a:rPr lang="it-IT" sz="1400" dirty="0" err="1"/>
              <a:t>doby</a:t>
            </a:r>
            <a:r>
              <a:rPr lang="it-IT" sz="1400" dirty="0"/>
              <a:t> </a:t>
            </a:r>
            <a:r>
              <a:rPr lang="it-IT" sz="1400" dirty="0" err="1"/>
              <a:t>kolem</a:t>
            </a:r>
            <a:r>
              <a:rPr lang="it-IT" sz="1400" dirty="0"/>
              <a:t> </a:t>
            </a:r>
            <a:r>
              <a:rPr lang="it-IT" sz="1400" dirty="0" err="1"/>
              <a:t>roku</a:t>
            </a:r>
            <a:r>
              <a:rPr lang="it-IT" sz="1400" dirty="0"/>
              <a:t> </a:t>
            </a:r>
          </a:p>
          <a:p>
            <a:r>
              <a:rPr lang="it-IT" sz="1400" b="1" dirty="0"/>
              <a:t>1390</a:t>
            </a:r>
            <a:r>
              <a:rPr lang="it-IT" sz="1400" dirty="0"/>
              <a:t>.</a:t>
            </a:r>
          </a:p>
          <a:p>
            <a:endParaRPr lang="it-IT" sz="1400" dirty="0"/>
          </a:p>
          <a:p>
            <a:r>
              <a:rPr lang="it-IT" sz="1200" dirty="0">
                <a:hlinkClick r:id="rId2"/>
              </a:rPr>
              <a:t>http://sbirky.ngprague.cz/dielo/CZE:NG.O_1457</a:t>
            </a:r>
            <a:endParaRPr lang="it-IT" sz="1200" dirty="0"/>
          </a:p>
        </p:txBody>
      </p:sp>
      <p:pic>
        <p:nvPicPr>
          <p:cNvPr id="3" name="Immagine 2" descr="Madona Aracoeli_Mistr Třeboňského oltáře - dílna – NG Pra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0648"/>
            <a:ext cx="4567671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66064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</a:t>
            </a:r>
            <a:r>
              <a:rPr lang="it-IT" b="1" dirty="0" err="1"/>
              <a:t>Advocata</a:t>
            </a:r>
            <a:r>
              <a:rPr lang="it-IT" b="1" dirty="0"/>
              <a:t> del </a:t>
            </a:r>
            <a:r>
              <a:rPr lang="it-IT" b="1" dirty="0" err="1"/>
              <a:t>Monasterium</a:t>
            </a:r>
            <a:r>
              <a:rPr lang="it-IT" b="1" dirty="0"/>
              <a:t> </a:t>
            </a:r>
            <a:r>
              <a:rPr lang="it-IT" b="1" dirty="0" err="1"/>
              <a:t>tempuli</a:t>
            </a:r>
            <a:endParaRPr lang="it-IT" b="1" dirty="0"/>
          </a:p>
          <a:p>
            <a:pPr fontAlgn="base"/>
            <a:r>
              <a:rPr lang="it-IT" dirty="0"/>
              <a:t>detta</a:t>
            </a:r>
            <a:r>
              <a:rPr lang="it-IT" b="1" dirty="0"/>
              <a:t> Madonna di San Sisto Vecchio</a:t>
            </a:r>
          </a:p>
          <a:p>
            <a:pPr fontAlgn="base"/>
            <a:r>
              <a:rPr lang="it-IT" sz="1600" dirty="0"/>
              <a:t>tipo: Icona </a:t>
            </a:r>
            <a:r>
              <a:rPr lang="it-IT" sz="1600" dirty="0" err="1"/>
              <a:t>Aghiosoritissa</a:t>
            </a:r>
            <a:r>
              <a:rPr lang="it-IT" sz="1600" dirty="0"/>
              <a:t>  e </a:t>
            </a:r>
            <a:r>
              <a:rPr lang="it-IT" sz="1600" dirty="0" err="1"/>
              <a:t>Advocata</a:t>
            </a:r>
            <a:endParaRPr lang="it-IT" sz="1600" dirty="0"/>
          </a:p>
          <a:p>
            <a:pPr fontAlgn="base"/>
            <a:r>
              <a:rPr lang="it-IT" sz="1600" dirty="0"/>
              <a:t>tempera su tavola, 71.5 x 42.5 cm</a:t>
            </a:r>
          </a:p>
          <a:p>
            <a:pPr fontAlgn="base"/>
            <a:r>
              <a:rPr lang="it-IT" sz="1600" dirty="0"/>
              <a:t>VIII-IX secolo</a:t>
            </a:r>
          </a:p>
          <a:p>
            <a:pPr fontAlgn="base"/>
            <a:r>
              <a:rPr lang="it-IT" sz="1600" dirty="0"/>
              <a:t>Chiesa di Nostra Signora del Rosario a Monte Mario, Roma</a:t>
            </a:r>
          </a:p>
          <a:p>
            <a:pPr fontAlgn="base"/>
            <a:r>
              <a:rPr lang="it-IT" sz="1600" dirty="0"/>
              <a:t> </a:t>
            </a:r>
          </a:p>
          <a:p>
            <a:pPr fontAlgn="base"/>
            <a:r>
              <a:rPr lang="it-IT" sz="1400" dirty="0"/>
              <a:t>La </a:t>
            </a:r>
            <a:r>
              <a:rPr lang="it-IT" sz="1400" b="1" dirty="0"/>
              <a:t>Chiesa di Santa Maria del Rosario </a:t>
            </a:r>
            <a:r>
              <a:rPr lang="it-IT" sz="1400" dirty="0"/>
              <a:t>fu costruita nel 1628 su Monte Mario.</a:t>
            </a:r>
          </a:p>
          <a:p>
            <a:pPr fontAlgn="base"/>
            <a:r>
              <a:rPr lang="it-IT" sz="1400" dirty="0"/>
              <a:t>Dopo le rovine e l’abbandono lasciati dalle armate napoleoniche, </a:t>
            </a:r>
          </a:p>
          <a:p>
            <a:pPr fontAlgn="base"/>
            <a:r>
              <a:rPr lang="it-IT" sz="1400" dirty="0"/>
              <a:t>fu restaurata da Papa Gregorio XVI nel XIX secolo. </a:t>
            </a:r>
          </a:p>
          <a:p>
            <a:pPr fontAlgn="base"/>
            <a:r>
              <a:rPr lang="it-IT" sz="1400" dirty="0"/>
              <a:t>Tra le opere di maggior pregio conservate, </a:t>
            </a:r>
            <a:r>
              <a:rPr lang="it-IT" sz="1400" b="1" dirty="0"/>
              <a:t>c’è</a:t>
            </a:r>
            <a:r>
              <a:rPr lang="it-IT" sz="1400" dirty="0"/>
              <a:t> una </a:t>
            </a:r>
            <a:r>
              <a:rPr lang="it-IT" sz="1400" b="1" i="1" dirty="0"/>
              <a:t>Madonna </a:t>
            </a:r>
            <a:r>
              <a:rPr lang="it-IT" sz="1400" b="1" i="1" dirty="0" err="1"/>
              <a:t>Advocata</a:t>
            </a:r>
            <a:r>
              <a:rPr lang="it-IT" sz="1400" dirty="0"/>
              <a:t> </a:t>
            </a:r>
          </a:p>
          <a:p>
            <a:pPr fontAlgn="base"/>
            <a:r>
              <a:rPr lang="it-IT" sz="1400" b="1" dirty="0"/>
              <a:t>del VII secolo</a:t>
            </a:r>
            <a:r>
              <a:rPr lang="it-IT" sz="1400" dirty="0"/>
              <a:t>, il cui titolo rende esplicito il </a:t>
            </a:r>
            <a:r>
              <a:rPr lang="it-IT" sz="1400" b="1" dirty="0"/>
              <a:t>ruolo intercessore della </a:t>
            </a:r>
          </a:p>
          <a:p>
            <a:pPr fontAlgn="base"/>
            <a:r>
              <a:rPr lang="it-IT" sz="1400" b="1" dirty="0"/>
              <a:t>Madre di Dio per l’umanità.</a:t>
            </a:r>
            <a:br>
              <a:rPr lang="it-IT" sz="1400" dirty="0"/>
            </a:br>
            <a:r>
              <a:rPr lang="it-IT" sz="1400" dirty="0"/>
              <a:t>E’ uno dei più antichi esempi del tipo bizantino dell’</a:t>
            </a:r>
            <a:r>
              <a:rPr lang="it-IT" sz="1400" b="1" i="1" dirty="0" err="1"/>
              <a:t>Aghiosoritissa</a:t>
            </a:r>
            <a:r>
              <a:rPr lang="it-IT" sz="1400" dirty="0"/>
              <a:t>,</a:t>
            </a:r>
          </a:p>
          <a:p>
            <a:pPr fontAlgn="base"/>
            <a:r>
              <a:rPr lang="it-IT" sz="1400" dirty="0"/>
              <a:t> </a:t>
            </a:r>
            <a:r>
              <a:rPr lang="it-IT" sz="1400" b="1" dirty="0"/>
              <a:t>la Madre di Dio della santa (</a:t>
            </a:r>
            <a:r>
              <a:rPr lang="it-IT" sz="1400" b="1" i="1" dirty="0" err="1"/>
              <a:t>aghia</a:t>
            </a:r>
            <a:r>
              <a:rPr lang="it-IT" sz="1400" b="1" dirty="0"/>
              <a:t>) urna (</a:t>
            </a:r>
            <a:r>
              <a:rPr lang="it-IT" sz="1400" b="1" i="1" dirty="0" err="1"/>
              <a:t>soros</a:t>
            </a:r>
            <a:r>
              <a:rPr lang="it-IT" sz="1400" dirty="0"/>
              <a:t>),</a:t>
            </a:r>
          </a:p>
          <a:p>
            <a:pPr fontAlgn="base"/>
            <a:r>
              <a:rPr lang="it-IT" sz="1400" dirty="0"/>
              <a:t> in riferimento </a:t>
            </a:r>
            <a:r>
              <a:rPr lang="it-IT" sz="1400" b="1" dirty="0"/>
              <a:t>al santuario di Costantinopoli </a:t>
            </a:r>
          </a:p>
          <a:p>
            <a:pPr fontAlgn="base"/>
            <a:r>
              <a:rPr lang="it-IT" sz="1400" b="1" dirty="0"/>
              <a:t>in cui si conservava l’urna </a:t>
            </a:r>
            <a:r>
              <a:rPr lang="it-IT" sz="1400" dirty="0"/>
              <a:t>con la sacra </a:t>
            </a:r>
            <a:r>
              <a:rPr lang="it-IT" sz="1400" b="1" dirty="0"/>
              <a:t>cintola </a:t>
            </a:r>
            <a:r>
              <a:rPr lang="it-IT" sz="1400" dirty="0"/>
              <a:t>appartenuta alla Vergine.</a:t>
            </a:r>
            <a:br>
              <a:rPr lang="it-IT" sz="1400" dirty="0"/>
            </a:br>
            <a:r>
              <a:rPr lang="it-IT" sz="1400" dirty="0"/>
              <a:t>L’icona rappresenta la </a:t>
            </a:r>
            <a:r>
              <a:rPr lang="it-IT" sz="1400" b="1" dirty="0"/>
              <a:t>Madonna a tutto busto</a:t>
            </a:r>
            <a:r>
              <a:rPr lang="it-IT" sz="1400" dirty="0"/>
              <a:t>, rivolta verso la sua sinistra,</a:t>
            </a:r>
          </a:p>
          <a:p>
            <a:pPr fontAlgn="base"/>
            <a:r>
              <a:rPr lang="it-IT" sz="1400" dirty="0"/>
              <a:t> con le mani coperte da lamine d’oro e pietre preziose. </a:t>
            </a:r>
          </a:p>
          <a:p>
            <a:pPr fontAlgn="base"/>
            <a:r>
              <a:rPr lang="it-IT" sz="1400" dirty="0"/>
              <a:t>Venerata dapprima  nell’oratorio di Sant’Agata a Trastevere,</a:t>
            </a:r>
          </a:p>
          <a:p>
            <a:pPr fontAlgn="base"/>
            <a:r>
              <a:rPr lang="it-IT" sz="1400" dirty="0"/>
              <a:t> nel 1221 fu spostata  nella chiesa di San Sisto Vecchio dove </a:t>
            </a:r>
            <a:r>
              <a:rPr lang="it-IT" sz="1400" b="1" dirty="0"/>
              <a:t>prese il nome </a:t>
            </a:r>
          </a:p>
          <a:p>
            <a:pPr fontAlgn="base"/>
            <a:r>
              <a:rPr lang="it-IT" sz="1400" dirty="0"/>
              <a:t>di </a:t>
            </a:r>
            <a:r>
              <a:rPr lang="it-IT" sz="1400" b="1" dirty="0"/>
              <a:t>Madonna di San Sisto</a:t>
            </a:r>
            <a:r>
              <a:rPr lang="it-IT" sz="1400" i="1" dirty="0"/>
              <a:t>.</a:t>
            </a:r>
          </a:p>
          <a:p>
            <a:pPr fontAlgn="base"/>
            <a:r>
              <a:rPr lang="it-IT" sz="1400" dirty="0"/>
              <a:t> </a:t>
            </a:r>
          </a:p>
          <a:p>
            <a:pPr fontAlgn="base"/>
            <a:r>
              <a:rPr lang="it-IT" sz="1100" dirty="0">
                <a:hlinkClick r:id="rId2"/>
              </a:rPr>
              <a:t>http://www.leviedelgiubileo.it/?p=4066</a:t>
            </a:r>
            <a:endParaRPr lang="it-IT" sz="1100" dirty="0"/>
          </a:p>
          <a:p>
            <a:pPr fontAlgn="base"/>
            <a:r>
              <a:rPr lang="it-IT" sz="1100" dirty="0"/>
              <a:t> </a:t>
            </a:r>
          </a:p>
          <a:p>
            <a:r>
              <a:rPr lang="it-IT" dirty="0"/>
              <a:t> </a:t>
            </a:r>
          </a:p>
        </p:txBody>
      </p:sp>
      <p:pic>
        <p:nvPicPr>
          <p:cNvPr id="3" name="Immagine 2" descr="Madonna di San Sisto Vecchio_VIII-IX sec_chiesa di Nostra Signora al Rosario a Monte M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48680"/>
            <a:ext cx="2974979" cy="4912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7"/>
            <a:ext cx="8424936" cy="677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Madonna con Bambino</a:t>
            </a:r>
          </a:p>
          <a:p>
            <a:r>
              <a:rPr lang="it-IT" dirty="0"/>
              <a:t>detta</a:t>
            </a:r>
            <a:r>
              <a:rPr lang="it-IT" b="1" dirty="0"/>
              <a:t> Madonna </a:t>
            </a:r>
            <a:r>
              <a:rPr lang="it-IT" b="1" dirty="0" err="1"/>
              <a:t>Platytera</a:t>
            </a:r>
            <a:r>
              <a:rPr lang="it-IT" b="1" dirty="0"/>
              <a:t> con Gesù Bambino</a:t>
            </a:r>
          </a:p>
          <a:p>
            <a:br>
              <a:rPr lang="it-IT" b="1" dirty="0"/>
            </a:br>
            <a:r>
              <a:rPr lang="it-IT" sz="1600" b="1" dirty="0"/>
              <a:t> tipo: </a:t>
            </a:r>
            <a:r>
              <a:rPr lang="it-IT" sz="1600" dirty="0"/>
              <a:t>Opere; icona; Oggetto fisico</a:t>
            </a:r>
          </a:p>
          <a:p>
            <a:r>
              <a:rPr lang="it-IT" sz="1600" b="1" dirty="0"/>
              <a:t>Categoria:</a:t>
            </a:r>
          </a:p>
          <a:p>
            <a:r>
              <a:rPr lang="it-IT" sz="1600" dirty="0"/>
              <a:t>Opere d'arte visiva</a:t>
            </a:r>
          </a:p>
          <a:p>
            <a:r>
              <a:rPr lang="it-IT" sz="1600" b="1" dirty="0"/>
              <a:t>Autore:</a:t>
            </a:r>
          </a:p>
          <a:p>
            <a:r>
              <a:rPr lang="it-IT" sz="1600" dirty="0"/>
              <a:t>Ambito greco</a:t>
            </a:r>
          </a:p>
          <a:p>
            <a:endParaRPr lang="it-IT" sz="1400" dirty="0"/>
          </a:p>
          <a:p>
            <a:r>
              <a:rPr lang="it-IT" sz="1600" b="1" dirty="0"/>
              <a:t>Dipinto raffigurante la Madonna </a:t>
            </a:r>
            <a:r>
              <a:rPr lang="it-IT" sz="1600" b="1" dirty="0" err="1"/>
              <a:t>Platytera</a:t>
            </a:r>
            <a:endParaRPr lang="it-IT" sz="1600" b="1" dirty="0"/>
          </a:p>
          <a:p>
            <a:r>
              <a:rPr lang="it-IT" sz="1600" b="1" dirty="0"/>
              <a:t> con Gesù Bambino.</a:t>
            </a:r>
          </a:p>
          <a:p>
            <a:endParaRPr lang="it-IT" sz="1200" b="1" dirty="0"/>
          </a:p>
          <a:p>
            <a:r>
              <a:rPr lang="it-IT" sz="1600" b="1" dirty="0"/>
              <a:t>Data di creazione:</a:t>
            </a:r>
          </a:p>
          <a:p>
            <a:r>
              <a:rPr lang="it-IT" sz="1600" dirty="0"/>
              <a:t>1400 - 1499, sec. XV; 1400 - 1499</a:t>
            </a:r>
          </a:p>
          <a:p>
            <a:r>
              <a:rPr lang="it-IT" sz="1600" b="1" dirty="0"/>
              <a:t>Soggetto:</a:t>
            </a:r>
          </a:p>
          <a:p>
            <a:r>
              <a:rPr lang="it-IT" sz="1600" dirty="0"/>
              <a:t>Madonna con Bambino</a:t>
            </a:r>
            <a:br>
              <a:rPr lang="it-IT" sz="1600" dirty="0"/>
            </a:br>
            <a:r>
              <a:rPr lang="it-IT" sz="1600" dirty="0"/>
              <a:t>Personaggi: Madonna; Gesù Bambino.</a:t>
            </a:r>
          </a:p>
          <a:p>
            <a:r>
              <a:rPr lang="it-IT" sz="1600" b="1" dirty="0"/>
              <a:t>Materia e tecnica:</a:t>
            </a:r>
          </a:p>
          <a:p>
            <a:r>
              <a:rPr lang="it-IT" sz="1600" dirty="0"/>
              <a:t>Tavola / pittura a tempera</a:t>
            </a:r>
          </a:p>
          <a:p>
            <a:r>
              <a:rPr lang="it-IT" sz="1600" b="1" dirty="0"/>
              <a:t>Estensione:</a:t>
            </a:r>
          </a:p>
          <a:p>
            <a:r>
              <a:rPr lang="it-IT" sz="1600" dirty="0"/>
              <a:t>altezza: cm. 28.9; larghezza: cm. 22.9</a:t>
            </a:r>
          </a:p>
          <a:p>
            <a:r>
              <a:rPr lang="it-IT" sz="1600" b="1" dirty="0"/>
              <a:t>indirizzo:</a:t>
            </a:r>
          </a:p>
          <a:p>
            <a:r>
              <a:rPr lang="it-IT" sz="1600" dirty="0"/>
              <a:t>Piccolo Museo S. Paolo, Vico </a:t>
            </a:r>
            <a:r>
              <a:rPr lang="it-IT" sz="1600" dirty="0" err="1"/>
              <a:t>Sorgonà</a:t>
            </a:r>
            <a:r>
              <a:rPr lang="it-IT" sz="1600" dirty="0"/>
              <a:t>, 4 A, Reggio Calabria (RC) – Italia</a:t>
            </a:r>
          </a:p>
          <a:p>
            <a:endParaRPr lang="it-IT" sz="1600" dirty="0"/>
          </a:p>
          <a:p>
            <a:r>
              <a:rPr lang="it-IT" sz="1050" dirty="0">
                <a:hlinkClick r:id="rId2"/>
              </a:rPr>
              <a:t>http://www.culturaitalia.it/</a:t>
            </a:r>
            <a:r>
              <a:rPr lang="it-IT" sz="1050" dirty="0" err="1">
                <a:hlinkClick r:id="rId2"/>
              </a:rPr>
              <a:t>opencms</a:t>
            </a:r>
            <a:r>
              <a:rPr lang="it-IT" sz="1050" dirty="0">
                <a:hlinkClick r:id="rId2"/>
              </a:rPr>
              <a:t>/</a:t>
            </a:r>
            <a:r>
              <a:rPr lang="it-IT" sz="1050" dirty="0" err="1">
                <a:hlinkClick r:id="rId2"/>
              </a:rPr>
              <a:t>museid</a:t>
            </a:r>
            <a:r>
              <a:rPr lang="it-IT" sz="1050" dirty="0">
                <a:hlinkClick r:id="rId2"/>
              </a:rPr>
              <a:t>/</a:t>
            </a:r>
            <a:r>
              <a:rPr lang="it-IT" sz="1050" dirty="0" err="1">
                <a:hlinkClick r:id="rId2"/>
              </a:rPr>
              <a:t>viewItem.jsp</a:t>
            </a:r>
            <a:r>
              <a:rPr lang="it-IT" sz="1050" dirty="0">
                <a:hlinkClick r:id="rId2"/>
              </a:rPr>
              <a:t>?language=it&amp;id=oai%3Aculturaitalia.it%3Amuseiditalia-work_21055</a:t>
            </a:r>
            <a:endParaRPr lang="it-IT" sz="1050" dirty="0"/>
          </a:p>
          <a:p>
            <a:endParaRPr lang="it-IT" sz="1600" dirty="0"/>
          </a:p>
          <a:p>
            <a:endParaRPr lang="it-IT" dirty="0"/>
          </a:p>
        </p:txBody>
      </p:sp>
      <p:pic>
        <p:nvPicPr>
          <p:cNvPr id="3" name="Immagine 2" descr="Madonna del Segno_Platyria_Museo di Reggio Calab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268760"/>
            <a:ext cx="4762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6678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Madonna della Clemenza</a:t>
            </a:r>
          </a:p>
          <a:p>
            <a:r>
              <a:rPr lang="it-IT" sz="1600" dirty="0"/>
              <a:t>Tipo: </a:t>
            </a:r>
            <a:r>
              <a:rPr lang="it-IT" sz="1600" dirty="0" err="1"/>
              <a:t>Kyriotissa</a:t>
            </a:r>
            <a:r>
              <a:rPr lang="it-IT" sz="1600" dirty="0"/>
              <a:t> e </a:t>
            </a:r>
            <a:r>
              <a:rPr lang="it-IT" sz="1600" dirty="0" err="1"/>
              <a:t>Basilissa</a:t>
            </a:r>
            <a:endParaRPr lang="it-IT" sz="1600" dirty="0"/>
          </a:p>
          <a:p>
            <a:r>
              <a:rPr lang="it-IT" sz="1600" dirty="0"/>
              <a:t>encausto su tela fissata su tavole di cipresso, 165 x 110 cm</a:t>
            </a:r>
          </a:p>
          <a:p>
            <a:r>
              <a:rPr lang="it-IT" sz="1600" dirty="0"/>
              <a:t>VI-VII secolo</a:t>
            </a:r>
          </a:p>
          <a:p>
            <a:r>
              <a:rPr lang="it-IT" sz="1600" dirty="0"/>
              <a:t>Basilica di Santa Maria in Trastevere, Roma</a:t>
            </a:r>
          </a:p>
          <a:p>
            <a:endParaRPr lang="it-IT" dirty="0"/>
          </a:p>
          <a:p>
            <a:r>
              <a:rPr lang="it-IT" sz="1400" b="1" dirty="0"/>
              <a:t>L’icona di Santa Maria in Trastevere </a:t>
            </a:r>
            <a:r>
              <a:rPr lang="it-IT" sz="1400" dirty="0"/>
              <a:t>detta </a:t>
            </a:r>
          </a:p>
          <a:p>
            <a:r>
              <a:rPr lang="it-IT" sz="1400" dirty="0"/>
              <a:t>“</a:t>
            </a:r>
            <a:r>
              <a:rPr lang="it-IT" sz="1400" b="1" dirty="0"/>
              <a:t>Madonna della Clemenza</a:t>
            </a:r>
            <a:r>
              <a:rPr lang="it-IT" sz="1400" dirty="0"/>
              <a:t>” </a:t>
            </a:r>
          </a:p>
          <a:p>
            <a:r>
              <a:rPr lang="it-IT" sz="1400" b="1" dirty="0"/>
              <a:t>raffigura</a:t>
            </a:r>
            <a:r>
              <a:rPr lang="it-IT" sz="1400" dirty="0"/>
              <a:t>,  tra due angeli in piedi dietro al trono,</a:t>
            </a:r>
          </a:p>
          <a:p>
            <a:r>
              <a:rPr lang="it-IT" sz="1400" dirty="0"/>
              <a:t> </a:t>
            </a:r>
            <a:r>
              <a:rPr lang="it-IT" sz="1400" b="1" dirty="0"/>
              <a:t>la Vergine </a:t>
            </a:r>
            <a:r>
              <a:rPr lang="it-IT" sz="1400" dirty="0"/>
              <a:t>con gli </a:t>
            </a:r>
            <a:r>
              <a:rPr lang="it-IT" sz="1400" b="1" dirty="0"/>
              <a:t>attributi di Regina</a:t>
            </a:r>
            <a:r>
              <a:rPr lang="it-IT" sz="1400" dirty="0"/>
              <a:t> che tiene sul grembo il Bambino. </a:t>
            </a:r>
          </a:p>
          <a:p>
            <a:r>
              <a:rPr lang="it-IT" sz="1400" dirty="0"/>
              <a:t>Questa Madonna è quindi del tipo “</a:t>
            </a:r>
            <a:r>
              <a:rPr lang="it-IT" sz="1400" b="1" dirty="0" err="1"/>
              <a:t>Basilissa</a:t>
            </a:r>
            <a:r>
              <a:rPr lang="it-IT" sz="1400" dirty="0"/>
              <a:t>” o </a:t>
            </a:r>
            <a:r>
              <a:rPr lang="it-IT" sz="1400" b="1" dirty="0"/>
              <a:t>Regina</a:t>
            </a:r>
            <a:r>
              <a:rPr lang="it-IT" sz="1400" dirty="0"/>
              <a:t> ed</a:t>
            </a:r>
          </a:p>
          <a:p>
            <a:r>
              <a:rPr lang="it-IT" sz="1400" dirty="0"/>
              <a:t> è interessante notare che porta le stesse vesti che</a:t>
            </a:r>
          </a:p>
          <a:p>
            <a:r>
              <a:rPr lang="it-IT" sz="1400" b="1" dirty="0"/>
              <a:t> l'imperatrice Teodora </a:t>
            </a:r>
            <a:r>
              <a:rPr lang="it-IT" sz="1400" dirty="0"/>
              <a:t>indossa nei mosaici di </a:t>
            </a:r>
            <a:r>
              <a:rPr lang="it-IT" sz="1400" b="1" dirty="0"/>
              <a:t>Ravenna</a:t>
            </a:r>
            <a:r>
              <a:rPr lang="it-IT" sz="1400" dirty="0"/>
              <a:t>. </a:t>
            </a:r>
          </a:p>
          <a:p>
            <a:endParaRPr lang="it-IT" sz="1100" dirty="0"/>
          </a:p>
          <a:p>
            <a:r>
              <a:rPr lang="it-IT" sz="1100" dirty="0">
                <a:hlinkClick r:id="rId2"/>
              </a:rPr>
              <a:t>https://www.istantidibellezza.it/le-icone-mariane-di-roma.html</a:t>
            </a:r>
            <a:endParaRPr lang="it-IT" sz="1100" dirty="0"/>
          </a:p>
        </p:txBody>
      </p:sp>
      <p:pic>
        <p:nvPicPr>
          <p:cNvPr id="3" name="Immagine 2" descr="Madonna della Clemenza_Kyriotissa_chiesa santa-maria-in-trastev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3523890" cy="58778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dona_Ikonografi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4509" y="448963"/>
            <a:ext cx="4062586" cy="5157192"/>
          </a:xfrm>
          <a:prstGeom prst="rect">
            <a:avLst/>
          </a:prstGeom>
        </p:spPr>
      </p:pic>
      <p:pic>
        <p:nvPicPr>
          <p:cNvPr id="3" name="Immagine 2" descr="Madona_Ikonografie4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4059936" cy="5041392"/>
          </a:xfrm>
          <a:prstGeom prst="rect">
            <a:avLst/>
          </a:prstGeom>
        </p:spPr>
      </p:pic>
      <p:pic>
        <p:nvPicPr>
          <p:cNvPr id="4" name="Immagine 3" descr="Madona_frantiskan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99044"/>
            <a:ext cx="2281198" cy="35353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dona_Ikonografi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764"/>
            <a:ext cx="8530892" cy="63115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0"/>
            <a:ext cx="8964488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ICONOGRAFIA / IKONOGRAFIE</a:t>
            </a:r>
          </a:p>
          <a:p>
            <a:r>
              <a:rPr lang="it-IT" sz="1600" b="1" dirty="0"/>
              <a:t>1- ICONOGRAFIA: </a:t>
            </a:r>
            <a:r>
              <a:rPr lang="it-IT" sz="1600" dirty="0"/>
              <a:t>dal greco</a:t>
            </a:r>
            <a:r>
              <a:rPr lang="it-IT" sz="1600" b="1" dirty="0"/>
              <a:t> </a:t>
            </a:r>
            <a:r>
              <a:rPr lang="it-IT" sz="1600" b="1" i="1" dirty="0" err="1"/>
              <a:t>graphèin</a:t>
            </a:r>
            <a:r>
              <a:rPr lang="it-IT" sz="1600" b="1" i="1" dirty="0"/>
              <a:t> </a:t>
            </a:r>
            <a:r>
              <a:rPr lang="it-IT" sz="1600" b="1" i="1" dirty="0" err="1"/>
              <a:t>eikon</a:t>
            </a:r>
            <a:r>
              <a:rPr lang="it-IT" sz="1600" b="1" dirty="0"/>
              <a:t>, </a:t>
            </a:r>
            <a:r>
              <a:rPr lang="it-IT" sz="1600" dirty="0"/>
              <a:t>cioè scrivere e disegnare un’immagine.</a:t>
            </a:r>
          </a:p>
          <a:p>
            <a:r>
              <a:rPr lang="it-IT" sz="1600" dirty="0"/>
              <a:t>     </a:t>
            </a:r>
            <a:r>
              <a:rPr lang="it-IT" sz="1600" b="1" dirty="0" err="1"/>
              <a:t>Ikonografie</a:t>
            </a:r>
            <a:r>
              <a:rPr lang="it-IT" sz="1600" b="1" dirty="0"/>
              <a:t> </a:t>
            </a:r>
            <a:r>
              <a:rPr lang="it-IT" sz="1600" dirty="0"/>
              <a:t>z </a:t>
            </a:r>
            <a:r>
              <a:rPr lang="it-IT" sz="1600" dirty="0" err="1"/>
              <a:t>řečtiny</a:t>
            </a:r>
            <a:r>
              <a:rPr lang="it-IT" sz="1600" dirty="0"/>
              <a:t> </a:t>
            </a:r>
            <a:r>
              <a:rPr lang="it-IT" sz="1600" i="1" dirty="0" err="1"/>
              <a:t>Ikon</a:t>
            </a:r>
            <a:r>
              <a:rPr lang="it-IT" sz="1600" dirty="0"/>
              <a:t> – </a:t>
            </a:r>
            <a:r>
              <a:rPr lang="it-IT" sz="1600" dirty="0" err="1"/>
              <a:t>obraz</a:t>
            </a:r>
            <a:r>
              <a:rPr lang="it-IT" sz="1600" dirty="0"/>
              <a:t>, </a:t>
            </a:r>
            <a:r>
              <a:rPr lang="it-IT" sz="1600" dirty="0" err="1"/>
              <a:t>grafein</a:t>
            </a:r>
            <a:r>
              <a:rPr lang="it-IT" sz="1600" dirty="0"/>
              <a:t> – </a:t>
            </a:r>
            <a:r>
              <a:rPr lang="it-IT" sz="1600" dirty="0" err="1"/>
              <a:t>psát</a:t>
            </a:r>
            <a:r>
              <a:rPr lang="it-IT" sz="1600" dirty="0"/>
              <a:t>, </a:t>
            </a:r>
            <a:r>
              <a:rPr lang="it-IT" sz="1600" dirty="0" err="1"/>
              <a:t>doslovně</a:t>
            </a:r>
            <a:r>
              <a:rPr lang="it-IT" sz="1600" dirty="0"/>
              <a:t> </a:t>
            </a:r>
            <a:r>
              <a:rPr lang="it-IT" sz="1600" dirty="0" err="1"/>
              <a:t>obrazopis</a:t>
            </a:r>
            <a:r>
              <a:rPr lang="it-IT" sz="1600" dirty="0"/>
              <a:t>.</a:t>
            </a:r>
            <a:endParaRPr lang="it-IT" sz="800" dirty="0"/>
          </a:p>
          <a:p>
            <a:r>
              <a:rPr lang="it-IT" sz="1600" b="1" i="1" dirty="0"/>
              <a:t>2- EIKON</a:t>
            </a:r>
            <a:r>
              <a:rPr lang="it-IT" sz="1600" b="1" dirty="0"/>
              <a:t>: immagine</a:t>
            </a:r>
            <a:r>
              <a:rPr lang="it-IT" sz="1600" dirty="0"/>
              <a:t>, raffigurazione sacra, immagine liturgica, opera bizantina, personaggio o cosa rappresentata, rappresentazione grafica. </a:t>
            </a:r>
            <a:endParaRPr lang="it-IT" sz="900" dirty="0"/>
          </a:p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PRINCIPALI SCHEMI ICONOGRAFICI DELLA MADONNA: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A –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La Vergine Maria è con il figlio, in un gruppo a sé stante.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B – La Vergine  Maria è inserita nella narrazione di un episodio.</a:t>
            </a:r>
            <a:endParaRPr lang="it-IT" sz="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u="sng" dirty="0">
                <a:solidFill>
                  <a:srgbClr val="FF0000"/>
                </a:solidFill>
              </a:rPr>
              <a:t>LE ICONE </a:t>
            </a:r>
            <a:r>
              <a:rPr lang="it-IT" sz="1600" b="1" u="sng" dirty="0"/>
              <a:t>dell’arte orientale e bizantina hanno 4 modelli iconografici</a:t>
            </a:r>
            <a:r>
              <a:rPr lang="it-IT" sz="1600" b="1" dirty="0"/>
              <a:t>:</a:t>
            </a:r>
            <a:endParaRPr lang="it-IT" sz="1100" dirty="0"/>
          </a:p>
          <a:p>
            <a:r>
              <a:rPr lang="it-IT" sz="1600" b="1" dirty="0"/>
              <a:t>1 – </a:t>
            </a:r>
            <a:r>
              <a:rPr lang="it-IT" sz="1600" b="1" dirty="0">
                <a:solidFill>
                  <a:srgbClr val="FF0000"/>
                </a:solidFill>
              </a:rPr>
              <a:t>Madonna </a:t>
            </a:r>
            <a:r>
              <a:rPr lang="it-IT" sz="1600" b="1" i="1" dirty="0" err="1">
                <a:solidFill>
                  <a:srgbClr val="FF0000"/>
                </a:solidFill>
              </a:rPr>
              <a:t>Odighitria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cs-CZ" sz="1600" b="1" i="1" dirty="0">
                <a:solidFill>
                  <a:srgbClr val="FF0000"/>
                </a:solidFill>
              </a:rPr>
              <a:t>/ </a:t>
            </a:r>
            <a:r>
              <a:rPr lang="cs-CZ" sz="1600" b="1" i="1" dirty="0" err="1">
                <a:solidFill>
                  <a:srgbClr val="FF0000"/>
                </a:solidFill>
              </a:rPr>
              <a:t>Odigitria</a:t>
            </a:r>
            <a:r>
              <a:rPr lang="cs-CZ" sz="1600" b="1" i="1" dirty="0">
                <a:solidFill>
                  <a:srgbClr val="FF0000"/>
                </a:solidFill>
              </a:rPr>
              <a:t> </a:t>
            </a:r>
            <a:r>
              <a:rPr lang="it-IT" sz="1600" b="1" i="1" dirty="0"/>
              <a:t>–</a:t>
            </a:r>
            <a:r>
              <a:rPr lang="it-IT" sz="1600" dirty="0"/>
              <a:t> detta la </a:t>
            </a:r>
            <a:r>
              <a:rPr lang="it-IT" sz="1600" b="1" dirty="0"/>
              <a:t>Madonna del Saluto,</a:t>
            </a:r>
            <a:r>
              <a:rPr lang="it-IT" sz="1600" dirty="0"/>
              <a:t> oppure la </a:t>
            </a:r>
            <a:r>
              <a:rPr lang="it-IT" sz="1600" b="1" dirty="0"/>
              <a:t>Madonna del Conforto</a:t>
            </a:r>
            <a:r>
              <a:rPr lang="it-IT" sz="1600" dirty="0"/>
              <a:t>, o la </a:t>
            </a:r>
            <a:r>
              <a:rPr lang="it-IT" sz="1600" b="1" dirty="0"/>
              <a:t>Madonna di San Luca</a:t>
            </a:r>
            <a:r>
              <a:rPr lang="it-IT" sz="1600" dirty="0"/>
              <a:t>, o </a:t>
            </a:r>
            <a:r>
              <a:rPr lang="it-IT" sz="1600" b="1" dirty="0"/>
              <a:t>la Madre di Dio</a:t>
            </a:r>
            <a:r>
              <a:rPr lang="it-IT" sz="1600" dirty="0"/>
              <a:t> </a:t>
            </a:r>
            <a:r>
              <a:rPr lang="it-IT" sz="1600" b="1" dirty="0"/>
              <a:t>che indica la strada</a:t>
            </a:r>
            <a:r>
              <a:rPr lang="it-IT" sz="1600" dirty="0"/>
              <a:t>: Maria regge il Bambino con un braccio, mentre l’atra mano lo indica ai fedeli come la via da seguire. Altre versioni sono: </a:t>
            </a:r>
          </a:p>
          <a:p>
            <a:r>
              <a:rPr lang="it-IT" sz="1600" b="1" dirty="0">
                <a:solidFill>
                  <a:srgbClr val="FF0000"/>
                </a:solidFill>
              </a:rPr>
              <a:t>- Madonna </a:t>
            </a:r>
            <a:r>
              <a:rPr lang="it-IT" sz="1600" b="1" dirty="0" err="1">
                <a:solidFill>
                  <a:srgbClr val="FF0000"/>
                </a:solidFill>
              </a:rPr>
              <a:t>Advocata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–  Maria indica la strada senza Gesù -  </a:t>
            </a:r>
            <a:r>
              <a:rPr lang="it-IT" sz="1600" b="1" dirty="0"/>
              <a:t>Icona </a:t>
            </a:r>
            <a:r>
              <a:rPr lang="it-IT" sz="1600" b="1" i="1" dirty="0" err="1"/>
              <a:t>Aghiosoritissa</a:t>
            </a:r>
            <a:r>
              <a:rPr lang="it-IT" sz="1600" dirty="0"/>
              <a:t>, o </a:t>
            </a:r>
            <a:r>
              <a:rPr lang="it-IT" sz="1600" b="1" dirty="0"/>
              <a:t>Madonna di </a:t>
            </a:r>
            <a:r>
              <a:rPr lang="it-IT" sz="1600" b="1" dirty="0" err="1"/>
              <a:t>Edessa</a:t>
            </a:r>
            <a:r>
              <a:rPr lang="it-IT" sz="1600" dirty="0"/>
              <a:t>.</a:t>
            </a:r>
          </a:p>
          <a:p>
            <a:pPr>
              <a:buFontTx/>
              <a:buChar char="-"/>
            </a:pPr>
            <a:r>
              <a:rPr lang="it-IT" sz="1600" b="1" dirty="0">
                <a:solidFill>
                  <a:srgbClr val="FF0000"/>
                </a:solidFill>
              </a:rPr>
              <a:t> Madonna </a:t>
            </a:r>
            <a:r>
              <a:rPr lang="it-IT" sz="1600" b="1" dirty="0" err="1">
                <a:solidFill>
                  <a:srgbClr val="FF0000"/>
                </a:solidFill>
              </a:rPr>
              <a:t>Aracoeli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– Maria in cielo indica la strada verso il regno dei Cieli ai fedeli.</a:t>
            </a:r>
          </a:p>
          <a:p>
            <a:pPr>
              <a:buFontTx/>
              <a:buChar char="-"/>
            </a:pPr>
            <a:r>
              <a:rPr lang="it-IT" sz="1600" b="1" dirty="0">
                <a:solidFill>
                  <a:srgbClr val="FF0000"/>
                </a:solidFill>
              </a:rPr>
              <a:t> Madonna di San Luca </a:t>
            </a:r>
            <a:r>
              <a:rPr lang="it-IT" sz="1600" dirty="0"/>
              <a:t>– secondo la tradizione dell’evangelista Luca come primo ‘ritrattista’ di Maria.</a:t>
            </a:r>
          </a:p>
          <a:p>
            <a:pPr>
              <a:buFontTx/>
              <a:buChar char="-"/>
            </a:pPr>
            <a:r>
              <a:rPr lang="it-IT" sz="1600" b="1" dirty="0">
                <a:solidFill>
                  <a:srgbClr val="FF0000"/>
                </a:solidFill>
              </a:rPr>
              <a:t> La Madre di Dio di Vladimir </a:t>
            </a:r>
            <a:r>
              <a:rPr lang="it-IT" sz="1600" dirty="0"/>
              <a:t>- </a:t>
            </a:r>
            <a:r>
              <a:rPr lang="it-IT" sz="1600" i="1" dirty="0" err="1"/>
              <a:t>Theotokos</a:t>
            </a:r>
            <a:r>
              <a:rPr lang="it-IT" sz="1600" i="1" dirty="0"/>
              <a:t> - </a:t>
            </a:r>
            <a:r>
              <a:rPr lang="it-IT" sz="1600" dirty="0" err="1"/>
              <a:t>Vladimirskaja</a:t>
            </a:r>
            <a:r>
              <a:rPr lang="it-IT" sz="1600" dirty="0"/>
              <a:t> </a:t>
            </a:r>
            <a:r>
              <a:rPr lang="it-IT" sz="1600" dirty="0" err="1"/>
              <a:t>Bogomater</a:t>
            </a:r>
            <a:r>
              <a:rPr lang="it-IT" sz="1600" dirty="0"/>
              <a:t> - dal nome della città russa del pittore Vladimir. Il modello è l’icona 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i="1" dirty="0" err="1"/>
              <a:t>Odighitria</a:t>
            </a:r>
            <a:r>
              <a:rPr lang="it-IT" sz="1600" i="1" dirty="0"/>
              <a:t> </a:t>
            </a:r>
            <a:r>
              <a:rPr lang="it-IT" sz="1600" dirty="0"/>
              <a:t>– colei che indica la via , detta la Madonna di Vladimir.</a:t>
            </a:r>
          </a:p>
          <a:p>
            <a:endParaRPr lang="it-IT" sz="900" dirty="0"/>
          </a:p>
          <a:p>
            <a:r>
              <a:rPr lang="it-IT" sz="1600" b="1" dirty="0"/>
              <a:t>2 – </a:t>
            </a:r>
            <a:r>
              <a:rPr lang="it-IT" sz="1600" b="1" dirty="0">
                <a:solidFill>
                  <a:srgbClr val="FF0000"/>
                </a:solidFill>
              </a:rPr>
              <a:t>Madonna </a:t>
            </a:r>
            <a:r>
              <a:rPr lang="it-IT" sz="1600" b="1" i="1" dirty="0" err="1">
                <a:solidFill>
                  <a:srgbClr val="FF0000"/>
                </a:solidFill>
              </a:rPr>
              <a:t>Eleusa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– detta </a:t>
            </a:r>
            <a:r>
              <a:rPr lang="it-IT" sz="1600" b="1" i="1" dirty="0" err="1"/>
              <a:t>Glykofilúsa</a:t>
            </a:r>
            <a:r>
              <a:rPr lang="it-IT" sz="1600" dirty="0"/>
              <a:t> – </a:t>
            </a:r>
            <a:r>
              <a:rPr lang="it-IT" sz="1600" b="1" i="1" dirty="0" err="1"/>
              <a:t>Eleousa</a:t>
            </a:r>
            <a:r>
              <a:rPr lang="it-IT" sz="1600" dirty="0"/>
              <a:t>, detta la </a:t>
            </a:r>
            <a:r>
              <a:rPr lang="it-IT" sz="1600" b="1" dirty="0"/>
              <a:t>Madonna della tenerezza</a:t>
            </a:r>
            <a:r>
              <a:rPr lang="it-IT" sz="1600" dirty="0"/>
              <a:t>, o la </a:t>
            </a:r>
            <a:r>
              <a:rPr lang="it-IT" sz="1600" b="1" dirty="0"/>
              <a:t>Madre di Dio </a:t>
            </a:r>
            <a:r>
              <a:rPr lang="it-IT" sz="1600" dirty="0"/>
              <a:t>(</a:t>
            </a:r>
            <a:r>
              <a:rPr lang="it-IT" sz="1600" i="1" dirty="0" err="1"/>
              <a:t>Theotokos</a:t>
            </a:r>
            <a:r>
              <a:rPr lang="it-IT" sz="1600" i="1" dirty="0"/>
              <a:t> - </a:t>
            </a:r>
            <a:r>
              <a:rPr lang="it-IT" sz="1600" dirty="0" err="1"/>
              <a:t>Bogomater</a:t>
            </a:r>
            <a:r>
              <a:rPr lang="it-IT" sz="1600" dirty="0"/>
              <a:t>) - colei che ha misericordia: La Madonna abbraccia il Figlio in un gesto di tenerezza. Il modello dell’ icona deriva dall’icona detta</a:t>
            </a:r>
            <a:r>
              <a:rPr lang="it-IT" sz="1600" b="1" dirty="0"/>
              <a:t> Madre di Dio della tenerezza di Vladimir.</a:t>
            </a:r>
          </a:p>
          <a:p>
            <a:endParaRPr lang="it-IT" sz="800" dirty="0"/>
          </a:p>
          <a:p>
            <a:r>
              <a:rPr lang="it-IT" sz="1600" b="1" dirty="0"/>
              <a:t>3 -  </a:t>
            </a:r>
            <a:r>
              <a:rPr lang="it-IT" sz="1600" b="1" dirty="0">
                <a:solidFill>
                  <a:srgbClr val="FF0000"/>
                </a:solidFill>
              </a:rPr>
              <a:t>Madonna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it-IT" sz="1600" b="1" i="1" dirty="0" err="1">
                <a:solidFill>
                  <a:srgbClr val="FF0000"/>
                </a:solidFill>
              </a:rPr>
              <a:t>Platytera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– detta </a:t>
            </a:r>
            <a:r>
              <a:rPr lang="it-IT" sz="1600" b="1" dirty="0"/>
              <a:t>Madonna</a:t>
            </a:r>
            <a:r>
              <a:rPr lang="it-IT" sz="1600" dirty="0"/>
              <a:t> </a:t>
            </a:r>
            <a:r>
              <a:rPr lang="it-IT" sz="1600" b="1" i="1" dirty="0" err="1"/>
              <a:t>Blachernitissa</a:t>
            </a:r>
            <a:r>
              <a:rPr lang="it-IT" sz="1600" i="1" dirty="0"/>
              <a:t> o </a:t>
            </a:r>
            <a:r>
              <a:rPr lang="it-IT" sz="1600" b="1" i="1" dirty="0" err="1"/>
              <a:t>Blacherniotissa</a:t>
            </a:r>
            <a:r>
              <a:rPr lang="it-IT" sz="1600" dirty="0"/>
              <a:t>, o </a:t>
            </a:r>
            <a:r>
              <a:rPr lang="it-IT" sz="1600" b="1" dirty="0"/>
              <a:t>Madre di Dio del segno</a:t>
            </a:r>
            <a:r>
              <a:rPr lang="it-IT" sz="1600" dirty="0"/>
              <a:t>  </a:t>
            </a:r>
            <a:r>
              <a:rPr lang="it-IT" sz="1600" i="1" dirty="0"/>
              <a:t>(</a:t>
            </a:r>
            <a:r>
              <a:rPr lang="it-IT" sz="1600" i="1" dirty="0" err="1"/>
              <a:t>Theotokos</a:t>
            </a:r>
            <a:r>
              <a:rPr lang="it-IT" sz="1600" i="1" dirty="0"/>
              <a:t>) - </a:t>
            </a:r>
            <a:r>
              <a:rPr lang="it-IT" sz="1600" dirty="0"/>
              <a:t>è colei che è più ampia dei cieli: la Madre ha il Bambino, a volte inserito in un medaglione, al centro del proprio corpo, sul seno. Madonna mediatrice degli uomini.</a:t>
            </a:r>
          </a:p>
          <a:p>
            <a:endParaRPr lang="it-IT" sz="800" dirty="0"/>
          </a:p>
          <a:p>
            <a:r>
              <a:rPr lang="it-IT" sz="1600" b="1" dirty="0"/>
              <a:t>4 – </a:t>
            </a:r>
            <a:r>
              <a:rPr lang="it-IT" sz="1600" b="1" dirty="0">
                <a:solidFill>
                  <a:srgbClr val="FF0000"/>
                </a:solidFill>
              </a:rPr>
              <a:t>Madonna</a:t>
            </a:r>
            <a:r>
              <a:rPr lang="it-IT" sz="1600" b="1" i="1" dirty="0">
                <a:solidFill>
                  <a:srgbClr val="FF0000"/>
                </a:solidFill>
              </a:rPr>
              <a:t> </a:t>
            </a:r>
            <a:r>
              <a:rPr lang="it-IT" sz="1600" b="1" i="1" dirty="0" err="1">
                <a:solidFill>
                  <a:srgbClr val="FF0000"/>
                </a:solidFill>
              </a:rPr>
              <a:t>Kyriotissa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– detta la</a:t>
            </a:r>
            <a:r>
              <a:rPr lang="it-IT" sz="1600" i="1" dirty="0"/>
              <a:t> </a:t>
            </a:r>
            <a:r>
              <a:rPr lang="it-IT" sz="1600" b="1" i="1" dirty="0" err="1"/>
              <a:t>Basilissa</a:t>
            </a:r>
            <a:r>
              <a:rPr lang="it-IT" sz="1600" b="1" i="1" dirty="0"/>
              <a:t> </a:t>
            </a:r>
            <a:r>
              <a:rPr lang="it-IT" sz="1600" b="1" dirty="0"/>
              <a:t>o Madonna della Clemenza</a:t>
            </a:r>
            <a:r>
              <a:rPr lang="it-IT" sz="1600" dirty="0"/>
              <a:t> - colei che domina, l’imperatrice o la regina: Maria è seduta con il Bambino Gesù poggiato sulle gambe all’altezza del grembo.</a:t>
            </a:r>
          </a:p>
          <a:p>
            <a:endParaRPr lang="it-IT" sz="800" dirty="0"/>
          </a:p>
          <a:p>
            <a:pPr fontAlgn="base"/>
            <a:r>
              <a:rPr lang="it-IT" sz="1600" b="1" dirty="0"/>
              <a:t>5 - </a:t>
            </a:r>
            <a:r>
              <a:rPr lang="it-IT" sz="1600" b="1" dirty="0">
                <a:solidFill>
                  <a:srgbClr val="FF0000"/>
                </a:solidFill>
              </a:rPr>
              <a:t>Madonna del Latte</a:t>
            </a:r>
            <a:r>
              <a:rPr lang="it-IT" sz="1600" dirty="0"/>
              <a:t> - detta </a:t>
            </a:r>
            <a:r>
              <a:rPr lang="it-IT" sz="1600" b="1" dirty="0"/>
              <a:t>Icona </a:t>
            </a:r>
            <a:r>
              <a:rPr lang="it-IT" sz="1600" b="1" i="1" dirty="0" err="1"/>
              <a:t>Galaktotrophousa</a:t>
            </a:r>
            <a:r>
              <a:rPr lang="it-IT" sz="1600" b="1" dirty="0"/>
              <a:t> </a:t>
            </a:r>
            <a:r>
              <a:rPr lang="it-IT" sz="1600" dirty="0"/>
              <a:t>(Allattante – Maria che allatta).</a:t>
            </a:r>
          </a:p>
          <a:p>
            <a:pPr fontAlgn="base"/>
            <a:endParaRPr lang="it-IT" sz="1600" dirty="0"/>
          </a:p>
          <a:p>
            <a:endParaRPr lang="it-IT" sz="1100" dirty="0"/>
          </a:p>
          <a:p>
            <a:endParaRPr lang="it-IT" sz="1600" dirty="0"/>
          </a:p>
          <a:p>
            <a:endParaRPr lang="it-IT" dirty="0"/>
          </a:p>
          <a:p>
            <a:endParaRPr lang="it-IT" dirty="0"/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9"/>
            <a:ext cx="667848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del Latte</a:t>
            </a:r>
          </a:p>
          <a:p>
            <a:pPr fontAlgn="base"/>
            <a:r>
              <a:rPr lang="cs-CZ" dirty="0" err="1"/>
              <a:t>detta</a:t>
            </a:r>
            <a:r>
              <a:rPr lang="cs-CZ" dirty="0"/>
              <a:t> </a:t>
            </a:r>
            <a:r>
              <a:rPr lang="it-IT" b="1" dirty="0"/>
              <a:t>“Madonna della Catena” </a:t>
            </a:r>
          </a:p>
          <a:p>
            <a:pPr fontAlgn="base"/>
            <a:r>
              <a:rPr lang="it-IT" sz="1600" dirty="0"/>
              <a:t>tipo: Icona </a:t>
            </a:r>
            <a:r>
              <a:rPr lang="it-IT" sz="1600" dirty="0" err="1"/>
              <a:t>Galaktotrophousa</a:t>
            </a:r>
            <a:r>
              <a:rPr lang="it-IT" sz="1600" dirty="0"/>
              <a:t> (Allattante)</a:t>
            </a:r>
          </a:p>
          <a:p>
            <a:pPr fontAlgn="base"/>
            <a:r>
              <a:rPr lang="it-IT" sz="1600" dirty="0"/>
              <a:t>tempera su tavola; cm 144, 5 x 92</a:t>
            </a:r>
          </a:p>
          <a:p>
            <a:pPr fontAlgn="base"/>
            <a:r>
              <a:rPr lang="it-IT" sz="1600" dirty="0"/>
              <a:t>XIII secolo</a:t>
            </a:r>
          </a:p>
          <a:p>
            <a:pPr fontAlgn="base"/>
            <a:r>
              <a:rPr lang="it-IT" sz="1600" dirty="0"/>
              <a:t>Chiesa di San Silvestro al Quirinale, Roma</a:t>
            </a:r>
          </a:p>
          <a:p>
            <a:pPr fontAlgn="base"/>
            <a:endParaRPr lang="it-IT" dirty="0"/>
          </a:p>
          <a:p>
            <a:r>
              <a:rPr lang="it-IT" sz="1400" dirty="0"/>
              <a:t>Al centro della cappella omonima, decorata con marmi intarsiati </a:t>
            </a:r>
          </a:p>
          <a:p>
            <a:r>
              <a:rPr lang="it-IT" sz="1400" dirty="0"/>
              <a:t>e stucchi c’è una </a:t>
            </a:r>
            <a:r>
              <a:rPr lang="it-IT" sz="1400" b="1" dirty="0"/>
              <a:t>nicchia con l’icona della Madonna</a:t>
            </a:r>
            <a:r>
              <a:rPr lang="it-IT" sz="1400" dirty="0"/>
              <a:t>, su sfondo dorato,</a:t>
            </a:r>
          </a:p>
          <a:p>
            <a:r>
              <a:rPr lang="it-IT" sz="1400" b="1" dirty="0"/>
              <a:t>che allatta Gesù Bambino </a:t>
            </a:r>
            <a:r>
              <a:rPr lang="it-IT" sz="1400" dirty="0"/>
              <a:t>(</a:t>
            </a:r>
            <a:r>
              <a:rPr lang="it-IT" sz="1400" b="1" dirty="0" err="1"/>
              <a:t>Galaktotrophousa</a:t>
            </a:r>
            <a:r>
              <a:rPr lang="it-IT" sz="1400" dirty="0"/>
              <a:t>), </a:t>
            </a:r>
          </a:p>
          <a:p>
            <a:r>
              <a:rPr lang="it-IT" sz="1400" dirty="0"/>
              <a:t>di scuola romana del XIII secolo.</a:t>
            </a:r>
          </a:p>
          <a:p>
            <a:r>
              <a:rPr lang="it-IT" sz="1400" b="1" dirty="0"/>
              <a:t> La Madre di Dio </a:t>
            </a:r>
            <a:r>
              <a:rPr lang="it-IT" sz="1400" dirty="0"/>
              <a:t>è vestita con un mantello (</a:t>
            </a:r>
            <a:r>
              <a:rPr lang="it-IT" sz="1400" dirty="0" err="1"/>
              <a:t>mophorion</a:t>
            </a:r>
            <a:r>
              <a:rPr lang="it-IT" sz="1400" dirty="0"/>
              <a:t>) </a:t>
            </a:r>
          </a:p>
          <a:p>
            <a:r>
              <a:rPr lang="it-IT" sz="1400" dirty="0"/>
              <a:t>di colore blu orlato d’oro, che le copre anche il capo. </a:t>
            </a:r>
          </a:p>
          <a:p>
            <a:r>
              <a:rPr lang="it-IT" sz="1400" dirty="0"/>
              <a:t>Con una mano </a:t>
            </a:r>
            <a:r>
              <a:rPr lang="it-IT" sz="1400" b="1" dirty="0"/>
              <a:t>porge il seno al Figlio </a:t>
            </a:r>
            <a:r>
              <a:rPr lang="it-IT" sz="1400" dirty="0"/>
              <a:t>e con l’altra sorregge Gesù </a:t>
            </a:r>
          </a:p>
          <a:p>
            <a:r>
              <a:rPr lang="it-IT" sz="1400" dirty="0"/>
              <a:t>che sembra essere senza peso. </a:t>
            </a:r>
          </a:p>
          <a:p>
            <a:r>
              <a:rPr lang="it-IT" sz="1400" b="1" dirty="0"/>
              <a:t>La Madonna guarda i fedeli come Madre della Chiesa </a:t>
            </a:r>
            <a:r>
              <a:rPr lang="it-IT" sz="1400" dirty="0"/>
              <a:t>che segue </a:t>
            </a:r>
          </a:p>
          <a:p>
            <a:r>
              <a:rPr lang="it-IT" sz="1400" dirty="0"/>
              <a:t>il destino di ogni suo figlio, e li interpella quasi a chiedere </a:t>
            </a:r>
          </a:p>
          <a:p>
            <a:r>
              <a:rPr lang="it-IT" sz="1400" dirty="0"/>
              <a:t>loro se siano disposti ad accogliere nella fede suo </a:t>
            </a:r>
            <a:r>
              <a:rPr lang="it-IT" sz="1400" dirty="0" err="1"/>
              <a:t>Figlio…</a:t>
            </a:r>
            <a:endParaRPr lang="it-IT" sz="1400" dirty="0"/>
          </a:p>
          <a:p>
            <a:pPr fontAlgn="base"/>
            <a:r>
              <a:rPr lang="it-IT" sz="1400" b="1" dirty="0"/>
              <a:t>L’icona è detta anche della Madonna della Caten</a:t>
            </a:r>
            <a:r>
              <a:rPr lang="it-IT" sz="1400" dirty="0"/>
              <a:t>a per un fatto </a:t>
            </a:r>
          </a:p>
          <a:p>
            <a:pPr fontAlgn="base"/>
            <a:r>
              <a:rPr lang="it-IT" sz="1400" dirty="0"/>
              <a:t>avvenuto nel XVII secolo, che vide </a:t>
            </a:r>
            <a:r>
              <a:rPr lang="it-IT" sz="1400" b="1" dirty="0"/>
              <a:t>un giovane perdere il senno </a:t>
            </a:r>
          </a:p>
          <a:p>
            <a:pPr fontAlgn="base"/>
            <a:r>
              <a:rPr lang="it-IT" sz="1400" dirty="0"/>
              <a:t>e che per questo fu legato ai ceppi per due anni sino a quando, </a:t>
            </a:r>
          </a:p>
          <a:p>
            <a:pPr fontAlgn="base"/>
            <a:r>
              <a:rPr lang="it-IT" sz="1400" b="1" dirty="0"/>
              <a:t>guarito</a:t>
            </a:r>
            <a:r>
              <a:rPr lang="it-IT" sz="1400" dirty="0"/>
              <a:t> grazie all’intervento divino dell’immagine, </a:t>
            </a:r>
          </a:p>
          <a:p>
            <a:pPr fontAlgn="base"/>
            <a:r>
              <a:rPr lang="it-IT" sz="1400" b="1" dirty="0"/>
              <a:t>offrì come ex voto le catene</a:t>
            </a:r>
            <a:r>
              <a:rPr lang="it-IT" sz="1400" dirty="0"/>
              <a:t>.</a:t>
            </a:r>
          </a:p>
          <a:p>
            <a:r>
              <a:rPr lang="it-IT" sz="1400" dirty="0"/>
              <a:t> </a:t>
            </a:r>
            <a:endParaRPr lang="it-IT" sz="1200" dirty="0"/>
          </a:p>
          <a:p>
            <a:r>
              <a:rPr lang="it-IT" sz="1200" dirty="0">
                <a:hlinkClick r:id="rId2"/>
              </a:rPr>
              <a:t>https://www.istantidibellezza.it/le-icone-mariane-di-roma.html</a:t>
            </a:r>
            <a:endParaRPr lang="it-IT" sz="12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pic>
        <p:nvPicPr>
          <p:cNvPr id="3" name="Immagine 2" descr="Madonna del Latte_San Silvestro al Quirinale_R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7" y="404664"/>
            <a:ext cx="3486465" cy="53042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66784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Piero della Francesca</a:t>
            </a:r>
          </a:p>
          <a:p>
            <a:r>
              <a:rPr lang="it-IT" b="1" dirty="0"/>
              <a:t>Madonna del Parto</a:t>
            </a:r>
          </a:p>
          <a:p>
            <a:r>
              <a:rPr lang="cs-CZ" sz="1400" dirty="0"/>
              <a:t>a</a:t>
            </a:r>
            <a:r>
              <a:rPr lang="it-IT" sz="1400" dirty="0" err="1"/>
              <a:t>ffresco</a:t>
            </a:r>
            <a:r>
              <a:rPr lang="it-IT" sz="1400" dirty="0"/>
              <a:t>, 260x203 cm</a:t>
            </a:r>
            <a:endParaRPr lang="it-IT" sz="1400" b="1" dirty="0"/>
          </a:p>
          <a:p>
            <a:r>
              <a:rPr lang="it-IT" sz="1400" dirty="0"/>
              <a:t>1455-1465 circa</a:t>
            </a:r>
          </a:p>
          <a:p>
            <a:r>
              <a:rPr lang="it-IT" sz="1400" dirty="0"/>
              <a:t>Museo di </a:t>
            </a:r>
            <a:r>
              <a:rPr lang="it-IT" sz="1400" dirty="0" err="1"/>
              <a:t>Monterchi</a:t>
            </a:r>
            <a:endParaRPr lang="it-IT" sz="1400" dirty="0"/>
          </a:p>
          <a:p>
            <a:endParaRPr lang="it-IT" sz="1400" dirty="0"/>
          </a:p>
          <a:p>
            <a:endParaRPr lang="it-IT" dirty="0"/>
          </a:p>
          <a:p>
            <a:r>
              <a:rPr lang="it-IT" sz="1400" dirty="0"/>
              <a:t>La </a:t>
            </a:r>
            <a:r>
              <a:rPr lang="it-IT" sz="1400" b="1" dirty="0"/>
              <a:t>Madonna del parto è un affresco </a:t>
            </a:r>
            <a:r>
              <a:rPr lang="it-IT" sz="1400" dirty="0"/>
              <a:t>(260x203 cm) </a:t>
            </a:r>
          </a:p>
          <a:p>
            <a:r>
              <a:rPr lang="it-IT" sz="1400" b="1" dirty="0"/>
              <a:t>realizzato da Piero della Francesca</a:t>
            </a:r>
            <a:r>
              <a:rPr lang="it-IT" sz="1400" dirty="0"/>
              <a:t>, </a:t>
            </a:r>
          </a:p>
          <a:p>
            <a:r>
              <a:rPr lang="it-IT" sz="1400" dirty="0"/>
              <a:t>databile al 1455-1465 circa, </a:t>
            </a:r>
          </a:p>
          <a:p>
            <a:r>
              <a:rPr lang="it-IT" sz="1400" dirty="0"/>
              <a:t>e conservato nel museo di </a:t>
            </a:r>
            <a:r>
              <a:rPr lang="it-IT" sz="1400" dirty="0" err="1"/>
              <a:t>Monterchi</a:t>
            </a:r>
            <a:r>
              <a:rPr lang="it-IT" sz="1400" dirty="0"/>
              <a:t>.</a:t>
            </a:r>
          </a:p>
          <a:p>
            <a:r>
              <a:rPr lang="it-IT" sz="1400" dirty="0"/>
              <a:t>L’opera proviene dalla cappella</a:t>
            </a:r>
          </a:p>
          <a:p>
            <a:r>
              <a:rPr lang="it-IT" sz="1400" dirty="0"/>
              <a:t> di </a:t>
            </a:r>
            <a:r>
              <a:rPr lang="it-IT" sz="1400" b="1" dirty="0"/>
              <a:t>Santa Maria di </a:t>
            </a:r>
            <a:r>
              <a:rPr lang="it-IT" sz="1400" b="1" dirty="0" err="1"/>
              <a:t>Momentana</a:t>
            </a:r>
            <a:r>
              <a:rPr lang="it-IT" b="1" dirty="0"/>
              <a:t>. </a:t>
            </a:r>
          </a:p>
          <a:p>
            <a:endParaRPr lang="it-IT" dirty="0"/>
          </a:p>
        </p:txBody>
      </p:sp>
      <p:pic>
        <p:nvPicPr>
          <p:cNvPr id="3" name="Immagine 2" descr="Madonna_del_parto_Piero_della_Francesca_XV s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836712"/>
            <a:ext cx="4592517" cy="48221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60648"/>
            <a:ext cx="835292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Anonym</a:t>
            </a:r>
            <a:r>
              <a:rPr lang="it-IT" b="1" dirty="0"/>
              <a:t> - </a:t>
            </a:r>
            <a:r>
              <a:rPr lang="it-IT" b="1" dirty="0" err="1"/>
              <a:t>Čechy</a:t>
            </a:r>
            <a:endParaRPr lang="it-IT" b="1" dirty="0"/>
          </a:p>
          <a:p>
            <a:r>
              <a:rPr lang="it-IT" b="1" dirty="0" err="1"/>
              <a:t>Sedící</a:t>
            </a:r>
            <a:r>
              <a:rPr lang="it-IT" b="1" dirty="0"/>
              <a:t> Panna Marie v </a:t>
            </a:r>
            <a:r>
              <a:rPr lang="it-IT" b="1" dirty="0" err="1"/>
              <a:t>naději</a:t>
            </a:r>
            <a:endParaRPr lang="it-IT" b="1" dirty="0"/>
          </a:p>
          <a:p>
            <a:r>
              <a:rPr lang="it-IT" sz="1400" dirty="0" err="1"/>
              <a:t>datace</a:t>
            </a:r>
            <a:r>
              <a:rPr lang="it-IT" sz="1400" dirty="0"/>
              <a:t>:	1430-1440</a:t>
            </a:r>
          </a:p>
          <a:p>
            <a:r>
              <a:rPr lang="it-IT" sz="1400" dirty="0" err="1"/>
              <a:t>rozměry</a:t>
            </a:r>
            <a:r>
              <a:rPr lang="it-IT" sz="1400" dirty="0"/>
              <a:t>:	</a:t>
            </a:r>
            <a:r>
              <a:rPr lang="it-IT" sz="1400" dirty="0" err="1"/>
              <a:t>výška</a:t>
            </a:r>
            <a:r>
              <a:rPr lang="it-IT" sz="1400" dirty="0"/>
              <a:t> 47 cm</a:t>
            </a:r>
          </a:p>
          <a:p>
            <a:r>
              <a:rPr lang="it-IT" sz="1400" dirty="0" err="1"/>
              <a:t>materiál</a:t>
            </a:r>
            <a:r>
              <a:rPr lang="it-IT" sz="1400" dirty="0"/>
              <a:t>:	</a:t>
            </a:r>
            <a:r>
              <a:rPr lang="it-IT" sz="1400" dirty="0" err="1"/>
              <a:t>dřevo</a:t>
            </a:r>
            <a:r>
              <a:rPr lang="it-IT" sz="1400" dirty="0"/>
              <a:t> </a:t>
            </a:r>
            <a:r>
              <a:rPr lang="it-IT" sz="1400" dirty="0" err="1"/>
              <a:t>lipové</a:t>
            </a:r>
            <a:endParaRPr lang="it-IT" sz="1400" dirty="0"/>
          </a:p>
          <a:p>
            <a:r>
              <a:rPr lang="it-IT" sz="1400" dirty="0" err="1"/>
              <a:t>technika</a:t>
            </a:r>
            <a:r>
              <a:rPr lang="it-IT" sz="1400" dirty="0"/>
              <a:t>:	</a:t>
            </a:r>
            <a:r>
              <a:rPr lang="it-IT" sz="1400" dirty="0" err="1"/>
              <a:t>polychromie</a:t>
            </a:r>
            <a:r>
              <a:rPr lang="it-IT" sz="1400" dirty="0"/>
              <a:t> - </a:t>
            </a:r>
            <a:r>
              <a:rPr lang="it-IT" sz="1400" dirty="0" err="1"/>
              <a:t>zlacení</a:t>
            </a:r>
            <a:endParaRPr lang="it-IT" sz="1400" dirty="0"/>
          </a:p>
          <a:p>
            <a:r>
              <a:rPr lang="it-IT" sz="1400" dirty="0" err="1"/>
              <a:t>inventární</a:t>
            </a:r>
            <a:r>
              <a:rPr lang="it-IT" sz="1400" dirty="0"/>
              <a:t> </a:t>
            </a:r>
            <a:r>
              <a:rPr lang="it-IT" sz="1400" dirty="0" err="1"/>
              <a:t>číslo</a:t>
            </a:r>
            <a:r>
              <a:rPr lang="it-IT" sz="1400" dirty="0"/>
              <a:t>:	P 1978</a:t>
            </a:r>
          </a:p>
          <a:p>
            <a:r>
              <a:rPr lang="it-IT" sz="1400" dirty="0" err="1"/>
              <a:t>sbírka</a:t>
            </a:r>
            <a:r>
              <a:rPr lang="it-IT" sz="1400" dirty="0"/>
              <a:t>:	</a:t>
            </a:r>
            <a:r>
              <a:rPr lang="it-IT" sz="1400" dirty="0" err="1"/>
              <a:t>Sbírka</a:t>
            </a:r>
            <a:r>
              <a:rPr lang="it-IT" sz="1400" dirty="0"/>
              <a:t> </a:t>
            </a:r>
            <a:r>
              <a:rPr lang="it-IT" sz="1400" dirty="0" err="1"/>
              <a:t>starého</a:t>
            </a:r>
            <a:r>
              <a:rPr lang="it-IT" sz="1400" dirty="0"/>
              <a:t> </a:t>
            </a:r>
            <a:r>
              <a:rPr lang="it-IT" sz="1400" dirty="0" err="1"/>
              <a:t>umění</a:t>
            </a:r>
            <a:endParaRPr lang="it-IT" sz="1400" dirty="0"/>
          </a:p>
          <a:p>
            <a:endParaRPr lang="it-IT" dirty="0"/>
          </a:p>
          <a:p>
            <a:endParaRPr lang="it-IT" dirty="0"/>
          </a:p>
          <a:p>
            <a:r>
              <a:rPr lang="it-IT" sz="1400" b="1" dirty="0"/>
              <a:t>Téma </a:t>
            </a:r>
            <a:r>
              <a:rPr lang="it-IT" sz="1400" b="1" dirty="0" err="1"/>
              <a:t>těhotné</a:t>
            </a:r>
            <a:r>
              <a:rPr lang="it-IT" sz="1400" b="1" dirty="0"/>
              <a:t> </a:t>
            </a:r>
            <a:r>
              <a:rPr lang="it-IT" sz="1400" b="1" dirty="0" err="1"/>
              <a:t>Panny</a:t>
            </a:r>
            <a:r>
              <a:rPr lang="it-IT" sz="1400" b="1" dirty="0"/>
              <a:t> Marie </a:t>
            </a:r>
            <a:r>
              <a:rPr lang="it-IT" sz="1400" dirty="0" err="1"/>
              <a:t>bylo</a:t>
            </a:r>
            <a:r>
              <a:rPr lang="it-IT" sz="1400" dirty="0"/>
              <a:t> </a:t>
            </a:r>
            <a:r>
              <a:rPr lang="it-IT" sz="1400" dirty="0" err="1"/>
              <a:t>oblíbené</a:t>
            </a:r>
            <a:r>
              <a:rPr lang="it-IT" sz="1400" dirty="0"/>
              <a:t> v </a:t>
            </a:r>
            <a:r>
              <a:rPr lang="it-IT" sz="1400" dirty="0" err="1"/>
              <a:t>prostředí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ženských</a:t>
            </a:r>
            <a:r>
              <a:rPr lang="it-IT" sz="1400" dirty="0"/>
              <a:t> </a:t>
            </a:r>
            <a:r>
              <a:rPr lang="it-IT" sz="1400" dirty="0" err="1"/>
              <a:t>klášterů</a:t>
            </a:r>
            <a:r>
              <a:rPr lang="it-IT" sz="1400" dirty="0"/>
              <a:t>, </a:t>
            </a:r>
            <a:r>
              <a:rPr lang="it-IT" sz="1400" dirty="0" err="1"/>
              <a:t>kde</a:t>
            </a:r>
            <a:r>
              <a:rPr lang="it-IT" sz="1400" dirty="0"/>
              <a:t> </a:t>
            </a:r>
            <a:r>
              <a:rPr lang="it-IT" sz="1400" dirty="0" err="1"/>
              <a:t>byly</a:t>
            </a:r>
            <a:r>
              <a:rPr lang="it-IT" sz="1400" dirty="0"/>
              <a:t> pro tento </a:t>
            </a:r>
            <a:r>
              <a:rPr lang="it-IT" sz="1400" dirty="0" err="1"/>
              <a:t>účel</a:t>
            </a:r>
            <a:r>
              <a:rPr lang="it-IT" sz="1400" dirty="0"/>
              <a:t> </a:t>
            </a:r>
            <a:r>
              <a:rPr lang="it-IT" sz="1400" dirty="0" err="1"/>
              <a:t>využívány</a:t>
            </a:r>
            <a:endParaRPr lang="it-IT" sz="1400" dirty="0"/>
          </a:p>
          <a:p>
            <a:r>
              <a:rPr lang="it-IT" sz="1400" dirty="0"/>
              <a:t> i </a:t>
            </a:r>
            <a:r>
              <a:rPr lang="it-IT" sz="1400" dirty="0" err="1"/>
              <a:t>samostatné</a:t>
            </a:r>
            <a:r>
              <a:rPr lang="it-IT" sz="1400" dirty="0"/>
              <a:t> </a:t>
            </a:r>
            <a:r>
              <a:rPr lang="it-IT" sz="1400" dirty="0" err="1"/>
              <a:t>sošky</a:t>
            </a:r>
            <a:r>
              <a:rPr lang="it-IT" sz="1400" dirty="0"/>
              <a:t> </a:t>
            </a:r>
            <a:r>
              <a:rPr lang="it-IT" sz="1400" dirty="0" err="1"/>
              <a:t>zobrazující</a:t>
            </a:r>
            <a:r>
              <a:rPr lang="it-IT" sz="1400" dirty="0"/>
              <a:t> </a:t>
            </a:r>
            <a:r>
              <a:rPr lang="it-IT" sz="1400" dirty="0" err="1"/>
              <a:t>Ježíše</a:t>
            </a:r>
            <a:r>
              <a:rPr lang="it-IT" sz="1400" dirty="0"/>
              <a:t> </a:t>
            </a:r>
            <a:r>
              <a:rPr lang="it-IT" sz="1400" dirty="0" err="1"/>
              <a:t>jako</a:t>
            </a:r>
            <a:r>
              <a:rPr lang="it-IT" sz="1400" dirty="0"/>
              <a:t> </a:t>
            </a:r>
            <a:r>
              <a:rPr lang="it-IT" sz="1400" dirty="0" err="1"/>
              <a:t>malé</a:t>
            </a:r>
            <a:r>
              <a:rPr lang="it-IT" sz="1400" dirty="0"/>
              <a:t> </a:t>
            </a:r>
            <a:r>
              <a:rPr lang="it-IT" sz="1400" dirty="0" err="1"/>
              <a:t>dítě</a:t>
            </a:r>
            <a:r>
              <a:rPr lang="it-IT" sz="1400" dirty="0"/>
              <a:t>. </a:t>
            </a:r>
          </a:p>
          <a:p>
            <a:r>
              <a:rPr lang="it-IT" sz="1400" b="1" dirty="0" err="1"/>
              <a:t>Uctívání</a:t>
            </a:r>
            <a:r>
              <a:rPr lang="it-IT" sz="1400" b="1" dirty="0"/>
              <a:t> </a:t>
            </a:r>
            <a:r>
              <a:rPr lang="it-IT" sz="1400" b="1" dirty="0" err="1"/>
              <a:t>dítěte</a:t>
            </a:r>
            <a:r>
              <a:rPr lang="it-IT" sz="1400" b="1" dirty="0"/>
              <a:t> </a:t>
            </a:r>
            <a:r>
              <a:rPr lang="it-IT" sz="1400" b="1" dirty="0" err="1"/>
              <a:t>úzce</a:t>
            </a:r>
            <a:r>
              <a:rPr lang="it-IT" sz="1400" b="1" dirty="0"/>
              <a:t> </a:t>
            </a:r>
            <a:r>
              <a:rPr lang="it-IT" sz="1400" b="1" dirty="0" err="1"/>
              <a:t>souviselo</a:t>
            </a:r>
            <a:r>
              <a:rPr lang="it-IT" sz="1400" b="1" dirty="0"/>
              <a:t> s </a:t>
            </a:r>
            <a:r>
              <a:rPr lang="it-IT" sz="1400" b="1" dirty="0" err="1"/>
              <a:t>úctou</a:t>
            </a:r>
            <a:r>
              <a:rPr lang="it-IT" sz="1400" b="1" dirty="0"/>
              <a:t> k Panně </a:t>
            </a:r>
            <a:r>
              <a:rPr lang="it-IT" sz="1400" b="1" dirty="0" err="1"/>
              <a:t>Marii</a:t>
            </a:r>
            <a:r>
              <a:rPr lang="it-IT" sz="1400" b="1" dirty="0"/>
              <a:t> </a:t>
            </a:r>
            <a:r>
              <a:rPr lang="it-IT" sz="1400" b="1" dirty="0" err="1"/>
              <a:t>jako</a:t>
            </a:r>
            <a:endParaRPr lang="it-IT" sz="1400" b="1" dirty="0"/>
          </a:p>
          <a:p>
            <a:r>
              <a:rPr lang="it-IT" sz="1400" b="1" dirty="0"/>
              <a:t> k </a:t>
            </a:r>
            <a:r>
              <a:rPr lang="it-IT" sz="1400" b="1" dirty="0" err="1"/>
              <a:t>Bohorodičce</a:t>
            </a:r>
            <a:r>
              <a:rPr lang="it-IT" sz="1400" b="1" dirty="0"/>
              <a:t>. </a:t>
            </a:r>
          </a:p>
          <a:p>
            <a:r>
              <a:rPr lang="it-IT" sz="1400" dirty="0"/>
              <a:t>Ta </a:t>
            </a:r>
            <a:r>
              <a:rPr lang="it-IT" sz="1400" dirty="0" err="1"/>
              <a:t>byla</a:t>
            </a:r>
            <a:r>
              <a:rPr lang="it-IT" sz="1400" dirty="0"/>
              <a:t> </a:t>
            </a:r>
            <a:r>
              <a:rPr lang="it-IT" sz="1400" dirty="0" err="1"/>
              <a:t>podporována</a:t>
            </a:r>
            <a:r>
              <a:rPr lang="it-IT" sz="1400" dirty="0"/>
              <a:t> nově </a:t>
            </a:r>
            <a:r>
              <a:rPr lang="it-IT" sz="1400" dirty="0" err="1"/>
              <a:t>vznikajícími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náboženskými</a:t>
            </a:r>
            <a:r>
              <a:rPr lang="it-IT" sz="1400" dirty="0"/>
              <a:t> </a:t>
            </a:r>
            <a:r>
              <a:rPr lang="it-IT" sz="1400" dirty="0" err="1"/>
              <a:t>texty</a:t>
            </a:r>
            <a:r>
              <a:rPr lang="it-IT" sz="1400" dirty="0"/>
              <a:t> o </a:t>
            </a:r>
            <a:r>
              <a:rPr lang="it-IT" sz="1400" dirty="0" err="1"/>
              <a:t>jejím</a:t>
            </a:r>
            <a:r>
              <a:rPr lang="it-IT" sz="1400" dirty="0"/>
              <a:t> </a:t>
            </a:r>
            <a:r>
              <a:rPr lang="it-IT" sz="1400" dirty="0" err="1"/>
              <a:t>životě</a:t>
            </a:r>
            <a:r>
              <a:rPr lang="it-IT" sz="1400" dirty="0"/>
              <a:t> a </a:t>
            </a:r>
            <a:r>
              <a:rPr lang="it-IT" sz="1400" dirty="0" err="1"/>
              <a:t>mystickými</a:t>
            </a:r>
            <a:r>
              <a:rPr lang="it-IT" sz="1400" dirty="0"/>
              <a:t> </a:t>
            </a:r>
            <a:r>
              <a:rPr lang="it-IT" sz="1400" dirty="0" err="1"/>
              <a:t>viděními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řádových</a:t>
            </a:r>
            <a:r>
              <a:rPr lang="it-IT" sz="1400" dirty="0"/>
              <a:t> </a:t>
            </a:r>
            <a:r>
              <a:rPr lang="it-IT" sz="1400" dirty="0" err="1"/>
              <a:t>sester</a:t>
            </a:r>
            <a:r>
              <a:rPr lang="it-IT" sz="1400" dirty="0"/>
              <a:t> </a:t>
            </a:r>
            <a:r>
              <a:rPr lang="it-IT" sz="1400" dirty="0" err="1"/>
              <a:t>dokumentovanými</a:t>
            </a:r>
            <a:r>
              <a:rPr lang="it-IT" sz="1400" dirty="0"/>
              <a:t> </a:t>
            </a:r>
            <a:r>
              <a:rPr lang="it-IT" sz="1400" dirty="0" err="1"/>
              <a:t>převážně</a:t>
            </a:r>
            <a:r>
              <a:rPr lang="it-IT" sz="1400" dirty="0"/>
              <a:t> v </a:t>
            </a:r>
            <a:r>
              <a:rPr lang="it-IT" sz="1400" dirty="0" err="1"/>
              <a:t>jihoněmeckých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klášterech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Zároveň</a:t>
            </a:r>
            <a:r>
              <a:rPr lang="it-IT" sz="1400" dirty="0"/>
              <a:t> </a:t>
            </a:r>
            <a:r>
              <a:rPr lang="it-IT" sz="1400" dirty="0" err="1"/>
              <a:t>je</a:t>
            </a:r>
            <a:r>
              <a:rPr lang="it-IT" sz="1400" dirty="0"/>
              <a:t> téma </a:t>
            </a:r>
            <a:r>
              <a:rPr lang="it-IT" sz="1400" dirty="0" err="1"/>
              <a:t>těhotenství</a:t>
            </a:r>
            <a:r>
              <a:rPr lang="it-IT" sz="1400" dirty="0"/>
              <a:t> </a:t>
            </a:r>
            <a:r>
              <a:rPr lang="it-IT" sz="1400" dirty="0" err="1"/>
              <a:t>Panny</a:t>
            </a:r>
            <a:r>
              <a:rPr lang="it-IT" sz="1400" dirty="0"/>
              <a:t> Marie </a:t>
            </a:r>
          </a:p>
          <a:p>
            <a:r>
              <a:rPr lang="it-IT" sz="1400" dirty="0" err="1"/>
              <a:t>těsně</a:t>
            </a:r>
            <a:r>
              <a:rPr lang="it-IT" sz="1400" dirty="0"/>
              <a:t> </a:t>
            </a:r>
            <a:r>
              <a:rPr lang="it-IT" sz="1400" dirty="0" err="1"/>
              <a:t>spojeno</a:t>
            </a:r>
            <a:r>
              <a:rPr lang="it-IT" sz="1400" dirty="0"/>
              <a:t> s </a:t>
            </a:r>
            <a:r>
              <a:rPr lang="it-IT" sz="1400" dirty="0" err="1"/>
              <a:t>oblíbeným</a:t>
            </a:r>
            <a:r>
              <a:rPr lang="it-IT" sz="1400" dirty="0"/>
              <a:t> </a:t>
            </a:r>
            <a:r>
              <a:rPr lang="it-IT" sz="1400" dirty="0" err="1"/>
              <a:t>líčením</a:t>
            </a:r>
            <a:r>
              <a:rPr lang="it-IT" sz="1400" dirty="0"/>
              <a:t> </a:t>
            </a:r>
            <a:r>
              <a:rPr lang="it-IT" sz="1400" dirty="0" err="1"/>
              <a:t>dětství</a:t>
            </a:r>
            <a:r>
              <a:rPr lang="it-IT" sz="1400" dirty="0"/>
              <a:t> </a:t>
            </a:r>
            <a:r>
              <a:rPr lang="it-IT" sz="1400" dirty="0" err="1"/>
              <a:t>Ježíše</a:t>
            </a:r>
            <a:r>
              <a:rPr lang="it-IT" sz="1400" dirty="0"/>
              <a:t> </a:t>
            </a:r>
            <a:r>
              <a:rPr lang="it-IT" sz="1400" dirty="0" err="1"/>
              <a:t>Krista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Socha</a:t>
            </a:r>
            <a:r>
              <a:rPr lang="it-IT" sz="1400" dirty="0"/>
              <a:t> </a:t>
            </a:r>
            <a:r>
              <a:rPr lang="it-IT" sz="1400" dirty="0" err="1"/>
              <a:t>sedící</a:t>
            </a:r>
            <a:r>
              <a:rPr lang="it-IT" sz="1400" dirty="0"/>
              <a:t> </a:t>
            </a:r>
            <a:r>
              <a:rPr lang="it-IT" sz="1400" dirty="0" err="1"/>
              <a:t>Panny</a:t>
            </a:r>
            <a:r>
              <a:rPr lang="it-IT" sz="1400" dirty="0"/>
              <a:t> Marie </a:t>
            </a:r>
            <a:r>
              <a:rPr lang="it-IT" sz="1400" dirty="0" err="1"/>
              <a:t>byla</a:t>
            </a:r>
            <a:r>
              <a:rPr lang="it-IT" sz="1400" dirty="0"/>
              <a:t> </a:t>
            </a:r>
            <a:r>
              <a:rPr lang="it-IT" sz="1400" dirty="0" err="1"/>
              <a:t>původně</a:t>
            </a:r>
            <a:r>
              <a:rPr lang="it-IT" sz="1400" dirty="0"/>
              <a:t> </a:t>
            </a:r>
            <a:r>
              <a:rPr lang="it-IT" sz="1400" dirty="0" err="1"/>
              <a:t>součástí</a:t>
            </a:r>
            <a:r>
              <a:rPr lang="it-IT" sz="1400" dirty="0"/>
              <a:t> </a:t>
            </a:r>
            <a:r>
              <a:rPr lang="it-IT" sz="1400" dirty="0" err="1"/>
              <a:t>drobného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oltáříku</a:t>
            </a:r>
            <a:r>
              <a:rPr lang="it-IT" sz="1400" dirty="0"/>
              <a:t>, </a:t>
            </a:r>
            <a:r>
              <a:rPr lang="it-IT" sz="1400" dirty="0" err="1"/>
              <a:t>nebo</a:t>
            </a:r>
            <a:r>
              <a:rPr lang="it-IT" sz="1400" dirty="0"/>
              <a:t> </a:t>
            </a:r>
            <a:r>
              <a:rPr lang="it-IT" sz="1400" dirty="0" err="1"/>
              <a:t>představovala</a:t>
            </a:r>
            <a:r>
              <a:rPr lang="it-IT" sz="1400" dirty="0"/>
              <a:t> </a:t>
            </a:r>
            <a:r>
              <a:rPr lang="it-IT" sz="1400" dirty="0" err="1"/>
              <a:t>samostatný</a:t>
            </a:r>
            <a:r>
              <a:rPr lang="it-IT" sz="1400" dirty="0"/>
              <a:t> </a:t>
            </a:r>
            <a:r>
              <a:rPr lang="it-IT" sz="1400" dirty="0" err="1"/>
              <a:t>objekt</a:t>
            </a:r>
            <a:r>
              <a:rPr lang="it-IT" sz="1400" dirty="0"/>
              <a:t> </a:t>
            </a:r>
            <a:r>
              <a:rPr lang="it-IT" sz="1400" dirty="0" err="1"/>
              <a:t>určený</a:t>
            </a:r>
            <a:r>
              <a:rPr lang="it-IT" sz="1400" dirty="0"/>
              <a:t> </a:t>
            </a:r>
            <a:r>
              <a:rPr lang="it-IT" sz="1400" dirty="0" err="1"/>
              <a:t>ke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speciální</a:t>
            </a:r>
            <a:r>
              <a:rPr lang="it-IT" sz="1400" dirty="0"/>
              <a:t> </a:t>
            </a:r>
            <a:r>
              <a:rPr lang="it-IT" sz="1400" dirty="0" err="1"/>
              <a:t>devoci</a:t>
            </a:r>
            <a:r>
              <a:rPr lang="it-IT" sz="1400" dirty="0"/>
              <a:t> </a:t>
            </a:r>
            <a:r>
              <a:rPr lang="it-IT" sz="1400" dirty="0" err="1"/>
              <a:t>zejména</a:t>
            </a:r>
            <a:r>
              <a:rPr lang="it-IT" sz="1400" dirty="0"/>
              <a:t> v </a:t>
            </a:r>
            <a:r>
              <a:rPr lang="it-IT" sz="1400" dirty="0" err="1"/>
              <a:t>období</a:t>
            </a:r>
            <a:r>
              <a:rPr lang="it-IT" sz="1400" dirty="0"/>
              <a:t> </a:t>
            </a:r>
            <a:r>
              <a:rPr lang="it-IT" sz="1400" dirty="0" err="1"/>
              <a:t>adventu</a:t>
            </a:r>
            <a:r>
              <a:rPr lang="it-IT" sz="1400" dirty="0"/>
              <a:t>. </a:t>
            </a:r>
          </a:p>
          <a:p>
            <a:endParaRPr lang="it-IT" sz="1400" dirty="0"/>
          </a:p>
          <a:p>
            <a:r>
              <a:rPr lang="it-IT" sz="1100" dirty="0"/>
              <a:t>http://sbirky.ngprague.cz/dielo/CZE:NG.P_1978</a:t>
            </a:r>
          </a:p>
        </p:txBody>
      </p:sp>
      <p:pic>
        <p:nvPicPr>
          <p:cNvPr id="5" name="Immagine 4" descr="Sedící Panna Marie v naději_Madonna del Parto_CZE_NG.P_197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4664"/>
            <a:ext cx="4011683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dona_Ikonografi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6601313" cy="6858000"/>
          </a:xfrm>
          <a:prstGeom prst="rect">
            <a:avLst/>
          </a:prstGeom>
        </p:spPr>
      </p:pic>
      <p:pic>
        <p:nvPicPr>
          <p:cNvPr id="3" name="Immagine 2" descr="Madona_Samotr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379030"/>
            <a:ext cx="2393766" cy="16980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Sant'Anna </a:t>
            </a:r>
            <a:r>
              <a:rPr lang="it-IT" b="1" dirty="0" err="1"/>
              <a:t>Metterza</a:t>
            </a:r>
            <a:r>
              <a:rPr lang="it-IT" b="1" dirty="0"/>
              <a:t> (Madonna col Bambino e Sant’ Anna)</a:t>
            </a:r>
          </a:p>
          <a:p>
            <a:endParaRPr lang="it-IT" b="1" dirty="0"/>
          </a:p>
          <a:p>
            <a:r>
              <a:rPr lang="it-IT" sz="1400" b="1" dirty="0"/>
              <a:t>Autori Masaccio e </a:t>
            </a:r>
            <a:r>
              <a:rPr lang="it-IT" sz="1400" b="1" dirty="0" err="1"/>
              <a:t>Masolino</a:t>
            </a:r>
            <a:r>
              <a:rPr lang="it-IT" sz="1400" dirty="0"/>
              <a:t>: </a:t>
            </a:r>
            <a:r>
              <a:rPr lang="it-IT" sz="1400" i="1" dirty="0"/>
              <a:t>Sant’Anna </a:t>
            </a:r>
            <a:r>
              <a:rPr lang="it-IT" sz="1400" i="1" dirty="0" err="1"/>
              <a:t>Metterza</a:t>
            </a:r>
            <a:r>
              <a:rPr lang="it-IT" sz="1400" i="1" dirty="0"/>
              <a:t> (Madonna col Bambino e S. Anna), </a:t>
            </a:r>
            <a:r>
              <a:rPr lang="it-IT" sz="1400" dirty="0"/>
              <a:t>1424 circa.  </a:t>
            </a:r>
          </a:p>
          <a:p>
            <a:r>
              <a:rPr lang="it-IT" sz="1400" dirty="0"/>
              <a:t>Il titolo “</a:t>
            </a:r>
            <a:r>
              <a:rPr lang="it-IT" sz="1400" dirty="0" err="1"/>
              <a:t>Metterza</a:t>
            </a:r>
            <a:r>
              <a:rPr lang="it-IT" sz="1400" dirty="0"/>
              <a:t>” si riferisce alla figura di S</a:t>
            </a:r>
            <a:r>
              <a:rPr lang="it-IT" sz="1400" b="1" dirty="0"/>
              <a:t>. Anna come madre di Maria</a:t>
            </a:r>
            <a:r>
              <a:rPr lang="it-IT" sz="1400" dirty="0"/>
              <a:t>, “messa a fare da terza” </a:t>
            </a:r>
            <a:r>
              <a:rPr lang="it-IT" sz="1400" b="1" dirty="0"/>
              <a:t>dietro la Madonna con il Bambino</a:t>
            </a:r>
            <a:r>
              <a:rPr lang="it-IT" sz="1400" dirty="0"/>
              <a:t>.</a:t>
            </a:r>
          </a:p>
          <a:p>
            <a:endParaRPr lang="it-IT" sz="1400" dirty="0"/>
          </a:p>
          <a:p>
            <a:r>
              <a:rPr lang="it-IT" sz="1400" b="1" dirty="0"/>
              <a:t>Titolo             Sant’ Anna </a:t>
            </a:r>
            <a:r>
              <a:rPr lang="it-IT" sz="1400" b="1" dirty="0" err="1"/>
              <a:t>Metterza</a:t>
            </a:r>
            <a:endParaRPr lang="it-IT" sz="1400" b="1" dirty="0"/>
          </a:p>
          <a:p>
            <a:r>
              <a:rPr lang="it-IT" sz="1400" dirty="0"/>
              <a:t>Autori	Masaccio e </a:t>
            </a:r>
            <a:r>
              <a:rPr lang="it-IT" sz="1400" dirty="0" err="1"/>
              <a:t>Masolino</a:t>
            </a:r>
            <a:r>
              <a:rPr lang="it-IT" sz="1400" dirty="0"/>
              <a:t> da </a:t>
            </a:r>
            <a:r>
              <a:rPr lang="it-IT" sz="1400" dirty="0" err="1"/>
              <a:t>Panicale</a:t>
            </a:r>
            <a:endParaRPr lang="it-IT" sz="1400" dirty="0"/>
          </a:p>
          <a:p>
            <a:r>
              <a:rPr lang="it-IT" sz="1400" dirty="0"/>
              <a:t> Data	1424-1425</a:t>
            </a:r>
          </a:p>
          <a:p>
            <a:r>
              <a:rPr lang="it-IT" sz="1400" dirty="0"/>
              <a:t> Tecnica	tempera su tavola </a:t>
            </a:r>
          </a:p>
          <a:p>
            <a:r>
              <a:rPr lang="it-IT" sz="1400" dirty="0"/>
              <a:t>Dimensioni	175×103 cm </a:t>
            </a:r>
          </a:p>
          <a:p>
            <a:r>
              <a:rPr lang="it-IT" sz="1400" dirty="0"/>
              <a:t>Ubicazione	Galleria degli Uffizi, Firenze</a:t>
            </a:r>
          </a:p>
          <a:p>
            <a:endParaRPr lang="it-IT" sz="1400" dirty="0"/>
          </a:p>
          <a:p>
            <a:r>
              <a:rPr lang="it-IT" sz="1400" dirty="0"/>
              <a:t>Questa tavola è anche detta </a:t>
            </a:r>
          </a:p>
          <a:p>
            <a:r>
              <a:rPr lang="it-IT" sz="1400" b="1" dirty="0"/>
              <a:t>Sant’Anna con la Madonna, il bambino e cinque angeli</a:t>
            </a:r>
            <a:r>
              <a:rPr lang="it-IT" sz="1400" dirty="0"/>
              <a:t>.</a:t>
            </a:r>
          </a:p>
          <a:p>
            <a:r>
              <a:rPr lang="it-IT" sz="1400" b="1" dirty="0"/>
              <a:t> Si tratta di </a:t>
            </a:r>
            <a:r>
              <a:rPr lang="it-IT" sz="1400" dirty="0"/>
              <a:t>una delle opere più importanti conservate </a:t>
            </a:r>
          </a:p>
          <a:p>
            <a:r>
              <a:rPr lang="it-IT" sz="1400" dirty="0"/>
              <a:t>presso la Galleria degli </a:t>
            </a:r>
            <a:r>
              <a:rPr lang="it-IT" sz="1400" b="1" dirty="0"/>
              <a:t>Uffizi </a:t>
            </a:r>
            <a:r>
              <a:rPr lang="it-IT" sz="1400" dirty="0"/>
              <a:t>di Firenze.</a:t>
            </a:r>
          </a:p>
          <a:p>
            <a:r>
              <a:rPr lang="it-IT" sz="1400" dirty="0"/>
              <a:t>Secondo gli storici è frutto della collaborazione tra </a:t>
            </a:r>
            <a:r>
              <a:rPr lang="it-IT" sz="1400" b="1" dirty="0"/>
              <a:t>Masaccio </a:t>
            </a:r>
          </a:p>
          <a:p>
            <a:r>
              <a:rPr lang="it-IT" sz="1400" dirty="0"/>
              <a:t>e il suo maestro </a:t>
            </a:r>
            <a:r>
              <a:rPr lang="it-IT" sz="1400" b="1" dirty="0" err="1"/>
              <a:t>Masolino</a:t>
            </a:r>
            <a:r>
              <a:rPr lang="it-IT" sz="1400" b="1" dirty="0"/>
              <a:t> da </a:t>
            </a:r>
            <a:r>
              <a:rPr lang="it-IT" sz="1400" b="1" dirty="0" err="1"/>
              <a:t>Panicale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Masolino</a:t>
            </a:r>
            <a:r>
              <a:rPr lang="it-IT" sz="1400" dirty="0"/>
              <a:t> realizzò l’intera tavola mentre Masaccio dipinse la Madonna, </a:t>
            </a:r>
          </a:p>
          <a:p>
            <a:r>
              <a:rPr lang="it-IT" sz="1400" dirty="0"/>
              <a:t>il Bambino e l’angelo che regge la cortina In alto a destra.</a:t>
            </a:r>
          </a:p>
          <a:p>
            <a:endParaRPr lang="it-IT" sz="1000" dirty="0"/>
          </a:p>
          <a:p>
            <a:r>
              <a:rPr lang="it-IT" sz="1000" dirty="0">
                <a:hlinkClick r:id="rId2"/>
              </a:rPr>
              <a:t>https://www.analisidellopera.it/masaccio-e-masolino-santanna-metterza/</a:t>
            </a:r>
            <a:endParaRPr lang="it-IT" sz="1000" dirty="0"/>
          </a:p>
          <a:p>
            <a:endParaRPr lang="it-IT" sz="1000" dirty="0"/>
          </a:p>
        </p:txBody>
      </p:sp>
      <p:pic>
        <p:nvPicPr>
          <p:cNvPr id="3" name="Immagine 2" descr="Sant'Anna Metterza di Masaccio e Masolino_Firen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84784"/>
            <a:ext cx="3096344" cy="51128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dona_Ikonografi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109156" cy="6858000"/>
          </a:xfrm>
          <a:prstGeom prst="rect">
            <a:avLst/>
          </a:prstGeom>
        </p:spPr>
      </p:pic>
      <p:pic>
        <p:nvPicPr>
          <p:cNvPr id="3" name="Immagine 2" descr="Madona_Assump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3578714" cy="2186160"/>
          </a:xfrm>
          <a:prstGeom prst="rect">
            <a:avLst/>
          </a:prstGeom>
        </p:spPr>
      </p:pic>
      <p:pic>
        <p:nvPicPr>
          <p:cNvPr id="5" name="Immagine 4" descr="Asumpta z Deštné_NG Pra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3932169" cy="221267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83568" y="5661248"/>
            <a:ext cx="2381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Asumpta</a:t>
            </a:r>
            <a:r>
              <a:rPr lang="it-IT" b="1" dirty="0"/>
              <a:t> z </a:t>
            </a:r>
            <a:r>
              <a:rPr lang="it-IT" b="1" dirty="0" err="1"/>
              <a:t>Deštné</a:t>
            </a:r>
            <a:endParaRPr lang="it-IT" b="1" dirty="0"/>
          </a:p>
          <a:p>
            <a:r>
              <a:rPr lang="it-IT" dirty="0" err="1"/>
              <a:t>Národní</a:t>
            </a:r>
            <a:r>
              <a:rPr lang="it-IT" dirty="0"/>
              <a:t> </a:t>
            </a:r>
            <a:r>
              <a:rPr lang="it-IT" dirty="0" err="1"/>
              <a:t>Galerie</a:t>
            </a:r>
            <a:r>
              <a:rPr lang="it-IT" dirty="0"/>
              <a:t> v </a:t>
            </a:r>
            <a:r>
              <a:rPr lang="it-IT" dirty="0" err="1"/>
              <a:t>Praze</a:t>
            </a:r>
            <a:endParaRPr lang="it-IT" dirty="0"/>
          </a:p>
          <a:p>
            <a:endParaRPr lang="it-IT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L’ Iconografia dell’ ASSUNTA</a:t>
            </a:r>
          </a:p>
          <a:p>
            <a:r>
              <a:rPr lang="it-IT" sz="1200"/>
              <a:t>Le </a:t>
            </a:r>
            <a:r>
              <a:rPr lang="it-IT" sz="1200" dirty="0"/>
              <a:t>prime opere pittoriche raffiguranti l’</a:t>
            </a:r>
            <a:r>
              <a:rPr lang="it-IT" sz="1200" b="1" dirty="0"/>
              <a:t>Assunzione di Maria </a:t>
            </a:r>
            <a:r>
              <a:rPr lang="it-IT" sz="1200" dirty="0"/>
              <a:t>sono solitamente accompagnate dalla scena della </a:t>
            </a:r>
            <a:r>
              <a:rPr lang="it-IT" sz="1200" b="1" dirty="0" err="1"/>
              <a:t>Dormitio</a:t>
            </a:r>
            <a:r>
              <a:rPr lang="it-IT" sz="1200" b="1" dirty="0"/>
              <a:t>, </a:t>
            </a:r>
            <a:r>
              <a:rPr lang="it-IT" sz="1200" dirty="0"/>
              <a:t>dal corpo della vergine si distacca l’anima (l’</a:t>
            </a:r>
            <a:r>
              <a:rPr lang="it-IT" sz="1200" dirty="0" err="1"/>
              <a:t>animula</a:t>
            </a:r>
            <a:r>
              <a:rPr lang="it-IT" sz="1200" dirty="0"/>
              <a:t>)  accolta in cielo ancor prima del corpo. L’</a:t>
            </a:r>
            <a:r>
              <a:rPr lang="it-IT" sz="1200" dirty="0" err="1"/>
              <a:t>animula</a:t>
            </a:r>
            <a:r>
              <a:rPr lang="it-IT" sz="1200" dirty="0"/>
              <a:t> che ascende al cielo è comunissima nelle scene di </a:t>
            </a:r>
            <a:r>
              <a:rPr lang="it-IT" sz="1200" b="1" dirty="0"/>
              <a:t>Transito dei Santi </a:t>
            </a:r>
            <a:r>
              <a:rPr lang="it-IT" sz="1200" dirty="0"/>
              <a:t>soprattutto nel  medioevo (basti ricordare il transito di San Francesco di Giotto)  e la sua raffigurazione tendeva ad assimilare le due scene (morte e assunzione) in una unica. Gradualmente però </a:t>
            </a:r>
            <a:r>
              <a:rPr lang="it-IT" sz="1200" b="1" dirty="0"/>
              <a:t>l’Assunta in gloria </a:t>
            </a:r>
            <a:r>
              <a:rPr lang="it-IT" sz="1200" dirty="0"/>
              <a:t>si ritaglia una propria iconografia che sviluppa il racconto del </a:t>
            </a:r>
            <a:r>
              <a:rPr lang="it-IT" sz="1200" b="1" dirty="0"/>
              <a:t>Transito della Vergine</a:t>
            </a:r>
            <a:r>
              <a:rPr lang="it-IT" sz="1200" dirty="0"/>
              <a:t>. In periodo Controriformista, la </a:t>
            </a:r>
            <a:r>
              <a:rPr lang="it-IT" sz="1200" b="1" dirty="0"/>
              <a:t>Gloria di Maria </a:t>
            </a:r>
            <a:r>
              <a:rPr lang="it-IT" sz="1200" dirty="0"/>
              <a:t>assume il ruolo di “esempio </a:t>
            </a:r>
            <a:r>
              <a:rPr lang="it-IT" sz="1200" dirty="0" err="1"/>
              <a:t>pre</a:t>
            </a:r>
            <a:r>
              <a:rPr lang="it-IT" sz="1200" dirty="0"/>
              <a:t> tempore” della sorte di ogni cristiano e la sua  raffigurazione privilegia notevolmente l’aspetto dell’ascesa gloriosa verso il cielo: la Madonna assorta appare sulle nubi, circondata da angeli e Luce, indossa un abito rosso e un manto blu e alla vita porta una cintola.</a:t>
            </a:r>
          </a:p>
          <a:p>
            <a:r>
              <a:rPr lang="it-IT" sz="1000" dirty="0">
                <a:hlinkClick r:id="rId2"/>
              </a:rPr>
              <a:t>https://vergineassunta.wordpress.com/iconografia/assunta-in-gloria/</a:t>
            </a:r>
            <a:endParaRPr lang="it-IT" sz="1000" dirty="0"/>
          </a:p>
          <a:p>
            <a:endParaRPr lang="it-IT" sz="1200" b="1" dirty="0"/>
          </a:p>
          <a:p>
            <a:endParaRPr lang="it-IT" sz="1200" b="1" dirty="0"/>
          </a:p>
          <a:p>
            <a:r>
              <a:rPr lang="it-IT" sz="1400" b="1" dirty="0"/>
              <a:t>Titolo              L’ ASSUNTA</a:t>
            </a:r>
          </a:p>
          <a:p>
            <a:r>
              <a:rPr lang="it-IT" sz="1400" b="1" dirty="0"/>
              <a:t>Autore	 Tiziano </a:t>
            </a:r>
            <a:r>
              <a:rPr lang="it-IT" sz="1400" b="1" dirty="0" err="1"/>
              <a:t>Vecellio</a:t>
            </a:r>
            <a:endParaRPr lang="it-IT" sz="1400" b="1" dirty="0"/>
          </a:p>
          <a:p>
            <a:r>
              <a:rPr lang="it-IT" sz="1400" dirty="0"/>
              <a:t>Data	 1516-1518 </a:t>
            </a:r>
          </a:p>
          <a:p>
            <a:r>
              <a:rPr lang="it-IT" sz="1400" dirty="0"/>
              <a:t>Tecnica	 Olio su tavola </a:t>
            </a:r>
          </a:p>
          <a:p>
            <a:r>
              <a:rPr lang="it-IT" sz="1400" dirty="0"/>
              <a:t>Dimensioni   690×360 cm </a:t>
            </a:r>
          </a:p>
          <a:p>
            <a:r>
              <a:rPr lang="it-IT" sz="1400" dirty="0"/>
              <a:t>Ubicazione   Santa Maria Gloriosa dei </a:t>
            </a:r>
            <a:r>
              <a:rPr lang="it-IT" sz="1400" dirty="0" err="1"/>
              <a:t>Frari</a:t>
            </a:r>
            <a:r>
              <a:rPr lang="it-IT" sz="1400" dirty="0"/>
              <a:t>, Venezia</a:t>
            </a:r>
          </a:p>
          <a:p>
            <a:endParaRPr lang="it-IT" sz="1600" dirty="0"/>
          </a:p>
          <a:p>
            <a:endParaRPr lang="it-IT" sz="1600" dirty="0"/>
          </a:p>
        </p:txBody>
      </p:sp>
      <p:pic>
        <p:nvPicPr>
          <p:cNvPr id="3" name="Immagine 2" descr="Madonna Assunta di Tiziano_Venez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77354"/>
            <a:ext cx="2552684" cy="4698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"/>
            <a:ext cx="6606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Bohorodička</a:t>
            </a:r>
            <a:r>
              <a:rPr lang="it-IT" b="1" dirty="0"/>
              <a:t> </a:t>
            </a:r>
            <a:r>
              <a:rPr lang="it-IT" b="1" dirty="0" err="1"/>
              <a:t>Trojručice</a:t>
            </a:r>
            <a:endParaRPr lang="it-IT" b="1" dirty="0"/>
          </a:p>
          <a:p>
            <a:r>
              <a:rPr lang="it-IT" sz="1600" dirty="0"/>
              <a:t>17. </a:t>
            </a:r>
            <a:r>
              <a:rPr lang="it-IT" sz="1600" dirty="0" err="1"/>
              <a:t>století</a:t>
            </a:r>
            <a:endParaRPr lang="it-IT" sz="1600" dirty="0"/>
          </a:p>
          <a:p>
            <a:r>
              <a:rPr lang="it-IT" sz="1600" dirty="0" err="1"/>
              <a:t>Národní</a:t>
            </a:r>
            <a:r>
              <a:rPr lang="it-IT" sz="1600" dirty="0"/>
              <a:t> </a:t>
            </a:r>
            <a:r>
              <a:rPr lang="it-IT" sz="1600" dirty="0" err="1"/>
              <a:t>galerie</a:t>
            </a:r>
            <a:r>
              <a:rPr lang="it-IT" sz="1600" dirty="0"/>
              <a:t> v </a:t>
            </a:r>
            <a:r>
              <a:rPr lang="it-IT" sz="1600" dirty="0" err="1"/>
              <a:t>Praze</a:t>
            </a:r>
            <a:endParaRPr lang="it-IT" sz="1600" dirty="0"/>
          </a:p>
          <a:p>
            <a:endParaRPr lang="it-IT" sz="800" b="1" i="1" dirty="0"/>
          </a:p>
          <a:p>
            <a:r>
              <a:rPr lang="it-IT" sz="1600" i="1" dirty="0"/>
              <a:t>(Madre di Dio dalle tre mani)</a:t>
            </a:r>
          </a:p>
          <a:p>
            <a:r>
              <a:rPr lang="it-IT" sz="1600" dirty="0"/>
              <a:t>(</a:t>
            </a:r>
            <a:r>
              <a:rPr lang="cs-CZ" sz="1600"/>
              <a:t>Madonna </a:t>
            </a:r>
            <a:r>
              <a:rPr lang="it-IT" sz="1600" i="1"/>
              <a:t>Odighitria</a:t>
            </a:r>
            <a:r>
              <a:rPr lang="it-IT" sz="1600" dirty="0"/>
              <a:t>)</a:t>
            </a:r>
          </a:p>
          <a:p>
            <a:endParaRPr lang="it-IT" sz="1600" b="1" dirty="0"/>
          </a:p>
          <a:p>
            <a:endParaRPr lang="it-IT" sz="1600" b="1" dirty="0"/>
          </a:p>
        </p:txBody>
      </p:sp>
      <p:pic>
        <p:nvPicPr>
          <p:cNvPr id="3" name="Immagine 2" descr="Madona Bohorodička „Trojručice“_Odigheria_17 sec_NG Pr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48680"/>
            <a:ext cx="4248472" cy="524686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1484784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/>
              <a:t>Vznik</a:t>
            </a:r>
            <a:r>
              <a:rPr lang="it-IT" sz="1400" dirty="0"/>
              <a:t> </a:t>
            </a:r>
            <a:r>
              <a:rPr lang="it-IT" sz="1400" dirty="0" err="1"/>
              <a:t>tohoto</a:t>
            </a:r>
            <a:r>
              <a:rPr lang="it-IT" sz="1400" dirty="0"/>
              <a:t> </a:t>
            </a:r>
            <a:r>
              <a:rPr lang="it-IT" sz="1400" dirty="0" err="1"/>
              <a:t>zobrazení</a:t>
            </a:r>
            <a:r>
              <a:rPr lang="it-IT" sz="1400" dirty="0"/>
              <a:t> </a:t>
            </a:r>
            <a:r>
              <a:rPr lang="it-IT" sz="1400" b="1" dirty="0" err="1"/>
              <a:t>Bohorodičky</a:t>
            </a:r>
            <a:r>
              <a:rPr lang="it-IT" sz="1400" b="1" dirty="0"/>
              <a:t> </a:t>
            </a:r>
            <a:r>
              <a:rPr lang="it-IT" sz="1400" dirty="0" err="1"/>
              <a:t>souvisí</a:t>
            </a:r>
            <a:r>
              <a:rPr lang="it-IT" sz="1400" dirty="0"/>
              <a:t> s </a:t>
            </a:r>
            <a:r>
              <a:rPr lang="it-IT" sz="1400" dirty="0" err="1"/>
              <a:t>událostmi</a:t>
            </a:r>
            <a:r>
              <a:rPr lang="it-IT" sz="1400" dirty="0"/>
              <a:t> </a:t>
            </a:r>
            <a:r>
              <a:rPr lang="it-IT" sz="1400" dirty="0" err="1"/>
              <a:t>ze</a:t>
            </a:r>
            <a:r>
              <a:rPr lang="it-IT" sz="1400" dirty="0"/>
              <a:t> </a:t>
            </a:r>
            <a:r>
              <a:rPr lang="it-IT" sz="1400" dirty="0" err="1"/>
              <a:t>života</a:t>
            </a:r>
            <a:r>
              <a:rPr lang="it-IT" sz="1400" dirty="0"/>
              <a:t> </a:t>
            </a:r>
            <a:r>
              <a:rPr lang="it-IT" sz="1400" dirty="0" err="1"/>
              <a:t>významného</a:t>
            </a:r>
            <a:r>
              <a:rPr lang="it-IT" sz="1400" dirty="0"/>
              <a:t> </a:t>
            </a:r>
            <a:r>
              <a:rPr lang="it-IT" sz="1400" dirty="0" err="1"/>
              <a:t>představitele</a:t>
            </a:r>
            <a:r>
              <a:rPr lang="it-IT" sz="1400" dirty="0"/>
              <a:t> </a:t>
            </a:r>
            <a:r>
              <a:rPr lang="it-IT" sz="1400" dirty="0" err="1"/>
              <a:t>křesťanské</a:t>
            </a:r>
            <a:r>
              <a:rPr lang="it-IT" sz="1400" dirty="0"/>
              <a:t> </a:t>
            </a:r>
            <a:r>
              <a:rPr lang="it-IT" sz="1400" b="1" dirty="0"/>
              <a:t>teologie </a:t>
            </a:r>
            <a:r>
              <a:rPr lang="it-IT" sz="1400" b="1" dirty="0" err="1"/>
              <a:t>sv</a:t>
            </a:r>
            <a:r>
              <a:rPr lang="it-IT" sz="1400" b="1" dirty="0"/>
              <a:t>. </a:t>
            </a:r>
            <a:r>
              <a:rPr lang="it-IT" sz="1400" b="1" dirty="0" err="1"/>
              <a:t>Jana</a:t>
            </a:r>
            <a:r>
              <a:rPr lang="it-IT" sz="1400" b="1" dirty="0"/>
              <a:t> z </a:t>
            </a:r>
            <a:r>
              <a:rPr lang="it-IT" sz="1400" b="1" dirty="0" err="1"/>
              <a:t>Damašku</a:t>
            </a:r>
            <a:r>
              <a:rPr lang="it-IT" sz="1400" b="1" dirty="0"/>
              <a:t>.</a:t>
            </a:r>
          </a:p>
          <a:p>
            <a:r>
              <a:rPr lang="it-IT" sz="1400" dirty="0"/>
              <a:t> V </a:t>
            </a:r>
            <a:r>
              <a:rPr lang="it-IT" sz="1400" dirty="0" err="1"/>
              <a:t>době</a:t>
            </a:r>
            <a:r>
              <a:rPr lang="it-IT" sz="1400" dirty="0"/>
              <a:t> </a:t>
            </a:r>
            <a:r>
              <a:rPr lang="it-IT" sz="1400" dirty="0" err="1"/>
              <a:t>vzniku</a:t>
            </a:r>
            <a:r>
              <a:rPr lang="it-IT" sz="1400" dirty="0"/>
              <a:t> </a:t>
            </a:r>
            <a:r>
              <a:rPr lang="it-IT" sz="1400" dirty="0" err="1"/>
              <a:t>ikonoboreckého</a:t>
            </a:r>
            <a:r>
              <a:rPr lang="it-IT" sz="1400" dirty="0"/>
              <a:t> </a:t>
            </a:r>
            <a:r>
              <a:rPr lang="it-IT" sz="1400" dirty="0" err="1"/>
              <a:t>hnutí</a:t>
            </a:r>
            <a:r>
              <a:rPr lang="it-IT" sz="1400" dirty="0"/>
              <a:t> </a:t>
            </a:r>
            <a:r>
              <a:rPr lang="it-IT" sz="1400" dirty="0" err="1"/>
              <a:t>za</a:t>
            </a:r>
            <a:r>
              <a:rPr lang="it-IT" sz="1400" dirty="0"/>
              <a:t> </a:t>
            </a:r>
            <a:r>
              <a:rPr lang="it-IT" sz="1400" dirty="0" err="1"/>
              <a:t>vlády</a:t>
            </a:r>
            <a:r>
              <a:rPr lang="it-IT" sz="1400" dirty="0"/>
              <a:t> </a:t>
            </a:r>
            <a:r>
              <a:rPr lang="it-IT" sz="1400" dirty="0" err="1"/>
              <a:t>císaře</a:t>
            </a:r>
            <a:r>
              <a:rPr lang="it-IT" sz="1400" dirty="0"/>
              <a:t> </a:t>
            </a:r>
            <a:r>
              <a:rPr lang="it-IT" sz="1400" dirty="0" err="1"/>
              <a:t>lva</a:t>
            </a:r>
            <a:r>
              <a:rPr lang="it-IT" sz="1400" dirty="0"/>
              <a:t> III. </a:t>
            </a:r>
            <a:r>
              <a:rPr lang="it-IT" sz="1400" dirty="0" err="1"/>
              <a:t>Isaurského</a:t>
            </a:r>
            <a:r>
              <a:rPr lang="it-IT" sz="1400" dirty="0"/>
              <a:t> </a:t>
            </a:r>
            <a:r>
              <a:rPr lang="it-IT" sz="1400" dirty="0" err="1"/>
              <a:t>napsal</a:t>
            </a:r>
            <a:r>
              <a:rPr lang="it-IT" sz="1400" dirty="0"/>
              <a:t> </a:t>
            </a:r>
            <a:r>
              <a:rPr lang="it-IT" sz="1400" b="1" dirty="0"/>
              <a:t>Jan </a:t>
            </a:r>
            <a:r>
              <a:rPr lang="it-IT" sz="1400" b="1" dirty="0" err="1"/>
              <a:t>tři</a:t>
            </a:r>
            <a:r>
              <a:rPr lang="it-IT" sz="1400" b="1" dirty="0"/>
              <a:t> </a:t>
            </a:r>
            <a:r>
              <a:rPr lang="it-IT" sz="1400" b="1" dirty="0" err="1"/>
              <a:t>obsáhlé</a:t>
            </a:r>
            <a:r>
              <a:rPr lang="it-IT" sz="1400" b="1" dirty="0"/>
              <a:t> </a:t>
            </a:r>
            <a:r>
              <a:rPr lang="it-IT" sz="1400" b="1" dirty="0" err="1"/>
              <a:t>traktáty</a:t>
            </a:r>
            <a:r>
              <a:rPr lang="it-IT" sz="1400" b="1" dirty="0"/>
              <a:t> </a:t>
            </a:r>
            <a:r>
              <a:rPr lang="it-IT" sz="1400" b="1" dirty="0" err="1"/>
              <a:t>bránící</a:t>
            </a:r>
            <a:r>
              <a:rPr lang="it-IT" sz="1400" b="1" dirty="0"/>
              <a:t> </a:t>
            </a:r>
            <a:r>
              <a:rPr lang="it-IT" sz="1400" b="1" dirty="0" err="1"/>
              <a:t>uctívání</a:t>
            </a:r>
            <a:r>
              <a:rPr lang="it-IT" sz="1400" b="1" dirty="0"/>
              <a:t> </a:t>
            </a:r>
            <a:r>
              <a:rPr lang="it-IT" sz="1400" b="1" dirty="0" err="1"/>
              <a:t>ikon</a:t>
            </a:r>
            <a:r>
              <a:rPr lang="it-IT" sz="1400" b="1" dirty="0"/>
              <a:t> a </a:t>
            </a:r>
            <a:r>
              <a:rPr lang="it-IT" sz="1400" b="1" dirty="0" err="1"/>
              <a:t>poslal</a:t>
            </a:r>
            <a:r>
              <a:rPr lang="it-IT" sz="1400" b="1" dirty="0"/>
              <a:t> </a:t>
            </a:r>
            <a:r>
              <a:rPr lang="it-IT" sz="1400" b="1" dirty="0" err="1"/>
              <a:t>je</a:t>
            </a:r>
            <a:r>
              <a:rPr lang="it-IT" sz="1400" b="1" dirty="0"/>
              <a:t> </a:t>
            </a:r>
            <a:r>
              <a:rPr lang="it-IT" sz="1400" b="1" dirty="0" err="1"/>
              <a:t>císaři</a:t>
            </a:r>
            <a:r>
              <a:rPr lang="it-IT" sz="1400" dirty="0"/>
              <a:t>. </a:t>
            </a:r>
            <a:r>
              <a:rPr lang="it-IT" sz="1400" dirty="0" err="1"/>
              <a:t>Rozhněvaný</a:t>
            </a:r>
            <a:r>
              <a:rPr lang="it-IT" sz="1400" dirty="0"/>
              <a:t> </a:t>
            </a:r>
            <a:r>
              <a:rPr lang="it-IT" sz="1400" dirty="0" err="1"/>
              <a:t>císař</a:t>
            </a:r>
            <a:r>
              <a:rPr lang="it-IT" sz="1400" dirty="0"/>
              <a:t> </a:t>
            </a:r>
            <a:r>
              <a:rPr lang="it-IT" sz="1400" dirty="0" err="1"/>
              <a:t>nemohl</a:t>
            </a:r>
            <a:r>
              <a:rPr lang="it-IT" sz="1400" dirty="0"/>
              <a:t> </a:t>
            </a:r>
            <a:r>
              <a:rPr lang="it-IT" sz="1400" dirty="0" err="1"/>
              <a:t>potrestat</a:t>
            </a:r>
            <a:r>
              <a:rPr lang="it-IT" sz="1400" dirty="0"/>
              <a:t> </a:t>
            </a:r>
            <a:r>
              <a:rPr lang="it-IT" sz="1400" dirty="0" err="1"/>
              <a:t>Jana</a:t>
            </a:r>
            <a:r>
              <a:rPr lang="it-IT" sz="1400" dirty="0"/>
              <a:t> </a:t>
            </a:r>
            <a:r>
              <a:rPr lang="it-IT" sz="1400" dirty="0" err="1"/>
              <a:t>přímo</a:t>
            </a:r>
            <a:r>
              <a:rPr lang="it-IT" sz="1400" dirty="0"/>
              <a:t>, protože </a:t>
            </a:r>
            <a:r>
              <a:rPr lang="it-IT" sz="1400" dirty="0" err="1"/>
              <a:t>nebyl</a:t>
            </a:r>
            <a:r>
              <a:rPr lang="it-IT" sz="1400" dirty="0"/>
              <a:t> </a:t>
            </a:r>
            <a:r>
              <a:rPr lang="it-IT" sz="1400" dirty="0" err="1"/>
              <a:t>jeho</a:t>
            </a:r>
            <a:r>
              <a:rPr lang="it-IT" sz="1400" dirty="0"/>
              <a:t> </a:t>
            </a:r>
            <a:r>
              <a:rPr lang="it-IT" sz="1400" dirty="0" err="1"/>
              <a:t>poddaným</a:t>
            </a:r>
            <a:r>
              <a:rPr lang="it-IT" sz="1400" dirty="0"/>
              <a:t>, Jan žil v </a:t>
            </a:r>
            <a:r>
              <a:rPr lang="it-IT" sz="1400" dirty="0" err="1"/>
              <a:t>Damašku</a:t>
            </a:r>
            <a:r>
              <a:rPr lang="it-IT" sz="1400" dirty="0"/>
              <a:t> a </a:t>
            </a:r>
            <a:r>
              <a:rPr lang="it-IT" sz="1400" dirty="0" err="1"/>
              <a:t>byl</a:t>
            </a:r>
            <a:r>
              <a:rPr lang="it-IT" sz="1400" dirty="0"/>
              <a:t> </a:t>
            </a:r>
            <a:r>
              <a:rPr lang="it-IT" sz="1400" dirty="0" err="1"/>
              <a:t>vysokým</a:t>
            </a:r>
            <a:r>
              <a:rPr lang="it-IT" sz="1400" dirty="0"/>
              <a:t> </a:t>
            </a:r>
            <a:r>
              <a:rPr lang="it-IT" sz="1400" dirty="0" err="1"/>
              <a:t>úředníkem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dvoře</a:t>
            </a:r>
            <a:r>
              <a:rPr lang="it-IT" sz="1400" dirty="0"/>
              <a:t> </a:t>
            </a:r>
            <a:r>
              <a:rPr lang="it-IT" sz="1400" dirty="0" err="1"/>
              <a:t>tamějšího</a:t>
            </a:r>
            <a:r>
              <a:rPr lang="it-IT" sz="1400" dirty="0"/>
              <a:t> </a:t>
            </a:r>
            <a:r>
              <a:rPr lang="it-IT" sz="1400" dirty="0" err="1"/>
              <a:t>chalífy</a:t>
            </a:r>
            <a:r>
              <a:rPr lang="it-IT" sz="1400" dirty="0"/>
              <a:t>. </a:t>
            </a:r>
            <a:r>
              <a:rPr lang="it-IT" sz="1400" dirty="0" err="1"/>
              <a:t>Císař</a:t>
            </a:r>
            <a:r>
              <a:rPr lang="it-IT" sz="1400" dirty="0"/>
              <a:t> proto </a:t>
            </a:r>
            <a:r>
              <a:rPr lang="it-IT" sz="1400" dirty="0" err="1"/>
              <a:t>nechal</a:t>
            </a:r>
            <a:r>
              <a:rPr lang="it-IT" sz="1400" dirty="0"/>
              <a:t> </a:t>
            </a:r>
            <a:r>
              <a:rPr lang="it-IT" sz="1400" dirty="0" err="1"/>
              <a:t>napsat</a:t>
            </a:r>
            <a:r>
              <a:rPr lang="it-IT" sz="1400" dirty="0"/>
              <a:t> </a:t>
            </a:r>
            <a:r>
              <a:rPr lang="it-IT" sz="1400" dirty="0" err="1"/>
              <a:t>Janovým</a:t>
            </a:r>
            <a:r>
              <a:rPr lang="it-IT" sz="1400" dirty="0"/>
              <a:t> </a:t>
            </a:r>
            <a:r>
              <a:rPr lang="it-IT" sz="1400" dirty="0" err="1"/>
              <a:t>jménem</a:t>
            </a:r>
            <a:r>
              <a:rPr lang="it-IT" sz="1400" dirty="0"/>
              <a:t> </a:t>
            </a:r>
            <a:r>
              <a:rPr lang="it-IT" sz="1400" dirty="0" err="1"/>
              <a:t>dopis</a:t>
            </a:r>
            <a:r>
              <a:rPr lang="it-IT" sz="1400" dirty="0"/>
              <a:t>, v </a:t>
            </a:r>
            <a:r>
              <a:rPr lang="it-IT" sz="1400" dirty="0" err="1"/>
              <a:t>němž</a:t>
            </a:r>
            <a:r>
              <a:rPr lang="it-IT" sz="1400" dirty="0"/>
              <a:t> </a:t>
            </a:r>
            <a:r>
              <a:rPr lang="it-IT" sz="1400" dirty="0" err="1"/>
              <a:t>mu</a:t>
            </a:r>
            <a:r>
              <a:rPr lang="it-IT" sz="1400" dirty="0"/>
              <a:t> Jan </a:t>
            </a:r>
            <a:r>
              <a:rPr lang="it-IT" sz="1400" dirty="0" err="1"/>
              <a:t>nabízel</a:t>
            </a:r>
            <a:r>
              <a:rPr lang="it-IT" sz="1400" dirty="0"/>
              <a:t> </a:t>
            </a:r>
            <a:r>
              <a:rPr lang="it-IT" sz="1400" dirty="0" err="1"/>
              <a:t>pomoc</a:t>
            </a:r>
            <a:r>
              <a:rPr lang="it-IT" sz="1400" dirty="0"/>
              <a:t> </a:t>
            </a:r>
            <a:r>
              <a:rPr lang="it-IT" sz="1400" dirty="0" err="1"/>
              <a:t>při</a:t>
            </a:r>
            <a:r>
              <a:rPr lang="it-IT" sz="1400" dirty="0"/>
              <a:t> </a:t>
            </a:r>
            <a:r>
              <a:rPr lang="it-IT" sz="1400" dirty="0" err="1"/>
              <a:t>dobývání</a:t>
            </a:r>
            <a:r>
              <a:rPr lang="it-IT" sz="1400" dirty="0"/>
              <a:t> </a:t>
            </a:r>
            <a:r>
              <a:rPr lang="it-IT" sz="1400" dirty="0" err="1"/>
              <a:t>Sýrie</a:t>
            </a:r>
            <a:r>
              <a:rPr lang="it-IT" sz="1400" dirty="0"/>
              <a:t> a </a:t>
            </a:r>
            <a:r>
              <a:rPr lang="it-IT" sz="1400" dirty="0" err="1"/>
              <a:t>poslal</a:t>
            </a:r>
            <a:r>
              <a:rPr lang="it-IT" sz="1400" dirty="0"/>
              <a:t> ho se </a:t>
            </a:r>
            <a:r>
              <a:rPr lang="it-IT" sz="1400" dirty="0" err="1"/>
              <a:t>svojí</a:t>
            </a:r>
            <a:r>
              <a:rPr lang="it-IT" sz="1400" dirty="0"/>
              <a:t> </a:t>
            </a:r>
            <a:r>
              <a:rPr lang="it-IT" sz="1400" dirty="0" err="1"/>
              <a:t>odpovědí</a:t>
            </a:r>
            <a:r>
              <a:rPr lang="it-IT" sz="1400" dirty="0"/>
              <a:t> </a:t>
            </a:r>
            <a:r>
              <a:rPr lang="it-IT" sz="1400" dirty="0" err="1"/>
              <a:t>chalífovi</a:t>
            </a:r>
            <a:r>
              <a:rPr lang="it-IT" sz="1400" dirty="0"/>
              <a:t>. </a:t>
            </a:r>
            <a:r>
              <a:rPr lang="it-IT" sz="1400" b="1" dirty="0" err="1"/>
              <a:t>Chalífa</a:t>
            </a:r>
            <a:r>
              <a:rPr lang="it-IT" sz="1400" b="1" dirty="0"/>
              <a:t> </a:t>
            </a:r>
            <a:r>
              <a:rPr lang="it-IT" sz="1400" b="1" dirty="0" err="1"/>
              <a:t>zbavil</a:t>
            </a:r>
            <a:r>
              <a:rPr lang="it-IT" sz="1400" b="1" dirty="0"/>
              <a:t> </a:t>
            </a:r>
            <a:r>
              <a:rPr lang="it-IT" sz="1400" b="1" dirty="0" err="1"/>
              <a:t>Jana</a:t>
            </a:r>
            <a:r>
              <a:rPr lang="it-IT" sz="1400" b="1" dirty="0"/>
              <a:t> </a:t>
            </a:r>
            <a:r>
              <a:rPr lang="it-IT" sz="1400" b="1" dirty="0" err="1"/>
              <a:t>úřadu</a:t>
            </a:r>
            <a:r>
              <a:rPr lang="it-IT" sz="1400" b="1" dirty="0"/>
              <a:t> a </a:t>
            </a:r>
            <a:r>
              <a:rPr lang="it-IT" sz="1400" b="1" dirty="0" err="1"/>
              <a:t>nechal</a:t>
            </a:r>
            <a:r>
              <a:rPr lang="it-IT" sz="1400" b="1" dirty="0"/>
              <a:t> </a:t>
            </a:r>
            <a:r>
              <a:rPr lang="it-IT" sz="1400" b="1" dirty="0" err="1"/>
              <a:t>jej</a:t>
            </a:r>
            <a:r>
              <a:rPr lang="it-IT" sz="1400" b="1" dirty="0"/>
              <a:t> </a:t>
            </a:r>
            <a:r>
              <a:rPr lang="it-IT" sz="1400" b="1" dirty="0" err="1"/>
              <a:t>potrestat</a:t>
            </a:r>
            <a:r>
              <a:rPr lang="it-IT" sz="1400" b="1" dirty="0"/>
              <a:t> </a:t>
            </a:r>
            <a:r>
              <a:rPr lang="it-IT" sz="1400" b="1" dirty="0" err="1"/>
              <a:t>useknutím</a:t>
            </a:r>
            <a:r>
              <a:rPr lang="it-IT" sz="1400" b="1" dirty="0"/>
              <a:t> </a:t>
            </a:r>
            <a:r>
              <a:rPr lang="it-IT" sz="1400" b="1" dirty="0" err="1"/>
              <a:t>zápěstí</a:t>
            </a:r>
            <a:r>
              <a:rPr lang="it-IT" sz="1400" b="1" dirty="0"/>
              <a:t> </a:t>
            </a:r>
            <a:r>
              <a:rPr lang="it-IT" sz="1400" b="1" dirty="0" err="1"/>
              <a:t>pravé</a:t>
            </a:r>
            <a:r>
              <a:rPr lang="it-IT" sz="1400" b="1" dirty="0"/>
              <a:t> </a:t>
            </a:r>
            <a:r>
              <a:rPr lang="it-IT" sz="1400" b="1" dirty="0" err="1"/>
              <a:t>ruky</a:t>
            </a:r>
            <a:r>
              <a:rPr lang="it-IT" sz="1400" dirty="0"/>
              <a:t>. </a:t>
            </a:r>
          </a:p>
          <a:p>
            <a:r>
              <a:rPr lang="it-IT" sz="1400" b="1" dirty="0"/>
              <a:t>Po </a:t>
            </a:r>
            <a:r>
              <a:rPr lang="it-IT" sz="1400" b="1" dirty="0" err="1"/>
              <a:t>nějaké</a:t>
            </a:r>
            <a:r>
              <a:rPr lang="it-IT" sz="1400" b="1" dirty="0"/>
              <a:t> </a:t>
            </a:r>
            <a:r>
              <a:rPr lang="it-IT" sz="1400" b="1" dirty="0" err="1"/>
              <a:t>době</a:t>
            </a:r>
            <a:r>
              <a:rPr lang="it-IT" sz="1400" b="1" dirty="0"/>
              <a:t> </a:t>
            </a:r>
            <a:r>
              <a:rPr lang="it-IT" sz="1400" b="1" dirty="0" err="1"/>
              <a:t>dostal</a:t>
            </a:r>
            <a:r>
              <a:rPr lang="it-IT" sz="1400" b="1" dirty="0"/>
              <a:t> Jan </a:t>
            </a:r>
            <a:r>
              <a:rPr lang="it-IT" sz="1400" b="1" dirty="0" err="1"/>
              <a:t>svoje</a:t>
            </a:r>
            <a:r>
              <a:rPr lang="it-IT" sz="1400" b="1" dirty="0"/>
              <a:t> </a:t>
            </a:r>
            <a:r>
              <a:rPr lang="it-IT" sz="1400" b="1" dirty="0" err="1"/>
              <a:t>zápěstí</a:t>
            </a:r>
            <a:r>
              <a:rPr lang="it-IT" sz="1400" b="1" dirty="0"/>
              <a:t> </a:t>
            </a:r>
            <a:r>
              <a:rPr lang="it-IT" sz="1400" b="1" dirty="0" err="1"/>
              <a:t>zpět</a:t>
            </a:r>
            <a:r>
              <a:rPr lang="it-IT" sz="1400" b="1" dirty="0"/>
              <a:t>, </a:t>
            </a:r>
            <a:r>
              <a:rPr lang="it-IT" sz="1400" b="1" dirty="0" err="1"/>
              <a:t>přiložil</a:t>
            </a:r>
            <a:r>
              <a:rPr lang="it-IT" sz="1400" b="1" dirty="0"/>
              <a:t> ho k </a:t>
            </a:r>
            <a:r>
              <a:rPr lang="it-IT" sz="1400" b="1" dirty="0" err="1"/>
              <a:t>ruce</a:t>
            </a:r>
            <a:r>
              <a:rPr lang="it-IT" sz="1400" b="1" dirty="0"/>
              <a:t> a </a:t>
            </a:r>
            <a:r>
              <a:rPr lang="it-IT" sz="1400" b="1" dirty="0" err="1"/>
              <a:t>začal</a:t>
            </a:r>
            <a:r>
              <a:rPr lang="it-IT" sz="1400" b="1" dirty="0"/>
              <a:t> se </a:t>
            </a:r>
            <a:r>
              <a:rPr lang="it-IT" sz="1400" b="1" dirty="0" err="1"/>
              <a:t>modlit</a:t>
            </a:r>
            <a:r>
              <a:rPr lang="it-IT" sz="1400" b="1" dirty="0"/>
              <a:t> </a:t>
            </a:r>
            <a:r>
              <a:rPr lang="it-IT" sz="1400" b="1" dirty="0" err="1"/>
              <a:t>před</a:t>
            </a:r>
            <a:r>
              <a:rPr lang="it-IT" sz="1400" b="1" dirty="0"/>
              <a:t> </a:t>
            </a:r>
            <a:r>
              <a:rPr lang="it-IT" sz="1400" b="1" dirty="0" err="1"/>
              <a:t>ikonou</a:t>
            </a:r>
            <a:r>
              <a:rPr lang="it-IT" sz="1400" b="1" dirty="0"/>
              <a:t> </a:t>
            </a:r>
            <a:r>
              <a:rPr lang="it-IT" sz="1400" b="1" dirty="0" err="1"/>
              <a:t>Bohorodičky</a:t>
            </a:r>
            <a:r>
              <a:rPr lang="it-IT" sz="1400" dirty="0"/>
              <a:t>. </a:t>
            </a:r>
            <a:r>
              <a:rPr lang="it-IT" sz="1400" b="1" dirty="0" err="1"/>
              <a:t>Zápěstí</a:t>
            </a:r>
            <a:r>
              <a:rPr lang="it-IT" sz="1400" b="1" dirty="0"/>
              <a:t> </a:t>
            </a:r>
            <a:r>
              <a:rPr lang="it-IT" sz="1400" b="1" dirty="0" err="1"/>
              <a:t>zázrakem</a:t>
            </a:r>
            <a:r>
              <a:rPr lang="it-IT" sz="1400" b="1" dirty="0"/>
              <a:t> </a:t>
            </a:r>
            <a:r>
              <a:rPr lang="it-IT" sz="1400" b="1" dirty="0" err="1"/>
              <a:t>přirostlo</a:t>
            </a:r>
            <a:r>
              <a:rPr lang="it-IT" sz="1400" b="1" dirty="0"/>
              <a:t> </a:t>
            </a:r>
            <a:r>
              <a:rPr lang="it-IT" sz="1400" b="1" dirty="0" err="1"/>
              <a:t>zpět</a:t>
            </a:r>
            <a:r>
              <a:rPr lang="it-IT" sz="1400" b="1" dirty="0"/>
              <a:t> k </a:t>
            </a:r>
            <a:r>
              <a:rPr lang="it-IT" sz="1400" b="1" dirty="0" err="1"/>
              <a:t>ruce</a:t>
            </a:r>
            <a:r>
              <a:rPr lang="it-IT" sz="1400" b="1" dirty="0"/>
              <a:t> </a:t>
            </a:r>
            <a:r>
              <a:rPr lang="it-IT" sz="1400" dirty="0"/>
              <a:t>a Jan </a:t>
            </a:r>
            <a:r>
              <a:rPr lang="it-IT" sz="1400" dirty="0" err="1"/>
              <a:t>mohl</a:t>
            </a:r>
            <a:r>
              <a:rPr lang="it-IT" sz="1400" dirty="0"/>
              <a:t> </a:t>
            </a:r>
            <a:r>
              <a:rPr lang="it-IT" sz="1400" dirty="0" err="1"/>
              <a:t>opět</a:t>
            </a:r>
            <a:r>
              <a:rPr lang="it-IT" sz="1400" dirty="0"/>
              <a:t> </a:t>
            </a:r>
            <a:r>
              <a:rPr lang="it-IT" sz="1400" dirty="0" err="1"/>
              <a:t>psát</a:t>
            </a:r>
            <a:r>
              <a:rPr lang="it-IT" sz="1400" dirty="0"/>
              <a:t>.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poděkování</a:t>
            </a:r>
            <a:r>
              <a:rPr lang="it-IT" sz="1400" dirty="0"/>
              <a:t> </a:t>
            </a:r>
            <a:r>
              <a:rPr lang="it-IT" sz="1400" dirty="0" err="1"/>
              <a:t>nechal</a:t>
            </a:r>
            <a:r>
              <a:rPr lang="it-IT" sz="1400" dirty="0"/>
              <a:t> k </a:t>
            </a:r>
            <a:r>
              <a:rPr lang="it-IT" sz="1400" dirty="0" err="1"/>
              <a:t>ikoně</a:t>
            </a:r>
            <a:r>
              <a:rPr lang="it-IT" sz="1400" dirty="0"/>
              <a:t> </a:t>
            </a:r>
            <a:r>
              <a:rPr lang="it-IT" sz="1400" dirty="0" err="1"/>
              <a:t>přiložit</a:t>
            </a:r>
            <a:r>
              <a:rPr lang="it-IT" sz="1400" dirty="0"/>
              <a:t> </a:t>
            </a:r>
            <a:r>
              <a:rPr lang="it-IT" sz="1400" dirty="0" err="1"/>
              <a:t>ruku</a:t>
            </a:r>
            <a:r>
              <a:rPr lang="it-IT" sz="1400" dirty="0"/>
              <a:t> </a:t>
            </a:r>
            <a:r>
              <a:rPr lang="it-IT" sz="1400" dirty="0" err="1"/>
              <a:t>vyrobenou</a:t>
            </a:r>
            <a:r>
              <a:rPr lang="it-IT" sz="1400" dirty="0"/>
              <a:t> </a:t>
            </a:r>
            <a:r>
              <a:rPr lang="it-IT" sz="1400" dirty="0" err="1"/>
              <a:t>ze</a:t>
            </a:r>
            <a:r>
              <a:rPr lang="it-IT" sz="1400" dirty="0"/>
              <a:t> </a:t>
            </a:r>
            <a:r>
              <a:rPr lang="it-IT" sz="1400" dirty="0" err="1"/>
              <a:t>stříbra</a:t>
            </a:r>
            <a:r>
              <a:rPr lang="it-IT" sz="1400" dirty="0"/>
              <a:t>. </a:t>
            </a:r>
            <a:r>
              <a:rPr lang="it-IT" sz="1400" dirty="0" err="1"/>
              <a:t>Třetí</a:t>
            </a:r>
            <a:r>
              <a:rPr lang="it-IT" sz="1400" dirty="0"/>
              <a:t> </a:t>
            </a:r>
            <a:r>
              <a:rPr lang="it-IT" sz="1400" dirty="0" err="1"/>
              <a:t>ruka</a:t>
            </a:r>
            <a:r>
              <a:rPr lang="it-IT" sz="1400" dirty="0"/>
              <a:t> se </a:t>
            </a:r>
            <a:r>
              <a:rPr lang="it-IT" sz="1400" dirty="0" err="1"/>
              <a:t>začala</a:t>
            </a:r>
            <a:r>
              <a:rPr lang="it-IT" sz="1400" dirty="0"/>
              <a:t> </a:t>
            </a:r>
            <a:r>
              <a:rPr lang="it-IT" sz="1400" dirty="0" err="1"/>
              <a:t>malovat</a:t>
            </a:r>
            <a:r>
              <a:rPr lang="it-IT" sz="1400" dirty="0"/>
              <a:t> </a:t>
            </a:r>
            <a:r>
              <a:rPr lang="it-IT" sz="1400" dirty="0" err="1"/>
              <a:t>na</a:t>
            </a:r>
            <a:r>
              <a:rPr lang="it-IT" sz="1400" dirty="0"/>
              <a:t> </a:t>
            </a:r>
            <a:r>
              <a:rPr lang="it-IT" sz="1400" dirty="0" err="1"/>
              <a:t>ikoně</a:t>
            </a:r>
            <a:r>
              <a:rPr lang="it-IT" sz="1400" dirty="0"/>
              <a:t>, </a:t>
            </a:r>
            <a:r>
              <a:rPr lang="it-IT" sz="1400" dirty="0" err="1"/>
              <a:t>která</a:t>
            </a:r>
            <a:r>
              <a:rPr lang="it-IT" sz="1400" dirty="0"/>
              <a:t> se </a:t>
            </a:r>
            <a:r>
              <a:rPr lang="it-IT" sz="1400" dirty="0" err="1"/>
              <a:t>tak</a:t>
            </a:r>
            <a:r>
              <a:rPr lang="it-IT" sz="1400" dirty="0"/>
              <a:t> </a:t>
            </a:r>
            <a:r>
              <a:rPr lang="it-IT" sz="1400" dirty="0" err="1"/>
              <a:t>začala</a:t>
            </a:r>
            <a:r>
              <a:rPr lang="it-IT" sz="1400" dirty="0"/>
              <a:t> </a:t>
            </a:r>
            <a:r>
              <a:rPr lang="it-IT" sz="1400" dirty="0" err="1"/>
              <a:t>nazývat</a:t>
            </a:r>
            <a:r>
              <a:rPr lang="it-IT" sz="1400" dirty="0"/>
              <a:t> "</a:t>
            </a:r>
            <a:r>
              <a:rPr lang="it-IT" sz="1400" b="1" dirty="0" err="1"/>
              <a:t>Trojručice</a:t>
            </a:r>
            <a:r>
              <a:rPr lang="it-IT" sz="1400" dirty="0"/>
              <a:t>".</a:t>
            </a:r>
          </a:p>
          <a:p>
            <a:r>
              <a:rPr lang="it-IT" sz="1400" dirty="0" err="1"/>
              <a:t>Ikonograficky</a:t>
            </a:r>
            <a:r>
              <a:rPr lang="it-IT" sz="1400" dirty="0"/>
              <a:t> </a:t>
            </a:r>
            <a:r>
              <a:rPr lang="it-IT" sz="1400" dirty="0" err="1"/>
              <a:t>je</a:t>
            </a:r>
            <a:r>
              <a:rPr lang="it-IT" sz="1400" dirty="0"/>
              <a:t> </a:t>
            </a:r>
            <a:r>
              <a:rPr lang="it-IT" sz="1400" dirty="0" err="1"/>
              <a:t>tato</a:t>
            </a:r>
            <a:r>
              <a:rPr lang="it-IT" sz="1400" dirty="0"/>
              <a:t> </a:t>
            </a:r>
            <a:r>
              <a:rPr lang="it-IT" sz="1400" dirty="0" err="1"/>
              <a:t>ikona</a:t>
            </a:r>
            <a:r>
              <a:rPr lang="it-IT" sz="1400" dirty="0"/>
              <a:t> </a:t>
            </a:r>
            <a:r>
              <a:rPr lang="it-IT" sz="1400" dirty="0" err="1"/>
              <a:t>typem</a:t>
            </a:r>
            <a:r>
              <a:rPr lang="it-IT" sz="1400" dirty="0"/>
              <a:t> </a:t>
            </a:r>
            <a:r>
              <a:rPr lang="it-IT" sz="1400" dirty="0" err="1"/>
              <a:t>zobrazení</a:t>
            </a:r>
            <a:r>
              <a:rPr lang="it-IT" sz="1400" dirty="0"/>
              <a:t> </a:t>
            </a:r>
            <a:r>
              <a:rPr lang="it-IT" sz="1400" b="1" dirty="0" err="1"/>
              <a:t>Bohorodičky</a:t>
            </a:r>
            <a:r>
              <a:rPr lang="it-IT" sz="1400" b="1" dirty="0"/>
              <a:t> </a:t>
            </a:r>
            <a:r>
              <a:rPr lang="it-IT" sz="1400" b="1" dirty="0" err="1"/>
              <a:t>hodigitria</a:t>
            </a:r>
            <a:r>
              <a:rPr lang="it-IT" sz="1400" dirty="0"/>
              <a:t>. </a:t>
            </a:r>
            <a:r>
              <a:rPr lang="it-IT" sz="1400" b="1" dirty="0" err="1"/>
              <a:t>Kristus</a:t>
            </a:r>
            <a:r>
              <a:rPr lang="it-IT" sz="1400" b="1" dirty="0"/>
              <a:t> </a:t>
            </a:r>
            <a:r>
              <a:rPr lang="it-IT" sz="1400" b="1" dirty="0" err="1"/>
              <a:t>sedí</a:t>
            </a:r>
            <a:r>
              <a:rPr lang="it-IT" sz="1400" b="1" dirty="0"/>
              <a:t> </a:t>
            </a:r>
            <a:r>
              <a:rPr lang="it-IT" sz="1400" b="1" dirty="0" err="1"/>
              <a:t>na</a:t>
            </a:r>
            <a:r>
              <a:rPr lang="it-IT" sz="1400" b="1" dirty="0"/>
              <a:t> </a:t>
            </a:r>
            <a:r>
              <a:rPr lang="it-IT" sz="1400" b="1" dirty="0" err="1"/>
              <a:t>ruce</a:t>
            </a:r>
            <a:r>
              <a:rPr lang="it-IT" sz="1400" b="1" dirty="0"/>
              <a:t> </a:t>
            </a:r>
            <a:r>
              <a:rPr lang="it-IT" sz="1400" b="1" dirty="0" err="1"/>
              <a:t>Bohorodičky</a:t>
            </a:r>
            <a:r>
              <a:rPr lang="it-IT" sz="1400" b="1" dirty="0"/>
              <a:t>, </a:t>
            </a:r>
            <a:r>
              <a:rPr lang="it-IT" sz="1400" b="1" dirty="0" err="1"/>
              <a:t>pravicí</a:t>
            </a:r>
            <a:r>
              <a:rPr lang="it-IT" sz="1400" b="1" dirty="0"/>
              <a:t> </a:t>
            </a:r>
            <a:r>
              <a:rPr lang="it-IT" sz="1400" b="1" dirty="0" err="1"/>
              <a:t>žehná</a:t>
            </a:r>
            <a:r>
              <a:rPr lang="it-IT" sz="1400" b="1" dirty="0"/>
              <a:t> a v </a:t>
            </a:r>
            <a:r>
              <a:rPr lang="it-IT" sz="1400" b="1" dirty="0" err="1"/>
              <a:t>levici</a:t>
            </a:r>
            <a:r>
              <a:rPr lang="it-IT" sz="1400" b="1" dirty="0"/>
              <a:t> </a:t>
            </a:r>
            <a:r>
              <a:rPr lang="it-IT" sz="1400" b="1" dirty="0" err="1"/>
              <a:t>drží</a:t>
            </a:r>
            <a:r>
              <a:rPr lang="it-IT" sz="1400" b="1" dirty="0"/>
              <a:t> </a:t>
            </a:r>
            <a:r>
              <a:rPr lang="it-IT" sz="1400" b="1" dirty="0" err="1"/>
              <a:t>svitek</a:t>
            </a:r>
            <a:r>
              <a:rPr lang="it-IT" sz="1400" b="1" dirty="0"/>
              <a:t> </a:t>
            </a:r>
            <a:r>
              <a:rPr lang="it-IT" sz="1400" b="1" dirty="0" err="1"/>
              <a:t>případně</a:t>
            </a:r>
            <a:r>
              <a:rPr lang="it-IT" sz="1400" b="1" dirty="0"/>
              <a:t> </a:t>
            </a:r>
            <a:r>
              <a:rPr lang="it-IT" sz="1400" b="1" dirty="0" err="1"/>
              <a:t>knihu</a:t>
            </a:r>
            <a:r>
              <a:rPr lang="it-IT" sz="1400" dirty="0"/>
              <a:t>.</a:t>
            </a:r>
          </a:p>
          <a:p>
            <a:r>
              <a:rPr lang="it-IT" sz="1400" b="1" dirty="0"/>
              <a:t> </a:t>
            </a:r>
            <a:r>
              <a:rPr lang="it-IT" sz="1400" b="1" dirty="0" err="1"/>
              <a:t>Ikona</a:t>
            </a:r>
            <a:r>
              <a:rPr lang="it-IT" sz="1400" b="1" dirty="0"/>
              <a:t> </a:t>
            </a:r>
            <a:r>
              <a:rPr lang="it-IT" sz="1400" b="1" dirty="0" err="1"/>
              <a:t>symbolicky</a:t>
            </a:r>
            <a:r>
              <a:rPr lang="it-IT" sz="1400" b="1" dirty="0"/>
              <a:t> </a:t>
            </a:r>
            <a:r>
              <a:rPr lang="it-IT" sz="1400" b="1" dirty="0" err="1"/>
              <a:t>vyjadřuje</a:t>
            </a:r>
            <a:r>
              <a:rPr lang="it-IT" sz="1400" b="1" dirty="0"/>
              <a:t> </a:t>
            </a:r>
            <a:r>
              <a:rPr lang="it-IT" sz="1400" b="1" dirty="0" err="1"/>
              <a:t>příchod</a:t>
            </a:r>
            <a:r>
              <a:rPr lang="it-IT" sz="1400" b="1" dirty="0"/>
              <a:t> </a:t>
            </a:r>
            <a:r>
              <a:rPr lang="it-IT" sz="1400" b="1" dirty="0" err="1"/>
              <a:t>„nebeského</a:t>
            </a:r>
            <a:r>
              <a:rPr lang="it-IT" sz="1400" b="1" dirty="0"/>
              <a:t> </a:t>
            </a:r>
            <a:r>
              <a:rPr lang="it-IT" sz="1400" b="1" dirty="0" err="1"/>
              <a:t>vládce</a:t>
            </a:r>
            <a:r>
              <a:rPr lang="it-IT" sz="1400" b="1" dirty="0"/>
              <a:t> a </a:t>
            </a:r>
            <a:r>
              <a:rPr lang="it-IT" sz="1400" b="1" dirty="0" err="1"/>
              <a:t>soudce</a:t>
            </a:r>
            <a:r>
              <a:rPr lang="it-IT" sz="1400" b="1" dirty="0"/>
              <a:t>“ </a:t>
            </a:r>
            <a:r>
              <a:rPr lang="it-IT" sz="1400" b="1" dirty="0" err="1"/>
              <a:t>na</a:t>
            </a:r>
            <a:r>
              <a:rPr lang="it-IT" sz="1400" b="1" dirty="0"/>
              <a:t> </a:t>
            </a:r>
            <a:r>
              <a:rPr lang="it-IT" sz="1400" b="1" dirty="0" err="1"/>
              <a:t>zemi</a:t>
            </a:r>
            <a:r>
              <a:rPr lang="it-IT" sz="1400" b="1" dirty="0"/>
              <a:t> </a:t>
            </a:r>
            <a:r>
              <a:rPr lang="it-IT" sz="1400" dirty="0"/>
              <a:t>a </a:t>
            </a:r>
            <a:r>
              <a:rPr lang="it-IT" sz="1400" dirty="0" err="1"/>
              <a:t>jeho</a:t>
            </a:r>
            <a:r>
              <a:rPr lang="it-IT" sz="1400" dirty="0"/>
              <a:t> </a:t>
            </a:r>
            <a:r>
              <a:rPr lang="it-IT" sz="1400" dirty="0" err="1"/>
              <a:t>uctívání</a:t>
            </a:r>
            <a:r>
              <a:rPr lang="it-IT" sz="1400" dirty="0"/>
              <a:t>.</a:t>
            </a:r>
          </a:p>
          <a:p>
            <a:endParaRPr lang="it-IT" sz="800" dirty="0"/>
          </a:p>
          <a:p>
            <a:r>
              <a:rPr lang="it-IT" sz="1200" dirty="0">
                <a:hlinkClick r:id="rId3"/>
              </a:rPr>
              <a:t>http://svetbaltu.mzm.cz/exhibit-15.html</a:t>
            </a:r>
            <a:endParaRPr lang="it-IT" sz="1200" dirty="0"/>
          </a:p>
          <a:p>
            <a:endParaRPr lang="it-IT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66784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del Saluto</a:t>
            </a:r>
            <a:endParaRPr lang="it-IT" dirty="0"/>
          </a:p>
          <a:p>
            <a:pPr fontAlgn="base"/>
            <a:r>
              <a:rPr lang="it-IT" sz="1600" dirty="0"/>
              <a:t>detta</a:t>
            </a:r>
            <a:r>
              <a:rPr lang="it-IT" sz="1600" b="1" dirty="0"/>
              <a:t> “Madonna di San Gregorio” </a:t>
            </a:r>
          </a:p>
          <a:p>
            <a:pPr fontAlgn="base"/>
            <a:r>
              <a:rPr lang="it-IT" sz="1600" dirty="0"/>
              <a:t>tipo: Icona </a:t>
            </a:r>
            <a:r>
              <a:rPr lang="it-IT" sz="1600" dirty="0" err="1"/>
              <a:t>Odighitria</a:t>
            </a:r>
            <a:r>
              <a:rPr lang="it-IT" sz="1600" dirty="0"/>
              <a:t> </a:t>
            </a:r>
          </a:p>
          <a:p>
            <a:pPr fontAlgn="base"/>
            <a:r>
              <a:rPr lang="it-IT" sz="1600" dirty="0"/>
              <a:t>XIII secolo</a:t>
            </a:r>
          </a:p>
          <a:p>
            <a:pPr fontAlgn="base"/>
            <a:r>
              <a:rPr lang="it-IT" sz="1600" dirty="0"/>
              <a:t>tempera su tavola, 100 x 72 cm</a:t>
            </a:r>
          </a:p>
          <a:p>
            <a:pPr fontAlgn="base"/>
            <a:r>
              <a:rPr lang="it-IT" sz="1600" dirty="0"/>
              <a:t>Chiesa dei  Santi </a:t>
            </a:r>
            <a:r>
              <a:rPr lang="it-IT" sz="1600" dirty="0" err="1"/>
              <a:t>Cosma</a:t>
            </a:r>
            <a:r>
              <a:rPr lang="it-IT" sz="1600" dirty="0"/>
              <a:t> e Damiano, Roma</a:t>
            </a:r>
          </a:p>
          <a:p>
            <a:pPr fontAlgn="base"/>
            <a:endParaRPr lang="it-IT" dirty="0"/>
          </a:p>
          <a:p>
            <a:pPr fontAlgn="base"/>
            <a:r>
              <a:rPr lang="it-IT" sz="1400" b="1" dirty="0"/>
              <a:t>(L’opera</a:t>
            </a:r>
            <a:r>
              <a:rPr lang="it-IT" sz="1400" dirty="0"/>
              <a:t> </a:t>
            </a:r>
            <a:r>
              <a:rPr lang="it-IT" sz="1400" b="1" dirty="0"/>
              <a:t>è) posta sull’altare </a:t>
            </a:r>
            <a:r>
              <a:rPr lang="it-IT" sz="1400" dirty="0"/>
              <a:t>maggiore della chiesa dei </a:t>
            </a:r>
          </a:p>
          <a:p>
            <a:pPr fontAlgn="base"/>
            <a:r>
              <a:rPr lang="it-IT" sz="1400" dirty="0"/>
              <a:t>Santi </a:t>
            </a:r>
            <a:r>
              <a:rPr lang="it-IT" sz="1400" dirty="0" err="1"/>
              <a:t>Cosma</a:t>
            </a:r>
            <a:r>
              <a:rPr lang="it-IT" sz="1400" dirty="0"/>
              <a:t> e Damiano, </a:t>
            </a:r>
          </a:p>
          <a:p>
            <a:pPr fontAlgn="base"/>
            <a:r>
              <a:rPr lang="it-IT" sz="1400" b="1" dirty="0"/>
              <a:t>rappresenta la Madonna che regge il Bambino sul </a:t>
            </a:r>
          </a:p>
          <a:p>
            <a:pPr fontAlgn="base"/>
            <a:r>
              <a:rPr lang="it-IT" sz="1400" b="1" dirty="0"/>
              <a:t>braccio destro</a:t>
            </a:r>
            <a:r>
              <a:rPr lang="it-IT" sz="1400" dirty="0"/>
              <a:t>,</a:t>
            </a:r>
            <a:r>
              <a:rPr lang="it-IT" sz="1400" b="1" dirty="0"/>
              <a:t> ha </a:t>
            </a:r>
            <a:r>
              <a:rPr lang="it-IT" sz="1400" dirty="0"/>
              <a:t>il capo inclinato</a:t>
            </a:r>
          </a:p>
          <a:p>
            <a:pPr fontAlgn="base"/>
            <a:r>
              <a:rPr lang="it-IT" sz="1400" dirty="0"/>
              <a:t> e </a:t>
            </a:r>
            <a:r>
              <a:rPr lang="it-IT" sz="1400" b="1" dirty="0"/>
              <a:t>accoglie </a:t>
            </a:r>
            <a:r>
              <a:rPr lang="it-IT" sz="1400" dirty="0"/>
              <a:t>nella mano sinistra la piccola mano del </a:t>
            </a:r>
            <a:r>
              <a:rPr lang="it-IT" sz="1400" b="1" dirty="0"/>
              <a:t>Figlio</a:t>
            </a:r>
          </a:p>
          <a:p>
            <a:pPr fontAlgn="base"/>
            <a:r>
              <a:rPr lang="it-IT" sz="1400" dirty="0"/>
              <a:t> in un </a:t>
            </a:r>
            <a:r>
              <a:rPr lang="it-IT" sz="1400" b="1" dirty="0"/>
              <a:t>gesto di affettuosa tenerezza. </a:t>
            </a:r>
          </a:p>
          <a:p>
            <a:pPr fontAlgn="base"/>
            <a:r>
              <a:rPr lang="it-IT" sz="1400" dirty="0"/>
              <a:t>Il piccolo </a:t>
            </a:r>
            <a:r>
              <a:rPr lang="it-IT" sz="1400" b="1" dirty="0"/>
              <a:t>Gesù</a:t>
            </a:r>
            <a:r>
              <a:rPr lang="it-IT" sz="1400" dirty="0"/>
              <a:t> è raffigurato nell’ atto di benedire </a:t>
            </a:r>
          </a:p>
          <a:p>
            <a:pPr fontAlgn="base"/>
            <a:r>
              <a:rPr lang="it-IT" sz="1400" dirty="0"/>
              <a:t>con la destra. </a:t>
            </a:r>
          </a:p>
          <a:p>
            <a:pPr fontAlgn="base"/>
            <a:r>
              <a:rPr lang="it-IT" sz="1400" dirty="0"/>
              <a:t>(IL MIRACOLO)</a:t>
            </a:r>
          </a:p>
          <a:p>
            <a:pPr fontAlgn="base"/>
            <a:r>
              <a:rPr lang="it-IT" sz="1400" dirty="0"/>
              <a:t>E’ detta anche </a:t>
            </a:r>
            <a:r>
              <a:rPr lang="it-IT" sz="1400" b="1" dirty="0"/>
              <a:t>Madonna di San Gregorio</a:t>
            </a:r>
          </a:p>
          <a:p>
            <a:pPr fontAlgn="base"/>
            <a:r>
              <a:rPr lang="it-IT" sz="1400" dirty="0"/>
              <a:t> ma ambedue le definizioni derivano  dal miracoloso </a:t>
            </a:r>
          </a:p>
          <a:p>
            <a:pPr fontAlgn="base"/>
            <a:r>
              <a:rPr lang="it-IT" sz="1400" dirty="0"/>
              <a:t>richiamo della Vergine rivolto a san Gregorio Magno.</a:t>
            </a:r>
          </a:p>
          <a:p>
            <a:pPr fontAlgn="base"/>
            <a:r>
              <a:rPr lang="it-IT" sz="1400" b="1" dirty="0"/>
              <a:t> San Gregorio </a:t>
            </a:r>
            <a:r>
              <a:rPr lang="it-IT" sz="1400" dirty="0"/>
              <a:t> era un devoto dell</a:t>
            </a:r>
            <a:r>
              <a:rPr lang="it-IT" sz="1400" b="1" dirty="0"/>
              <a:t>’ immagine</a:t>
            </a:r>
          </a:p>
          <a:p>
            <a:pPr fontAlgn="base"/>
            <a:r>
              <a:rPr lang="it-IT" sz="1400" b="1" dirty="0"/>
              <a:t> della Vergine</a:t>
            </a:r>
            <a:r>
              <a:rPr lang="it-IT" sz="1400" dirty="0"/>
              <a:t> ma un giorno passando per il Foro romano</a:t>
            </a:r>
          </a:p>
          <a:p>
            <a:pPr fontAlgn="base"/>
            <a:r>
              <a:rPr lang="it-IT" sz="1400" dirty="0"/>
              <a:t> non si fermò a salutare la Vergine come era solito fare.</a:t>
            </a:r>
          </a:p>
          <a:p>
            <a:pPr fontAlgn="base"/>
            <a:r>
              <a:rPr lang="it-IT" sz="1400" dirty="0"/>
              <a:t> Allora </a:t>
            </a:r>
            <a:r>
              <a:rPr lang="it-IT" sz="1400" b="1" dirty="0"/>
              <a:t>Lei gli apparve </a:t>
            </a:r>
            <a:r>
              <a:rPr lang="it-IT" sz="1400" dirty="0"/>
              <a:t>poco oltre e lo rimproverò </a:t>
            </a:r>
          </a:p>
          <a:p>
            <a:pPr fontAlgn="base"/>
            <a:r>
              <a:rPr lang="it-IT" sz="1400" dirty="0"/>
              <a:t>dicendogli: </a:t>
            </a:r>
            <a:r>
              <a:rPr lang="it-IT" sz="1400" i="1" dirty="0"/>
              <a:t>Gregorio, perché più non mi saluti?</a:t>
            </a:r>
          </a:p>
          <a:p>
            <a:pPr fontAlgn="base"/>
            <a:r>
              <a:rPr lang="it-IT" sz="1400" dirty="0"/>
              <a:t> </a:t>
            </a:r>
            <a:r>
              <a:rPr lang="it-IT" sz="1400" b="1" dirty="0"/>
              <a:t>Il Papa</a:t>
            </a:r>
            <a:r>
              <a:rPr lang="it-IT" sz="1400" dirty="0"/>
              <a:t> tornò indietro, entrò in chiesa, e le chiese scusa. </a:t>
            </a:r>
          </a:p>
          <a:p>
            <a:pPr fontAlgn="base"/>
            <a:r>
              <a:rPr lang="it-IT" sz="1400" dirty="0"/>
              <a:t>Da allora (l’opera ) fu chiamata la </a:t>
            </a:r>
            <a:r>
              <a:rPr lang="it-IT" sz="1400" b="1" dirty="0"/>
              <a:t>Madonna del Saluto</a:t>
            </a:r>
            <a:r>
              <a:rPr lang="it-IT" sz="1400" dirty="0"/>
              <a:t>.</a:t>
            </a:r>
          </a:p>
          <a:p>
            <a:pPr fontAlgn="base"/>
            <a:endParaRPr lang="it-IT" sz="1400" dirty="0"/>
          </a:p>
          <a:p>
            <a:pPr fontAlgn="base"/>
            <a:r>
              <a:rPr lang="it-IT" sz="1200" dirty="0">
                <a:hlinkClick r:id="rId2"/>
              </a:rPr>
              <a:t>https://www.istantidibellezza.it/le-icone-mariane-di-roma.html</a:t>
            </a:r>
            <a:endParaRPr lang="it-IT" sz="1200" dirty="0"/>
          </a:p>
          <a:p>
            <a:pPr fontAlgn="base"/>
            <a:endParaRPr lang="it-IT" sz="1400" dirty="0"/>
          </a:p>
        </p:txBody>
      </p:sp>
      <p:pic>
        <p:nvPicPr>
          <p:cNvPr id="3" name="Immagine 2" descr="Madonna del saluto_Odighitria_chiesa San Cosma e Dami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499992" cy="5769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6678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del Conforto</a:t>
            </a:r>
          </a:p>
          <a:p>
            <a:pPr fontAlgn="base"/>
            <a:r>
              <a:rPr lang="cs-CZ" dirty="0" err="1"/>
              <a:t>detta</a:t>
            </a:r>
            <a:r>
              <a:rPr lang="cs-CZ" dirty="0"/>
              <a:t> </a:t>
            </a:r>
            <a:r>
              <a:rPr lang="it-IT" b="1" dirty="0"/>
              <a:t>“Imago Antiqua”</a:t>
            </a:r>
            <a:endParaRPr lang="it-IT" dirty="0"/>
          </a:p>
          <a:p>
            <a:pPr fontAlgn="base"/>
            <a:r>
              <a:rPr lang="it-IT" sz="1600" dirty="0"/>
              <a:t>tipo: icona  </a:t>
            </a:r>
            <a:r>
              <a:rPr lang="it-IT" sz="1600" dirty="0" err="1"/>
              <a:t>Odighitria</a:t>
            </a:r>
            <a:endParaRPr lang="it-IT" sz="1600" dirty="0"/>
          </a:p>
          <a:p>
            <a:pPr fontAlgn="base"/>
            <a:r>
              <a:rPr lang="it-IT" sz="1600" dirty="0"/>
              <a:t>encausto su tela di lino applicata su tavola, 132 x 97</a:t>
            </a:r>
            <a:r>
              <a:rPr lang="it-IT" sz="1600" b="1" dirty="0"/>
              <a:t> </a:t>
            </a:r>
            <a:r>
              <a:rPr lang="it-IT" sz="1600" dirty="0"/>
              <a:t>cm</a:t>
            </a:r>
            <a:endParaRPr lang="it-IT" sz="1600" b="1" dirty="0"/>
          </a:p>
          <a:p>
            <a:pPr fontAlgn="base"/>
            <a:r>
              <a:rPr lang="it-IT" sz="1600" dirty="0"/>
              <a:t>V - </a:t>
            </a:r>
            <a:r>
              <a:rPr lang="it-IT" sz="1600" dirty="0" err="1"/>
              <a:t>VI</a:t>
            </a:r>
            <a:r>
              <a:rPr lang="it-IT" sz="1600" dirty="0"/>
              <a:t> secolo circa</a:t>
            </a:r>
          </a:p>
          <a:p>
            <a:pPr fontAlgn="base"/>
            <a:r>
              <a:rPr lang="it-IT" sz="1600" dirty="0"/>
              <a:t>Chiesa di Santa Francesca Romana (Santa Maria Nova), Roma</a:t>
            </a:r>
          </a:p>
          <a:p>
            <a:pPr fontAlgn="base"/>
            <a:endParaRPr lang="it-IT" sz="1600" dirty="0"/>
          </a:p>
          <a:p>
            <a:r>
              <a:rPr lang="it-IT" sz="1400" b="1" dirty="0"/>
              <a:t>Questa icona è conservata </a:t>
            </a:r>
            <a:r>
              <a:rPr lang="it-IT" sz="1400" dirty="0"/>
              <a:t>nella chiesa di Santa Francesca Romana</a:t>
            </a:r>
          </a:p>
          <a:p>
            <a:r>
              <a:rPr lang="it-IT" sz="1400" dirty="0"/>
              <a:t> (già </a:t>
            </a:r>
            <a:r>
              <a:rPr lang="it-IT" sz="1400" b="1" dirty="0"/>
              <a:t>Santa Maria Nova</a:t>
            </a:r>
            <a:r>
              <a:rPr lang="it-IT" sz="1400" dirty="0"/>
              <a:t>) </a:t>
            </a:r>
          </a:p>
          <a:p>
            <a:r>
              <a:rPr lang="it-IT" sz="1400" b="1" dirty="0"/>
              <a:t>e risulta essere la più antica che si conosca</a:t>
            </a:r>
            <a:r>
              <a:rPr lang="it-IT" sz="1400" dirty="0"/>
              <a:t>: </a:t>
            </a:r>
          </a:p>
          <a:p>
            <a:r>
              <a:rPr lang="it-IT" sz="1400" dirty="0"/>
              <a:t>sembra infatti probabile una </a:t>
            </a:r>
            <a:r>
              <a:rPr lang="it-IT" sz="1400" b="1" dirty="0"/>
              <a:t>datazione </a:t>
            </a:r>
            <a:r>
              <a:rPr lang="it-IT" sz="1400" dirty="0"/>
              <a:t>ai primi decenni del </a:t>
            </a:r>
            <a:r>
              <a:rPr lang="it-IT" sz="1400" b="1" dirty="0"/>
              <a:t>V secolo</a:t>
            </a:r>
            <a:r>
              <a:rPr lang="it-IT" sz="1400" dirty="0"/>
              <a:t>. </a:t>
            </a:r>
          </a:p>
          <a:p>
            <a:r>
              <a:rPr lang="it-IT" sz="1400" b="1" dirty="0"/>
              <a:t>La tradizione vuole </a:t>
            </a:r>
            <a:r>
              <a:rPr lang="it-IT" sz="1400" dirty="0"/>
              <a:t>che la tavola provenga </a:t>
            </a:r>
            <a:r>
              <a:rPr lang="it-IT" sz="1400" b="1" dirty="0"/>
              <a:t>dalla Palestina </a:t>
            </a:r>
          </a:p>
          <a:p>
            <a:r>
              <a:rPr lang="it-IT" sz="1400" dirty="0"/>
              <a:t>nel secolo XII e da quel momento sarebbe stata oggetto di culto </a:t>
            </a:r>
          </a:p>
          <a:p>
            <a:r>
              <a:rPr lang="it-IT" sz="1400" dirty="0"/>
              <a:t>e di devozione. </a:t>
            </a:r>
          </a:p>
          <a:p>
            <a:r>
              <a:rPr lang="it-IT" sz="1400" dirty="0"/>
              <a:t>(L’opera) </a:t>
            </a:r>
            <a:r>
              <a:rPr lang="it-IT" sz="1400" b="1" dirty="0"/>
              <a:t>E' del tipo </a:t>
            </a:r>
            <a:r>
              <a:rPr lang="it-IT" sz="1400" b="1" dirty="0" err="1"/>
              <a:t>Odighitria</a:t>
            </a:r>
            <a:endParaRPr lang="it-IT" sz="1400" b="1" dirty="0"/>
          </a:p>
          <a:p>
            <a:r>
              <a:rPr lang="it-IT" sz="1400" dirty="0"/>
              <a:t>(</a:t>
            </a:r>
            <a:r>
              <a:rPr lang="it-IT" sz="1400" b="1" dirty="0"/>
              <a:t>Maria tiene il Bambino</a:t>
            </a:r>
            <a:r>
              <a:rPr lang="it-IT" sz="1400" dirty="0"/>
              <a:t> </a:t>
            </a:r>
            <a:r>
              <a:rPr lang="it-IT" sz="1400" b="1" dirty="0"/>
              <a:t>sul braccio destro e lo indica col sinistro</a:t>
            </a:r>
            <a:r>
              <a:rPr lang="it-IT" sz="1400" dirty="0"/>
              <a:t>) </a:t>
            </a:r>
          </a:p>
          <a:p>
            <a:r>
              <a:rPr lang="it-IT" sz="1400" dirty="0"/>
              <a:t>ed</a:t>
            </a:r>
            <a:r>
              <a:rPr lang="it-IT" sz="1400" b="1" dirty="0"/>
              <a:t> è </a:t>
            </a:r>
            <a:r>
              <a:rPr lang="it-IT" sz="1400" dirty="0"/>
              <a:t>anche una delle icone romane della Vergine </a:t>
            </a:r>
            <a:r>
              <a:rPr lang="it-IT" sz="1400" b="1" dirty="0"/>
              <a:t>attribuite a San Luca</a:t>
            </a:r>
            <a:r>
              <a:rPr lang="it-IT" sz="1400" dirty="0"/>
              <a:t>. </a:t>
            </a:r>
          </a:p>
          <a:p>
            <a:r>
              <a:rPr lang="it-IT" sz="1400" dirty="0"/>
              <a:t>Di questa antica immagine solo </a:t>
            </a:r>
            <a:r>
              <a:rPr lang="it-IT" sz="1400" b="1" dirty="0"/>
              <a:t>due frammenti sono originali </a:t>
            </a:r>
          </a:p>
          <a:p>
            <a:r>
              <a:rPr lang="it-IT" sz="1400" dirty="0"/>
              <a:t>e corrispondono alla </a:t>
            </a:r>
            <a:r>
              <a:rPr lang="it-IT" sz="1400" b="1" dirty="0"/>
              <a:t>testa della Vergine </a:t>
            </a:r>
            <a:r>
              <a:rPr lang="it-IT" sz="1400" dirty="0"/>
              <a:t>e a quella del </a:t>
            </a:r>
            <a:r>
              <a:rPr lang="it-IT" sz="1400" b="1" dirty="0"/>
              <a:t>Bambino</a:t>
            </a:r>
            <a:r>
              <a:rPr lang="it-IT" sz="1400" dirty="0"/>
              <a:t>. </a:t>
            </a:r>
          </a:p>
          <a:p>
            <a:r>
              <a:rPr lang="it-IT" sz="1400" dirty="0"/>
              <a:t>Questi due soli elementi non permettono di stabilire la sua originale</a:t>
            </a:r>
          </a:p>
          <a:p>
            <a:r>
              <a:rPr lang="it-IT" sz="1400" dirty="0"/>
              <a:t> configurazione d'insieme; </a:t>
            </a:r>
            <a:r>
              <a:rPr lang="it-IT" sz="1400" b="1" dirty="0"/>
              <a:t>non si sa </a:t>
            </a:r>
            <a:r>
              <a:rPr lang="it-IT" sz="1400" dirty="0"/>
              <a:t>se la </a:t>
            </a:r>
            <a:r>
              <a:rPr lang="it-IT" sz="1400" b="1" dirty="0"/>
              <a:t>Vergine</a:t>
            </a:r>
            <a:r>
              <a:rPr lang="it-IT" sz="1400" dirty="0"/>
              <a:t> fosse seduta </a:t>
            </a:r>
          </a:p>
          <a:p>
            <a:r>
              <a:rPr lang="it-IT" sz="1400" dirty="0"/>
              <a:t>o in piedi, quale fosse la posizione delle sue mani o come fosse seduto</a:t>
            </a:r>
          </a:p>
          <a:p>
            <a:r>
              <a:rPr lang="it-IT" sz="1400" dirty="0"/>
              <a:t> il Bambino. L'unico punto fermo è che </a:t>
            </a:r>
            <a:r>
              <a:rPr lang="it-IT" sz="1400" b="1" dirty="0"/>
              <a:t>la testa del Bambino </a:t>
            </a:r>
            <a:r>
              <a:rPr lang="it-IT" sz="1400" dirty="0"/>
              <a:t>è rivolta </a:t>
            </a:r>
          </a:p>
          <a:p>
            <a:r>
              <a:rPr lang="it-IT" sz="1400" dirty="0"/>
              <a:t>verso la Madre. </a:t>
            </a:r>
          </a:p>
          <a:p>
            <a:endParaRPr lang="it-IT" sz="1400" dirty="0"/>
          </a:p>
          <a:p>
            <a:r>
              <a:rPr lang="it-IT" sz="1400" dirty="0">
                <a:hlinkClick r:id="rId2"/>
              </a:rPr>
              <a:t>https://www.istantidibellezza.it/le-icone-mariane-di-roma.html</a:t>
            </a:r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pic>
        <p:nvPicPr>
          <p:cNvPr id="3" name="Immagine 2" descr="Madonna del Conforto detta Imago Antiqua_VI sec_encausto su lino_modello Odegitria_S.Maria 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536427" cy="4853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66784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di San Luca </a:t>
            </a:r>
            <a:endParaRPr lang="it-IT" dirty="0"/>
          </a:p>
          <a:p>
            <a:pPr fontAlgn="base"/>
            <a:r>
              <a:rPr lang="it-IT" sz="1600" dirty="0"/>
              <a:t>tipo: icona  </a:t>
            </a:r>
            <a:r>
              <a:rPr lang="it-IT" sz="1600" dirty="0" err="1"/>
              <a:t>Odighitria</a:t>
            </a:r>
            <a:endParaRPr lang="it-IT" sz="1600" dirty="0"/>
          </a:p>
          <a:p>
            <a:pPr fontAlgn="base"/>
            <a:r>
              <a:rPr lang="it-IT" sz="1600" dirty="0"/>
              <a:t>tempera su tavola di olmo, 100 x 47,5 cm</a:t>
            </a:r>
          </a:p>
          <a:p>
            <a:pPr fontAlgn="base"/>
            <a:r>
              <a:rPr lang="it-IT" sz="1600" dirty="0"/>
              <a:t> </a:t>
            </a:r>
            <a:r>
              <a:rPr lang="it-IT" sz="1600" dirty="0" err="1"/>
              <a:t>VI</a:t>
            </a:r>
            <a:r>
              <a:rPr lang="it-IT" sz="1600" dirty="0"/>
              <a:t> secolo</a:t>
            </a:r>
          </a:p>
          <a:p>
            <a:pPr fontAlgn="base"/>
            <a:r>
              <a:rPr lang="it-IT" sz="1600" dirty="0"/>
              <a:t> Basilica di Santa Maria ad </a:t>
            </a:r>
            <a:r>
              <a:rPr lang="it-IT" sz="1600" dirty="0" err="1"/>
              <a:t>Martyres</a:t>
            </a:r>
            <a:r>
              <a:rPr lang="it-IT" sz="1600" dirty="0"/>
              <a:t> (Pantheon), Roma</a:t>
            </a:r>
          </a:p>
          <a:p>
            <a:pPr fontAlgn="base"/>
            <a:endParaRPr lang="it-IT" sz="1600" b="1" dirty="0"/>
          </a:p>
          <a:p>
            <a:pPr fontAlgn="base"/>
            <a:endParaRPr lang="it-IT" dirty="0"/>
          </a:p>
          <a:p>
            <a:pPr fontAlgn="base"/>
            <a:r>
              <a:rPr lang="it-IT" sz="1400" b="1" dirty="0"/>
              <a:t>Il Pantheon</a:t>
            </a:r>
            <a:r>
              <a:rPr lang="it-IT" sz="1400" dirty="0"/>
              <a:t>, uno dei luoghi più significativi del culto pagano</a:t>
            </a:r>
          </a:p>
          <a:p>
            <a:pPr fontAlgn="base"/>
            <a:r>
              <a:rPr lang="it-IT" sz="1400" dirty="0"/>
              <a:t> di epoca romana, sotto il pontificato di Bonifacio IV (608-615) </a:t>
            </a:r>
          </a:p>
          <a:p>
            <a:pPr fontAlgn="base"/>
            <a:r>
              <a:rPr lang="it-IT" sz="1400" dirty="0"/>
              <a:t>fu destinato al culto cristiano e </a:t>
            </a:r>
          </a:p>
          <a:p>
            <a:pPr fontAlgn="base"/>
            <a:r>
              <a:rPr lang="it-IT" sz="1400" b="1" dirty="0"/>
              <a:t>fu dedicato alla Vergine Maria </a:t>
            </a:r>
            <a:r>
              <a:rPr lang="it-IT" sz="1400" dirty="0"/>
              <a:t>e a tutti i martiri. </a:t>
            </a:r>
          </a:p>
          <a:p>
            <a:pPr fontAlgn="base"/>
            <a:r>
              <a:rPr lang="it-IT" sz="1400" b="1" dirty="0"/>
              <a:t>La data </a:t>
            </a:r>
            <a:r>
              <a:rPr lang="it-IT" sz="1400" dirty="0"/>
              <a:t>della consacrazione della chiesa è stata fatta risalire all‘ </a:t>
            </a:r>
            <a:r>
              <a:rPr lang="it-IT" sz="1400" b="1" dirty="0"/>
              <a:t>anno</a:t>
            </a:r>
            <a:r>
              <a:rPr lang="it-IT" sz="1400" dirty="0"/>
              <a:t> </a:t>
            </a:r>
            <a:r>
              <a:rPr lang="it-IT" sz="1400" b="1" dirty="0"/>
              <a:t>609 </a:t>
            </a:r>
          </a:p>
          <a:p>
            <a:pPr fontAlgn="base"/>
            <a:r>
              <a:rPr lang="it-IT" sz="1400" dirty="0"/>
              <a:t>ed </a:t>
            </a:r>
            <a:r>
              <a:rPr lang="it-IT" sz="1400" b="1" dirty="0"/>
              <a:t>è</a:t>
            </a:r>
            <a:r>
              <a:rPr lang="it-IT" sz="1400" dirty="0"/>
              <a:t> probabile che </a:t>
            </a:r>
            <a:r>
              <a:rPr lang="it-IT" sz="1400" b="1" dirty="0"/>
              <a:t>quest‘ icona </a:t>
            </a:r>
            <a:r>
              <a:rPr lang="it-IT" sz="1400" dirty="0"/>
              <a:t>facesse parte dei </a:t>
            </a:r>
            <a:r>
              <a:rPr lang="it-IT" sz="1400" b="1" dirty="0"/>
              <a:t>doni </a:t>
            </a:r>
          </a:p>
          <a:p>
            <a:pPr fontAlgn="base"/>
            <a:r>
              <a:rPr lang="it-IT" sz="1400" dirty="0"/>
              <a:t>offerti in quell'occasione </a:t>
            </a:r>
            <a:r>
              <a:rPr lang="it-IT" sz="1400" b="1" dirty="0"/>
              <a:t>dall‘ imperatore Foca</a:t>
            </a:r>
            <a:r>
              <a:rPr lang="it-IT" sz="1400" dirty="0"/>
              <a:t>. </a:t>
            </a:r>
          </a:p>
          <a:p>
            <a:pPr fontAlgn="base"/>
            <a:r>
              <a:rPr lang="it-IT" sz="1400" dirty="0"/>
              <a:t>Ciò che rimane della </a:t>
            </a:r>
            <a:r>
              <a:rPr lang="it-IT" sz="1400" b="1" dirty="0"/>
              <a:t>tavola</a:t>
            </a:r>
            <a:r>
              <a:rPr lang="it-IT" sz="1400" dirty="0"/>
              <a:t> è solo </a:t>
            </a:r>
            <a:r>
              <a:rPr lang="it-IT" sz="1400" b="1" dirty="0"/>
              <a:t>un frammento di quella originale</a:t>
            </a:r>
          </a:p>
          <a:p>
            <a:pPr fontAlgn="base"/>
            <a:r>
              <a:rPr lang="it-IT" sz="1400" dirty="0"/>
              <a:t> che per grandezza si può ritenere </a:t>
            </a:r>
            <a:r>
              <a:rPr lang="it-IT" sz="1400" b="1" dirty="0"/>
              <a:t>simile all‘ icona di Santa Maria Nova</a:t>
            </a:r>
            <a:r>
              <a:rPr lang="it-IT" sz="1400" dirty="0"/>
              <a:t>, </a:t>
            </a:r>
          </a:p>
          <a:p>
            <a:pPr fontAlgn="base"/>
            <a:r>
              <a:rPr lang="it-IT" sz="1400" b="1" dirty="0"/>
              <a:t>ma si differenzia </a:t>
            </a:r>
            <a:r>
              <a:rPr lang="it-IT" sz="1400" dirty="0"/>
              <a:t>nel modo in cui la </a:t>
            </a:r>
            <a:r>
              <a:rPr lang="it-IT" sz="1400" b="1" dirty="0"/>
              <a:t>Vergine sostiene il Bambino </a:t>
            </a:r>
          </a:p>
          <a:p>
            <a:pPr fontAlgn="base"/>
            <a:r>
              <a:rPr lang="it-IT" sz="1400" dirty="0"/>
              <a:t>e nella particolare evidenza della mano,  (sono)</a:t>
            </a:r>
          </a:p>
          <a:p>
            <a:pPr fontAlgn="base"/>
            <a:r>
              <a:rPr lang="it-IT" sz="1400" dirty="0"/>
              <a:t>motivi che la fanno rientrare nella </a:t>
            </a:r>
            <a:r>
              <a:rPr lang="it-IT" sz="1400" b="1" dirty="0"/>
              <a:t>tipologia della Madonna </a:t>
            </a:r>
            <a:r>
              <a:rPr lang="it-IT" sz="1400" b="1" dirty="0" err="1"/>
              <a:t>Odighitria</a:t>
            </a:r>
            <a:r>
              <a:rPr lang="it-IT" sz="1400" b="1" dirty="0"/>
              <a:t>.</a:t>
            </a:r>
          </a:p>
          <a:p>
            <a:pPr fontAlgn="base"/>
            <a:r>
              <a:rPr lang="it-IT" sz="1400" b="1" dirty="0"/>
              <a:t> La mano </a:t>
            </a:r>
            <a:r>
              <a:rPr lang="it-IT" sz="1400" dirty="0"/>
              <a:t>destra della Madonna che tocca il ginocchio del bambino,</a:t>
            </a:r>
          </a:p>
          <a:p>
            <a:pPr fontAlgn="base"/>
            <a:r>
              <a:rPr lang="it-IT" sz="1400" dirty="0"/>
              <a:t> gesto nel quale si sottolinea la mediazione di Maria rispetto a Cristo, </a:t>
            </a:r>
          </a:p>
          <a:p>
            <a:pPr fontAlgn="base"/>
            <a:r>
              <a:rPr lang="it-IT" sz="1400" dirty="0"/>
              <a:t>è dipinta in oro: è infatti la mano che </a:t>
            </a:r>
            <a:r>
              <a:rPr lang="it-IT" sz="1400" b="1" dirty="0"/>
              <a:t>elargisce salvezza</a:t>
            </a:r>
            <a:r>
              <a:rPr lang="it-IT" sz="1400" dirty="0"/>
              <a:t>.</a:t>
            </a:r>
          </a:p>
          <a:p>
            <a:pPr fontAlgn="base"/>
            <a:endParaRPr lang="it-IT" sz="1200" dirty="0"/>
          </a:p>
          <a:p>
            <a:pPr fontAlgn="base"/>
            <a:r>
              <a:rPr lang="it-IT" sz="1200" dirty="0">
                <a:hlinkClick r:id="rId2"/>
              </a:rPr>
              <a:t>https://www.istantidibellezza.it/le-icone-mariane-di-roma.html</a:t>
            </a:r>
            <a:endParaRPr lang="it-IT" sz="1200" dirty="0"/>
          </a:p>
          <a:p>
            <a:pPr fontAlgn="base"/>
            <a:endParaRPr lang="it-IT" sz="1200" dirty="0"/>
          </a:p>
          <a:p>
            <a:pPr fontAlgn="base"/>
            <a:r>
              <a:rPr lang="it-IT" sz="1200" dirty="0"/>
              <a:t> </a:t>
            </a:r>
          </a:p>
        </p:txBody>
      </p:sp>
      <p:pic>
        <p:nvPicPr>
          <p:cNvPr id="3" name="Immagine 2" descr="Madonna di San Luca_Odighitria_chiesa Santa-maria-ad-martyres_r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998103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60648"/>
            <a:ext cx="66784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Madonna di San Luca</a:t>
            </a:r>
          </a:p>
          <a:p>
            <a:pPr fontAlgn="base"/>
            <a:r>
              <a:rPr lang="cs-CZ" dirty="0" err="1"/>
              <a:t>detta</a:t>
            </a:r>
            <a:r>
              <a:rPr lang="cs-CZ" dirty="0"/>
              <a:t> </a:t>
            </a:r>
            <a:r>
              <a:rPr lang="it-IT" b="1" dirty="0"/>
              <a:t>“Madonna del Popolo”</a:t>
            </a:r>
          </a:p>
          <a:p>
            <a:pPr fontAlgn="base"/>
            <a:r>
              <a:rPr lang="it-IT" sz="1600" dirty="0"/>
              <a:t>tipo: Icona </a:t>
            </a:r>
            <a:r>
              <a:rPr lang="it-IT" sz="1600" dirty="0" err="1"/>
              <a:t>Odighitria</a:t>
            </a:r>
            <a:r>
              <a:rPr lang="it-IT" sz="1600" dirty="0"/>
              <a:t> </a:t>
            </a:r>
          </a:p>
          <a:p>
            <a:pPr fontAlgn="base"/>
            <a:r>
              <a:rPr lang="it-IT" sz="1600" dirty="0"/>
              <a:t>Tempera su tavola, 112 x 95 cm</a:t>
            </a:r>
          </a:p>
          <a:p>
            <a:pPr fontAlgn="base"/>
            <a:r>
              <a:rPr lang="it-IT" sz="1600" dirty="0"/>
              <a:t>XIII secolo</a:t>
            </a:r>
          </a:p>
          <a:p>
            <a:pPr fontAlgn="base"/>
            <a:r>
              <a:rPr lang="it-IT" sz="1600" dirty="0"/>
              <a:t>Chiesa di Santa Maria del Popolo, Roma</a:t>
            </a:r>
          </a:p>
          <a:p>
            <a:endParaRPr lang="it-IT" dirty="0"/>
          </a:p>
          <a:p>
            <a:r>
              <a:rPr lang="it-IT" sz="1400" b="1" dirty="0"/>
              <a:t>La tradizione attribuisce la collocazione </a:t>
            </a:r>
          </a:p>
          <a:p>
            <a:r>
              <a:rPr lang="it-IT" sz="1400" dirty="0"/>
              <a:t>dell'icona </a:t>
            </a:r>
            <a:r>
              <a:rPr lang="it-IT" sz="1400" b="1" dirty="0"/>
              <a:t>in </a:t>
            </a:r>
            <a:r>
              <a:rPr lang="it-IT" sz="1400" dirty="0"/>
              <a:t>Santa Maria del Popolo a papa Gregorio IX </a:t>
            </a:r>
          </a:p>
          <a:p>
            <a:r>
              <a:rPr lang="it-IT" sz="1400" b="1" dirty="0"/>
              <a:t>che</a:t>
            </a:r>
            <a:r>
              <a:rPr lang="it-IT" sz="1400" dirty="0"/>
              <a:t> </a:t>
            </a:r>
            <a:r>
              <a:rPr lang="it-IT" sz="1400" b="1" dirty="0"/>
              <a:t>dopo </a:t>
            </a:r>
            <a:r>
              <a:rPr lang="it-IT" sz="1400" dirty="0"/>
              <a:t>l’epidemia di peste del 1231 restaurò ed ampliò </a:t>
            </a:r>
          </a:p>
          <a:p>
            <a:r>
              <a:rPr lang="it-IT" sz="1400" dirty="0"/>
              <a:t>l'edificio e </a:t>
            </a:r>
            <a:r>
              <a:rPr lang="it-IT" sz="1400" b="1" dirty="0"/>
              <a:t>vi pose l'icona miracolosa </a:t>
            </a:r>
            <a:r>
              <a:rPr lang="it-IT" sz="1400" dirty="0"/>
              <a:t>ritenuta </a:t>
            </a:r>
            <a:r>
              <a:rPr lang="it-IT" sz="1400" b="1" dirty="0"/>
              <a:t>dipinta da S. Luca</a:t>
            </a:r>
            <a:r>
              <a:rPr lang="it-IT" sz="1400" dirty="0"/>
              <a:t>,</a:t>
            </a:r>
          </a:p>
          <a:p>
            <a:r>
              <a:rPr lang="it-IT" sz="1400" b="1" dirty="0"/>
              <a:t> che prima </a:t>
            </a:r>
            <a:r>
              <a:rPr lang="it-IT" sz="1400" dirty="0"/>
              <a:t>si trovava nel Sancta Sanctorum in Laterano. </a:t>
            </a:r>
          </a:p>
          <a:p>
            <a:endParaRPr lang="it-IT" sz="1400" dirty="0"/>
          </a:p>
          <a:p>
            <a:r>
              <a:rPr lang="it-IT" sz="1200" dirty="0">
                <a:hlinkClick r:id="rId2"/>
              </a:rPr>
              <a:t>https://www.istantidibellezza.it/le-icone-mariane-di-roma.html</a:t>
            </a:r>
            <a:endParaRPr lang="it-IT" sz="1200" dirty="0"/>
          </a:p>
        </p:txBody>
      </p:sp>
      <p:pic>
        <p:nvPicPr>
          <p:cNvPr id="3" name="Immagine 2" descr="Madonna di San Luca_Odighitria_chiesa Santa Maria Del Pop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888432" cy="4985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04664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Jan </a:t>
            </a:r>
            <a:r>
              <a:rPr lang="it-IT" b="1" dirty="0" err="1"/>
              <a:t>Gossart</a:t>
            </a:r>
            <a:r>
              <a:rPr lang="it-IT" b="1" dirty="0"/>
              <a:t> </a:t>
            </a:r>
            <a:r>
              <a:rPr lang="it-IT" b="1" dirty="0" err="1"/>
              <a:t>zv</a:t>
            </a:r>
            <a:r>
              <a:rPr lang="it-IT" b="1" dirty="0"/>
              <a:t>. </a:t>
            </a:r>
            <a:r>
              <a:rPr lang="it-IT" b="1" dirty="0" err="1"/>
              <a:t>Mabuse</a:t>
            </a:r>
            <a:endParaRPr lang="it-IT" b="1" dirty="0"/>
          </a:p>
          <a:p>
            <a:r>
              <a:rPr lang="it-IT" b="1" dirty="0"/>
              <a:t>Sv. </a:t>
            </a:r>
            <a:r>
              <a:rPr lang="it-IT" b="1" dirty="0" err="1"/>
              <a:t>Lukáš</a:t>
            </a:r>
            <a:r>
              <a:rPr lang="it-IT" b="1" dirty="0"/>
              <a:t> </a:t>
            </a:r>
            <a:r>
              <a:rPr lang="it-IT" b="1" dirty="0" err="1"/>
              <a:t>kreslí</a:t>
            </a:r>
            <a:r>
              <a:rPr lang="it-IT" b="1" dirty="0"/>
              <a:t> P. </a:t>
            </a:r>
            <a:r>
              <a:rPr lang="it-IT" b="1" dirty="0" err="1"/>
              <a:t>Marii</a:t>
            </a:r>
            <a:endParaRPr lang="it-IT" b="1" dirty="0"/>
          </a:p>
          <a:p>
            <a:r>
              <a:rPr lang="it-IT" sz="1600" dirty="0"/>
              <a:t>1513-15 ca.</a:t>
            </a:r>
          </a:p>
          <a:p>
            <a:r>
              <a:rPr lang="it-IT" sz="1600" dirty="0" err="1"/>
              <a:t>Národní</a:t>
            </a:r>
            <a:r>
              <a:rPr lang="it-IT" sz="1600" dirty="0"/>
              <a:t> </a:t>
            </a:r>
            <a:r>
              <a:rPr lang="it-IT" sz="1600" dirty="0" err="1"/>
              <a:t>Galerie</a:t>
            </a:r>
            <a:r>
              <a:rPr lang="it-IT" sz="1600" dirty="0"/>
              <a:t> v </a:t>
            </a:r>
            <a:r>
              <a:rPr lang="it-IT" sz="1600" dirty="0" err="1"/>
              <a:t>Praze</a:t>
            </a:r>
            <a:endParaRPr lang="it-IT" sz="1600" dirty="0"/>
          </a:p>
          <a:p>
            <a:endParaRPr lang="it-IT" sz="1600" dirty="0"/>
          </a:p>
          <a:p>
            <a:r>
              <a:rPr lang="it-IT" sz="1600" i="1" dirty="0"/>
              <a:t>(La Madonna di San Luca)</a:t>
            </a:r>
          </a:p>
          <a:p>
            <a:r>
              <a:rPr lang="it-IT" sz="1600" i="1" dirty="0"/>
              <a:t>(San Luca che dipinge la Vergine)</a:t>
            </a:r>
          </a:p>
          <a:p>
            <a:endParaRPr lang="it-IT" i="1" dirty="0"/>
          </a:p>
          <a:p>
            <a:r>
              <a:rPr lang="it-IT" sz="1600" dirty="0" err="1"/>
              <a:t>Kdo</a:t>
            </a:r>
            <a:r>
              <a:rPr lang="it-IT" sz="1600" dirty="0"/>
              <a:t> </a:t>
            </a:r>
            <a:r>
              <a:rPr lang="it-IT" sz="1600" dirty="0" err="1"/>
              <a:t>jiný</a:t>
            </a:r>
            <a:r>
              <a:rPr lang="it-IT" sz="1600" dirty="0"/>
              <a:t> než </a:t>
            </a:r>
            <a:r>
              <a:rPr lang="it-IT" sz="1600" dirty="0" err="1"/>
              <a:t>některý</a:t>
            </a:r>
            <a:r>
              <a:rPr lang="it-IT" sz="1600" dirty="0"/>
              <a:t> z </a:t>
            </a:r>
            <a:r>
              <a:rPr lang="it-IT" sz="1600" dirty="0" err="1"/>
              <a:t>dvanácti</a:t>
            </a:r>
            <a:r>
              <a:rPr lang="it-IT" sz="1600" dirty="0"/>
              <a:t> </a:t>
            </a:r>
            <a:r>
              <a:rPr lang="it-IT" sz="1600" dirty="0" err="1"/>
              <a:t>apoštolů</a:t>
            </a:r>
            <a:r>
              <a:rPr lang="it-IT" sz="1600" dirty="0"/>
              <a:t> </a:t>
            </a:r>
            <a:r>
              <a:rPr lang="it-IT" sz="1600" dirty="0" err="1"/>
              <a:t>mohl</a:t>
            </a:r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kdy</a:t>
            </a:r>
            <a:r>
              <a:rPr lang="it-IT" sz="1600" dirty="0"/>
              <a:t> </a:t>
            </a:r>
            <a:r>
              <a:rPr lang="it-IT" sz="1600" b="1" dirty="0" err="1"/>
              <a:t>namalovat</a:t>
            </a:r>
            <a:r>
              <a:rPr lang="it-IT" sz="1600" b="1" dirty="0"/>
              <a:t> </a:t>
            </a:r>
            <a:r>
              <a:rPr lang="it-IT" sz="1600" b="1" dirty="0" err="1"/>
              <a:t>matku</a:t>
            </a:r>
            <a:r>
              <a:rPr lang="it-IT" sz="1600" b="1" dirty="0"/>
              <a:t> </a:t>
            </a:r>
            <a:r>
              <a:rPr lang="it-IT" sz="1600" b="1" dirty="0" err="1"/>
              <a:t>jejich</a:t>
            </a:r>
            <a:r>
              <a:rPr lang="it-IT" sz="1600" b="1" dirty="0"/>
              <a:t> </a:t>
            </a:r>
            <a:r>
              <a:rPr lang="it-IT" sz="1600" b="1" dirty="0" err="1"/>
              <a:t>Mistra</a:t>
            </a:r>
            <a:r>
              <a:rPr lang="it-IT" sz="1600" b="1" dirty="0"/>
              <a:t> a </a:t>
            </a:r>
            <a:r>
              <a:rPr lang="it-IT" sz="1600" b="1" dirty="0" err="1"/>
              <a:t>Pána</a:t>
            </a:r>
            <a:r>
              <a:rPr lang="it-IT" sz="1600" b="1" dirty="0"/>
              <a:t>. </a:t>
            </a:r>
          </a:p>
          <a:p>
            <a:r>
              <a:rPr lang="it-IT" sz="1600" b="1" dirty="0" err="1"/>
              <a:t>Středověká</a:t>
            </a:r>
            <a:r>
              <a:rPr lang="it-IT" sz="1600" b="1" dirty="0"/>
              <a:t> legenda </a:t>
            </a:r>
            <a:r>
              <a:rPr lang="it-IT" sz="1600" b="1" dirty="0" err="1"/>
              <a:t>přisoudila</a:t>
            </a:r>
            <a:r>
              <a:rPr lang="it-IT" sz="1600" b="1" dirty="0"/>
              <a:t> </a:t>
            </a:r>
            <a:r>
              <a:rPr lang="it-IT" sz="1600" b="1" dirty="0" err="1"/>
              <a:t>tuto</a:t>
            </a:r>
            <a:r>
              <a:rPr lang="it-IT" sz="1600" b="1" dirty="0"/>
              <a:t> </a:t>
            </a:r>
            <a:r>
              <a:rPr lang="it-IT" sz="1600" b="1" dirty="0" err="1"/>
              <a:t>roli</a:t>
            </a:r>
            <a:r>
              <a:rPr lang="it-IT" sz="1600" b="1" dirty="0"/>
              <a:t> </a:t>
            </a:r>
          </a:p>
          <a:p>
            <a:r>
              <a:rPr lang="it-IT" sz="1600" b="1" dirty="0" err="1"/>
              <a:t>sv</a:t>
            </a:r>
            <a:r>
              <a:rPr lang="it-IT" sz="1600" b="1" dirty="0"/>
              <a:t>. </a:t>
            </a:r>
            <a:r>
              <a:rPr lang="it-IT" sz="1600" b="1" dirty="0" err="1"/>
              <a:t>Lukášovi</a:t>
            </a:r>
            <a:r>
              <a:rPr lang="it-IT" sz="1600" dirty="0"/>
              <a:t>. </a:t>
            </a:r>
            <a:r>
              <a:rPr lang="it-IT" sz="1600" dirty="0" err="1"/>
              <a:t>Jako</a:t>
            </a:r>
            <a:r>
              <a:rPr lang="it-IT" sz="1600" dirty="0"/>
              <a:t> </a:t>
            </a:r>
            <a:r>
              <a:rPr lang="it-IT" sz="1600" dirty="0" err="1"/>
              <a:t>legendární</a:t>
            </a:r>
            <a:r>
              <a:rPr lang="it-IT" sz="1600" dirty="0"/>
              <a:t> autor </a:t>
            </a:r>
            <a:r>
              <a:rPr lang="it-IT" sz="1600" dirty="0" err="1"/>
              <a:t>prvního</a:t>
            </a:r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err="1"/>
              <a:t>obrazu</a:t>
            </a:r>
            <a:r>
              <a:rPr lang="it-IT" sz="1600" dirty="0"/>
              <a:t> </a:t>
            </a:r>
            <a:r>
              <a:rPr lang="it-IT" sz="1600" dirty="0" err="1"/>
              <a:t>Panny</a:t>
            </a:r>
            <a:r>
              <a:rPr lang="it-IT" sz="1600" dirty="0"/>
              <a:t> Marie se evangelista </a:t>
            </a:r>
            <a:r>
              <a:rPr lang="it-IT" sz="1600" dirty="0" err="1"/>
              <a:t>stal</a:t>
            </a:r>
            <a:r>
              <a:rPr lang="it-IT" sz="1600" dirty="0"/>
              <a:t> </a:t>
            </a:r>
          </a:p>
          <a:p>
            <a:r>
              <a:rPr lang="it-IT" sz="1600" dirty="0" err="1"/>
              <a:t>patronem</a:t>
            </a:r>
            <a:r>
              <a:rPr lang="it-IT" sz="1600" dirty="0"/>
              <a:t> </a:t>
            </a:r>
            <a:r>
              <a:rPr lang="it-IT" sz="1600" dirty="0" err="1"/>
              <a:t>všech</a:t>
            </a:r>
            <a:r>
              <a:rPr lang="it-IT" sz="1600" dirty="0"/>
              <a:t> </a:t>
            </a:r>
            <a:r>
              <a:rPr lang="it-IT" sz="1600" dirty="0" err="1"/>
              <a:t>malířů</a:t>
            </a:r>
            <a:r>
              <a:rPr lang="it-IT" sz="1600" dirty="0"/>
              <a:t> a </a:t>
            </a:r>
            <a:r>
              <a:rPr lang="it-IT" sz="1600" dirty="0" err="1"/>
              <a:t>vděčným</a:t>
            </a:r>
            <a:r>
              <a:rPr lang="it-IT" sz="1600" dirty="0"/>
              <a:t>, často </a:t>
            </a:r>
          </a:p>
          <a:p>
            <a:r>
              <a:rPr lang="it-IT" sz="1600" dirty="0" err="1"/>
              <a:t>vyhledávaným</a:t>
            </a:r>
            <a:r>
              <a:rPr lang="it-IT" sz="1600" dirty="0"/>
              <a:t> </a:t>
            </a:r>
            <a:r>
              <a:rPr lang="it-IT" sz="1600" dirty="0" err="1"/>
              <a:t>tématem</a:t>
            </a:r>
            <a:r>
              <a:rPr lang="it-IT" sz="1600" dirty="0"/>
              <a:t>. </a:t>
            </a:r>
          </a:p>
          <a:p>
            <a:r>
              <a:rPr lang="it-IT" sz="1600" dirty="0" err="1"/>
              <a:t>Jedno</a:t>
            </a:r>
            <a:r>
              <a:rPr lang="it-IT" sz="1600" dirty="0"/>
              <a:t> z </a:t>
            </a:r>
            <a:r>
              <a:rPr lang="it-IT" sz="1600" dirty="0" err="1"/>
              <a:t>nejoriginálnějších</a:t>
            </a:r>
            <a:r>
              <a:rPr lang="it-IT" sz="1600" dirty="0"/>
              <a:t> </a:t>
            </a:r>
            <a:r>
              <a:rPr lang="it-IT" sz="1600" dirty="0" err="1"/>
              <a:t>zpracování</a:t>
            </a:r>
            <a:r>
              <a:rPr lang="it-IT" sz="1600" dirty="0"/>
              <a:t> </a:t>
            </a:r>
            <a:r>
              <a:rPr lang="it-IT" sz="1600" dirty="0" err="1"/>
              <a:t>nabídl</a:t>
            </a:r>
            <a:r>
              <a:rPr lang="it-IT" sz="1600" dirty="0"/>
              <a:t> </a:t>
            </a:r>
          </a:p>
          <a:p>
            <a:r>
              <a:rPr lang="it-IT" sz="1600" dirty="0" err="1"/>
              <a:t>světu</a:t>
            </a:r>
            <a:r>
              <a:rPr lang="it-IT" sz="1600" dirty="0"/>
              <a:t> </a:t>
            </a:r>
            <a:r>
              <a:rPr lang="it-IT" sz="1600" b="1" dirty="0" err="1"/>
              <a:t>Nizozemec</a:t>
            </a:r>
            <a:r>
              <a:rPr lang="it-IT" sz="1600" b="1" dirty="0"/>
              <a:t> Jan </a:t>
            </a:r>
            <a:r>
              <a:rPr lang="it-IT" sz="1600" b="1" dirty="0" err="1"/>
              <a:t>Gossaert</a:t>
            </a:r>
            <a:r>
              <a:rPr lang="it-IT" sz="1600" b="1" dirty="0"/>
              <a:t>, </a:t>
            </a:r>
            <a:r>
              <a:rPr lang="it-IT" sz="1600" b="1" dirty="0" err="1"/>
              <a:t>zvaný</a:t>
            </a:r>
            <a:r>
              <a:rPr lang="it-IT" sz="1600" b="1" dirty="0"/>
              <a:t> </a:t>
            </a:r>
            <a:r>
              <a:rPr lang="it-IT" sz="1600" b="1" dirty="0" err="1"/>
              <a:t>podle</a:t>
            </a:r>
            <a:r>
              <a:rPr lang="it-IT" sz="1600" b="1" dirty="0"/>
              <a:t> </a:t>
            </a:r>
          </a:p>
          <a:p>
            <a:r>
              <a:rPr lang="it-IT" sz="1600" b="1" dirty="0" err="1"/>
              <a:t>svého</a:t>
            </a:r>
            <a:r>
              <a:rPr lang="it-IT" sz="1600" b="1" dirty="0"/>
              <a:t> rodiště – </a:t>
            </a:r>
            <a:r>
              <a:rPr lang="it-IT" sz="1600" b="1" dirty="0" err="1"/>
              <a:t>Mabuse</a:t>
            </a:r>
            <a:r>
              <a:rPr lang="it-IT" sz="1600" b="1" dirty="0"/>
              <a:t>. </a:t>
            </a:r>
          </a:p>
          <a:p>
            <a:r>
              <a:rPr lang="it-IT" sz="1600" b="1" dirty="0" err="1"/>
              <a:t>Obraz</a:t>
            </a:r>
            <a:r>
              <a:rPr lang="it-IT" sz="1600" dirty="0"/>
              <a:t> </a:t>
            </a:r>
            <a:r>
              <a:rPr lang="it-IT" sz="1600" dirty="0" err="1"/>
              <a:t>vznikl</a:t>
            </a:r>
            <a:r>
              <a:rPr lang="it-IT" sz="1600" dirty="0"/>
              <a:t> </a:t>
            </a:r>
            <a:r>
              <a:rPr lang="it-IT" sz="1600" dirty="0" err="1"/>
              <a:t>na</a:t>
            </a:r>
            <a:r>
              <a:rPr lang="it-IT" sz="1600" dirty="0"/>
              <a:t> </a:t>
            </a:r>
            <a:r>
              <a:rPr lang="it-IT" sz="1600" dirty="0" err="1"/>
              <a:t>objednávku</a:t>
            </a:r>
            <a:r>
              <a:rPr lang="it-IT" sz="1600" dirty="0"/>
              <a:t> </a:t>
            </a:r>
            <a:r>
              <a:rPr lang="it-IT" sz="1600" dirty="0" err="1"/>
              <a:t>malířského</a:t>
            </a:r>
            <a:r>
              <a:rPr lang="it-IT" sz="1600" dirty="0"/>
              <a:t> </a:t>
            </a:r>
            <a:r>
              <a:rPr lang="it-IT" sz="1600" dirty="0" err="1"/>
              <a:t>cechu</a:t>
            </a:r>
            <a:r>
              <a:rPr lang="it-IT" sz="1600" dirty="0"/>
              <a:t> </a:t>
            </a:r>
          </a:p>
          <a:p>
            <a:r>
              <a:rPr lang="it-IT" sz="1600" b="1" dirty="0"/>
              <a:t>v </a:t>
            </a:r>
            <a:r>
              <a:rPr lang="it-IT" sz="1600" b="1" dirty="0" err="1"/>
              <a:t>Mechelen</a:t>
            </a:r>
            <a:r>
              <a:rPr lang="it-IT" sz="1600" b="1" dirty="0"/>
              <a:t> </a:t>
            </a:r>
            <a:r>
              <a:rPr lang="it-IT" sz="1600" dirty="0"/>
              <a:t>pro </a:t>
            </a:r>
            <a:r>
              <a:rPr lang="it-IT" sz="1600" dirty="0" err="1"/>
              <a:t>katedrální</a:t>
            </a:r>
            <a:r>
              <a:rPr lang="it-IT" sz="1600" dirty="0"/>
              <a:t> </a:t>
            </a:r>
            <a:r>
              <a:rPr lang="it-IT" sz="1600" b="1" dirty="0" err="1"/>
              <a:t>kostel</a:t>
            </a:r>
            <a:r>
              <a:rPr lang="it-IT" sz="1600" b="1" dirty="0"/>
              <a:t> </a:t>
            </a:r>
            <a:r>
              <a:rPr lang="it-IT" sz="1600" b="1" dirty="0" err="1"/>
              <a:t>sv</a:t>
            </a:r>
            <a:r>
              <a:rPr lang="it-IT" sz="1600" b="1" dirty="0"/>
              <a:t>. </a:t>
            </a:r>
            <a:r>
              <a:rPr lang="it-IT" sz="1600" b="1" dirty="0" err="1"/>
              <a:t>Rombarda</a:t>
            </a:r>
            <a:r>
              <a:rPr lang="it-IT" sz="1600" dirty="0"/>
              <a:t>, </a:t>
            </a:r>
          </a:p>
          <a:p>
            <a:r>
              <a:rPr lang="it-IT" sz="1600" dirty="0" err="1"/>
              <a:t>kolem</a:t>
            </a:r>
            <a:r>
              <a:rPr lang="it-IT" sz="1600" dirty="0"/>
              <a:t> </a:t>
            </a:r>
            <a:r>
              <a:rPr lang="it-IT" sz="1600" dirty="0" err="1"/>
              <a:t>roku</a:t>
            </a:r>
            <a:r>
              <a:rPr lang="it-IT" sz="1600" dirty="0"/>
              <a:t> 151</a:t>
            </a:r>
            <a:r>
              <a:rPr lang="it-IT" dirty="0"/>
              <a:t>3.</a:t>
            </a:r>
          </a:p>
          <a:p>
            <a:endParaRPr lang="it-IT" i="1" dirty="0"/>
          </a:p>
          <a:p>
            <a:r>
              <a:rPr lang="it-IT" sz="1000" dirty="0">
                <a:hlinkClick r:id="rId2"/>
              </a:rPr>
              <a:t>https://www.ceskatelevize.cz/porady/1036841398-mistrovska-dila-z-ceskych-sbirek/201323232300011-jan-gossaert-zvany-mabuse-svaty-lukas-kresli-pannu-marii/</a:t>
            </a:r>
            <a:endParaRPr lang="it-IT" sz="1000" i="1" dirty="0"/>
          </a:p>
        </p:txBody>
      </p:sp>
      <p:pic>
        <p:nvPicPr>
          <p:cNvPr id="3" name="Immagine 2" descr="Jan Gossart zv. Mabuse_Sv. Lukáš kreslí P. Marii_Národní Galerie v Pra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6334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0"/>
            <a:ext cx="4716043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Bohorodička</a:t>
            </a:r>
            <a:r>
              <a:rPr lang="it-IT" b="1" dirty="0"/>
              <a:t> </a:t>
            </a:r>
            <a:r>
              <a:rPr lang="it-IT" b="1" dirty="0" err="1"/>
              <a:t>Vladimirská</a:t>
            </a:r>
            <a:endParaRPr lang="it-IT" b="1" dirty="0"/>
          </a:p>
          <a:p>
            <a:r>
              <a:rPr lang="it-IT" sz="1600" dirty="0" err="1"/>
              <a:t>Počátek</a:t>
            </a:r>
            <a:r>
              <a:rPr lang="it-IT" sz="1600" dirty="0"/>
              <a:t> 17. </a:t>
            </a:r>
            <a:r>
              <a:rPr lang="it-IT" sz="1600" dirty="0" err="1"/>
              <a:t>století</a:t>
            </a:r>
            <a:endParaRPr lang="it-IT" sz="1600" dirty="0"/>
          </a:p>
          <a:p>
            <a:r>
              <a:rPr lang="it-IT" sz="1600" dirty="0" err="1"/>
              <a:t>Národní</a:t>
            </a:r>
            <a:r>
              <a:rPr lang="it-IT" sz="1600" dirty="0"/>
              <a:t> </a:t>
            </a:r>
            <a:r>
              <a:rPr lang="it-IT" sz="1600" dirty="0" err="1"/>
              <a:t>Galerie</a:t>
            </a:r>
            <a:r>
              <a:rPr lang="it-IT" sz="1600" dirty="0"/>
              <a:t> v </a:t>
            </a:r>
            <a:r>
              <a:rPr lang="it-IT" sz="1600" dirty="0" err="1"/>
              <a:t>Praze</a:t>
            </a:r>
            <a:endParaRPr lang="it-IT" sz="1600" dirty="0"/>
          </a:p>
          <a:p>
            <a:endParaRPr lang="it-IT" sz="1400" b="1" dirty="0"/>
          </a:p>
          <a:p>
            <a:r>
              <a:rPr lang="it-IT" sz="1400" i="1" dirty="0"/>
              <a:t>(La Madonna di Vladimir detta </a:t>
            </a:r>
            <a:r>
              <a:rPr lang="it-IT" sz="1400" i="1" dirty="0" err="1"/>
              <a:t>Theotokos</a:t>
            </a:r>
            <a:r>
              <a:rPr lang="it-IT" sz="1400" i="1" dirty="0"/>
              <a:t>)</a:t>
            </a:r>
          </a:p>
          <a:p>
            <a:r>
              <a:rPr lang="it-IT" sz="1400" i="1" dirty="0"/>
              <a:t>(La Madre di Dio di Vladimir)</a:t>
            </a:r>
          </a:p>
          <a:p>
            <a:r>
              <a:rPr lang="it-IT" sz="1400" i="1" dirty="0"/>
              <a:t>(La Madonna detta </a:t>
            </a:r>
            <a:r>
              <a:rPr lang="it-IT" sz="1400" i="1" dirty="0" err="1"/>
              <a:t>Eleusa</a:t>
            </a:r>
            <a:r>
              <a:rPr lang="it-IT" sz="1400" i="1" dirty="0"/>
              <a:t>)</a:t>
            </a:r>
          </a:p>
          <a:p>
            <a:endParaRPr lang="it-IT" sz="1400" b="1" i="1" dirty="0"/>
          </a:p>
          <a:p>
            <a:r>
              <a:rPr lang="it-IT" sz="1400" b="1" dirty="0" err="1"/>
              <a:t>Ikona</a:t>
            </a:r>
            <a:r>
              <a:rPr lang="it-IT" sz="1400" b="1" dirty="0"/>
              <a:t> </a:t>
            </a:r>
            <a:r>
              <a:rPr lang="it-IT" sz="1400" b="1" dirty="0" err="1"/>
              <a:t>Bohorodička</a:t>
            </a:r>
            <a:r>
              <a:rPr lang="it-IT" sz="1400" b="1" dirty="0"/>
              <a:t> </a:t>
            </a:r>
            <a:r>
              <a:rPr lang="it-IT" sz="1400" b="1" dirty="0" err="1"/>
              <a:t>Vladimirská</a:t>
            </a:r>
            <a:r>
              <a:rPr lang="it-IT" sz="1400" b="1" dirty="0"/>
              <a:t> </a:t>
            </a:r>
            <a:r>
              <a:rPr lang="it-IT" sz="1400" dirty="0" err="1"/>
              <a:t>je</a:t>
            </a:r>
            <a:r>
              <a:rPr lang="it-IT" sz="1400" dirty="0"/>
              <a:t> </a:t>
            </a:r>
            <a:r>
              <a:rPr lang="it-IT" sz="1400" dirty="0" err="1"/>
              <a:t>nejuctívanější</a:t>
            </a:r>
            <a:r>
              <a:rPr lang="it-IT" sz="1400" dirty="0"/>
              <a:t> </a:t>
            </a:r>
            <a:r>
              <a:rPr lang="it-IT" sz="1400" dirty="0" err="1"/>
              <a:t>ikonou</a:t>
            </a:r>
            <a:r>
              <a:rPr lang="it-IT" sz="1400" dirty="0"/>
              <a:t> </a:t>
            </a:r>
          </a:p>
          <a:p>
            <a:r>
              <a:rPr lang="it-IT" sz="1400" dirty="0"/>
              <a:t>v </a:t>
            </a:r>
            <a:r>
              <a:rPr lang="it-IT" sz="1400" dirty="0" err="1"/>
              <a:t>ruském</a:t>
            </a:r>
            <a:r>
              <a:rPr lang="it-IT" sz="1400" dirty="0"/>
              <a:t> </a:t>
            </a:r>
            <a:r>
              <a:rPr lang="it-IT" sz="1400" dirty="0" err="1"/>
              <a:t>pravoslavném</a:t>
            </a:r>
            <a:r>
              <a:rPr lang="it-IT" sz="1400" dirty="0"/>
              <a:t> </a:t>
            </a:r>
            <a:r>
              <a:rPr lang="it-IT" sz="1400" dirty="0" err="1"/>
              <a:t>prostředí</a:t>
            </a:r>
            <a:r>
              <a:rPr lang="it-IT" sz="1400" dirty="0"/>
              <a:t>. </a:t>
            </a:r>
          </a:p>
          <a:p>
            <a:r>
              <a:rPr lang="it-IT" sz="1400" b="1" dirty="0" err="1"/>
              <a:t>Podle</a:t>
            </a:r>
            <a:r>
              <a:rPr lang="it-IT" sz="1400" b="1" dirty="0"/>
              <a:t> </a:t>
            </a:r>
            <a:r>
              <a:rPr lang="it-IT" sz="1400" b="1" dirty="0" err="1"/>
              <a:t>legendy</a:t>
            </a:r>
            <a:r>
              <a:rPr lang="it-IT" sz="1400" b="1" dirty="0"/>
              <a:t> </a:t>
            </a:r>
            <a:r>
              <a:rPr lang="it-IT" sz="1400" b="1" dirty="0" err="1"/>
              <a:t>ji</a:t>
            </a:r>
            <a:r>
              <a:rPr lang="it-IT" sz="1400" b="1" dirty="0"/>
              <a:t> </a:t>
            </a:r>
            <a:r>
              <a:rPr lang="it-IT" sz="1400" b="1" dirty="0" err="1"/>
              <a:t>namaloval</a:t>
            </a:r>
            <a:r>
              <a:rPr lang="it-IT" sz="1400" b="1" dirty="0"/>
              <a:t> </a:t>
            </a:r>
            <a:r>
              <a:rPr lang="it-IT" sz="1400" b="1" dirty="0" err="1"/>
              <a:t>apoštol</a:t>
            </a:r>
            <a:r>
              <a:rPr lang="it-IT" sz="1400" b="1" dirty="0"/>
              <a:t> </a:t>
            </a:r>
            <a:r>
              <a:rPr lang="it-IT" sz="1400" b="1" dirty="0" err="1"/>
              <a:t>Lukáš</a:t>
            </a:r>
            <a:r>
              <a:rPr lang="it-IT" sz="1400" b="1" dirty="0"/>
              <a:t> </a:t>
            </a:r>
            <a:r>
              <a:rPr lang="it-IT" sz="1400" dirty="0"/>
              <a:t>a </a:t>
            </a:r>
          </a:p>
          <a:p>
            <a:r>
              <a:rPr lang="it-IT" sz="1400" b="1" dirty="0" err="1"/>
              <a:t>modelem</a:t>
            </a:r>
            <a:r>
              <a:rPr lang="it-IT" sz="1400" b="1" dirty="0"/>
              <a:t> </a:t>
            </a:r>
            <a:r>
              <a:rPr lang="it-IT" sz="1400" b="1" dirty="0" err="1"/>
              <a:t>mu</a:t>
            </a:r>
            <a:r>
              <a:rPr lang="it-IT" sz="1400" b="1" dirty="0"/>
              <a:t> </a:t>
            </a:r>
            <a:r>
              <a:rPr lang="it-IT" sz="1400" b="1" dirty="0" err="1"/>
              <a:t>byla</a:t>
            </a:r>
            <a:r>
              <a:rPr lang="it-IT" sz="1400" b="1" dirty="0"/>
              <a:t> </a:t>
            </a:r>
            <a:r>
              <a:rPr lang="it-IT" sz="1400" b="1" dirty="0" err="1"/>
              <a:t>přímo</a:t>
            </a:r>
            <a:r>
              <a:rPr lang="it-IT" sz="1400" b="1" dirty="0"/>
              <a:t> </a:t>
            </a:r>
            <a:r>
              <a:rPr lang="it-IT" sz="1400" b="1" dirty="0" err="1"/>
              <a:t>Bohorodička</a:t>
            </a:r>
            <a:r>
              <a:rPr lang="it-IT" sz="1400" b="1" dirty="0"/>
              <a:t>. </a:t>
            </a:r>
          </a:p>
          <a:p>
            <a:r>
              <a:rPr lang="it-IT" sz="1400" dirty="0"/>
              <a:t>Ve </a:t>
            </a:r>
            <a:r>
              <a:rPr lang="it-IT" sz="1400" dirty="0" err="1"/>
              <a:t>skutečnosti</a:t>
            </a:r>
            <a:r>
              <a:rPr lang="it-IT" sz="1400" dirty="0"/>
              <a:t> </a:t>
            </a:r>
            <a:r>
              <a:rPr lang="it-IT" sz="1400" b="1" dirty="0" err="1"/>
              <a:t>pochází</a:t>
            </a:r>
            <a:r>
              <a:rPr lang="it-IT" sz="1400" dirty="0"/>
              <a:t> </a:t>
            </a:r>
            <a:r>
              <a:rPr lang="it-IT" sz="1400" b="1" dirty="0"/>
              <a:t>z 11. </a:t>
            </a:r>
            <a:r>
              <a:rPr lang="it-IT" sz="1400" b="1" dirty="0" err="1"/>
              <a:t>století</a:t>
            </a:r>
            <a:r>
              <a:rPr lang="it-IT" sz="1400" b="1" dirty="0"/>
              <a:t> </a:t>
            </a:r>
            <a:r>
              <a:rPr lang="it-IT" sz="1400" dirty="0"/>
              <a:t>a </a:t>
            </a:r>
            <a:r>
              <a:rPr lang="it-IT" sz="1400" dirty="0" err="1"/>
              <a:t>vznikla</a:t>
            </a:r>
            <a:r>
              <a:rPr lang="it-IT" sz="1400" dirty="0"/>
              <a:t> v </a:t>
            </a:r>
            <a:r>
              <a:rPr lang="it-IT" sz="1400" dirty="0" err="1"/>
              <a:t>byzantském</a:t>
            </a:r>
            <a:r>
              <a:rPr lang="it-IT" sz="1400" dirty="0"/>
              <a:t> </a:t>
            </a:r>
            <a:r>
              <a:rPr lang="it-IT" sz="1400" dirty="0" err="1"/>
              <a:t>prostředí</a:t>
            </a:r>
            <a:r>
              <a:rPr lang="it-IT" sz="1400" dirty="0"/>
              <a:t>. </a:t>
            </a:r>
          </a:p>
          <a:p>
            <a:r>
              <a:rPr lang="it-IT" sz="1400" b="1" dirty="0" err="1"/>
              <a:t>Na</a:t>
            </a:r>
            <a:r>
              <a:rPr lang="it-IT" sz="1400" b="1" dirty="0"/>
              <a:t> </a:t>
            </a:r>
            <a:r>
              <a:rPr lang="it-IT" sz="1400" b="1" dirty="0" err="1"/>
              <a:t>Rus</a:t>
            </a:r>
            <a:r>
              <a:rPr lang="it-IT" sz="1400" b="1" dirty="0"/>
              <a:t> </a:t>
            </a:r>
            <a:r>
              <a:rPr lang="it-IT" sz="1400" dirty="0"/>
              <a:t>se </a:t>
            </a:r>
            <a:r>
              <a:rPr lang="it-IT" sz="1400" dirty="0" err="1"/>
              <a:t>dostala</a:t>
            </a:r>
            <a:r>
              <a:rPr lang="it-IT" sz="1400" dirty="0"/>
              <a:t> v </a:t>
            </a:r>
            <a:r>
              <a:rPr lang="it-IT" sz="1400" dirty="0" err="1"/>
              <a:t>průběhu</a:t>
            </a:r>
            <a:r>
              <a:rPr lang="it-IT" sz="1400" dirty="0"/>
              <a:t> 11. </a:t>
            </a:r>
            <a:r>
              <a:rPr lang="it-IT" sz="1400" dirty="0" err="1"/>
              <a:t>století</a:t>
            </a:r>
            <a:r>
              <a:rPr lang="it-IT" sz="1400" dirty="0"/>
              <a:t>, </a:t>
            </a:r>
          </a:p>
          <a:p>
            <a:r>
              <a:rPr lang="it-IT" sz="1400" dirty="0" err="1"/>
              <a:t>později</a:t>
            </a:r>
            <a:r>
              <a:rPr lang="it-IT" sz="1400" dirty="0"/>
              <a:t> </a:t>
            </a:r>
            <a:r>
              <a:rPr lang="it-IT" sz="1400" dirty="0" err="1"/>
              <a:t>byla</a:t>
            </a:r>
            <a:r>
              <a:rPr lang="it-IT" sz="1400" dirty="0"/>
              <a:t> </a:t>
            </a:r>
            <a:r>
              <a:rPr lang="it-IT" sz="1400" b="1" dirty="0" err="1"/>
              <a:t>přenesena</a:t>
            </a:r>
            <a:r>
              <a:rPr lang="it-IT" sz="1400" b="1" dirty="0"/>
              <a:t> do </a:t>
            </a:r>
            <a:r>
              <a:rPr lang="it-IT" sz="1400" b="1" dirty="0" err="1"/>
              <a:t>Vladimiru</a:t>
            </a:r>
            <a:r>
              <a:rPr lang="it-IT" sz="1400" b="1" dirty="0"/>
              <a:t> </a:t>
            </a:r>
            <a:r>
              <a:rPr lang="it-IT" sz="1400" b="1" dirty="0" err="1"/>
              <a:t>nad</a:t>
            </a:r>
            <a:r>
              <a:rPr lang="it-IT" sz="1400" b="1" dirty="0"/>
              <a:t> </a:t>
            </a:r>
            <a:r>
              <a:rPr lang="it-IT" sz="1400" b="1" dirty="0" err="1"/>
              <a:t>Kljazmou</a:t>
            </a:r>
            <a:r>
              <a:rPr lang="it-IT" sz="1400" dirty="0"/>
              <a:t>, </a:t>
            </a:r>
          </a:p>
          <a:p>
            <a:r>
              <a:rPr lang="it-IT" sz="1400" dirty="0" err="1"/>
              <a:t>který</a:t>
            </a:r>
            <a:r>
              <a:rPr lang="it-IT" sz="1400" dirty="0"/>
              <a:t> se </a:t>
            </a:r>
            <a:r>
              <a:rPr lang="it-IT" sz="1400" dirty="0" err="1"/>
              <a:t>stal</a:t>
            </a:r>
            <a:r>
              <a:rPr lang="it-IT" sz="1400" dirty="0"/>
              <a:t> </a:t>
            </a:r>
            <a:r>
              <a:rPr lang="it-IT" sz="1400" dirty="0" err="1"/>
              <a:t>po</a:t>
            </a:r>
            <a:r>
              <a:rPr lang="it-IT" sz="1400" dirty="0"/>
              <a:t> </a:t>
            </a:r>
            <a:r>
              <a:rPr lang="it-IT" sz="1400" dirty="0" err="1"/>
              <a:t>Kyjevu</a:t>
            </a:r>
            <a:r>
              <a:rPr lang="it-IT" sz="1400" dirty="0"/>
              <a:t> ve </a:t>
            </a:r>
            <a:r>
              <a:rPr lang="it-IT" sz="1400" dirty="0" err="1"/>
              <a:t>druhé</a:t>
            </a:r>
            <a:r>
              <a:rPr lang="it-IT" sz="1400" dirty="0"/>
              <a:t> </a:t>
            </a:r>
            <a:r>
              <a:rPr lang="it-IT" sz="1400" dirty="0" err="1"/>
              <a:t>polovině</a:t>
            </a:r>
            <a:r>
              <a:rPr lang="it-IT" sz="1400" dirty="0"/>
              <a:t> 12. </a:t>
            </a:r>
            <a:r>
              <a:rPr lang="it-IT" sz="1400" dirty="0" err="1"/>
              <a:t>století</a:t>
            </a:r>
            <a:r>
              <a:rPr lang="it-IT" sz="1400" dirty="0"/>
              <a:t> </a:t>
            </a:r>
            <a:r>
              <a:rPr lang="it-IT" sz="1400" dirty="0" err="1"/>
              <a:t>novým</a:t>
            </a:r>
            <a:endParaRPr lang="it-IT" sz="1400" dirty="0"/>
          </a:p>
          <a:p>
            <a:r>
              <a:rPr lang="it-IT" sz="1400" dirty="0"/>
              <a:t> </a:t>
            </a:r>
            <a:r>
              <a:rPr lang="it-IT" sz="1400" dirty="0" err="1"/>
              <a:t>ruským</a:t>
            </a:r>
            <a:r>
              <a:rPr lang="it-IT" sz="1400" dirty="0"/>
              <a:t> </a:t>
            </a:r>
            <a:r>
              <a:rPr lang="it-IT" sz="1400" dirty="0" err="1"/>
              <a:t>hlavním</a:t>
            </a:r>
            <a:r>
              <a:rPr lang="it-IT" sz="1400" dirty="0"/>
              <a:t> </a:t>
            </a:r>
            <a:r>
              <a:rPr lang="it-IT" sz="1400" dirty="0" err="1"/>
              <a:t>městem</a:t>
            </a:r>
            <a:r>
              <a:rPr lang="it-IT" sz="1400" dirty="0"/>
              <a:t>.</a:t>
            </a:r>
          </a:p>
          <a:p>
            <a:r>
              <a:rPr lang="it-IT" sz="1400" dirty="0"/>
              <a:t> </a:t>
            </a:r>
            <a:r>
              <a:rPr lang="it-IT" sz="1400" b="1" dirty="0" err="1"/>
              <a:t>Ikona</a:t>
            </a:r>
            <a:r>
              <a:rPr lang="it-IT" sz="1400" b="1" dirty="0"/>
              <a:t> </a:t>
            </a:r>
            <a:r>
              <a:rPr lang="it-IT" sz="1400" b="1" dirty="0" err="1"/>
              <a:t>byla</a:t>
            </a:r>
            <a:r>
              <a:rPr lang="it-IT" sz="1400" b="1" dirty="0"/>
              <a:t> těžce </a:t>
            </a:r>
            <a:r>
              <a:rPr lang="it-IT" sz="1400" b="1" dirty="0" err="1"/>
              <a:t>poškozena</a:t>
            </a:r>
            <a:r>
              <a:rPr lang="it-IT" sz="1400" b="1" dirty="0"/>
              <a:t> </a:t>
            </a:r>
            <a:r>
              <a:rPr lang="it-IT" sz="1400" dirty="0" err="1"/>
              <a:t>po</a:t>
            </a:r>
            <a:r>
              <a:rPr lang="it-IT" sz="1400" dirty="0"/>
              <a:t> </a:t>
            </a:r>
            <a:r>
              <a:rPr lang="it-IT" sz="1400" dirty="0" err="1"/>
              <a:t>dobytí</a:t>
            </a:r>
            <a:r>
              <a:rPr lang="it-IT" sz="1400" dirty="0"/>
              <a:t> </a:t>
            </a:r>
            <a:r>
              <a:rPr lang="it-IT" sz="1400" dirty="0" err="1"/>
              <a:t>Vladimiru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mongolskými</a:t>
            </a:r>
            <a:r>
              <a:rPr lang="it-IT" sz="1400" dirty="0"/>
              <a:t> </a:t>
            </a:r>
            <a:r>
              <a:rPr lang="it-IT" sz="1400" dirty="0" err="1"/>
              <a:t>vojsky</a:t>
            </a:r>
            <a:r>
              <a:rPr lang="it-IT" sz="1400" dirty="0"/>
              <a:t> </a:t>
            </a:r>
            <a:r>
              <a:rPr lang="it-IT" sz="1400" dirty="0" err="1"/>
              <a:t>vedenými</a:t>
            </a:r>
            <a:r>
              <a:rPr lang="it-IT" sz="1400" dirty="0"/>
              <a:t> </a:t>
            </a:r>
            <a:r>
              <a:rPr lang="it-IT" sz="1400" dirty="0" err="1"/>
              <a:t>Čingischánovým</a:t>
            </a:r>
            <a:r>
              <a:rPr lang="it-IT" sz="1400" dirty="0"/>
              <a:t> </a:t>
            </a:r>
            <a:r>
              <a:rPr lang="it-IT" sz="1400" dirty="0" err="1"/>
              <a:t>vnukem</a:t>
            </a:r>
            <a:r>
              <a:rPr lang="it-IT" sz="1400" dirty="0"/>
              <a:t> </a:t>
            </a:r>
            <a:r>
              <a:rPr lang="it-IT" sz="1400" dirty="0" err="1"/>
              <a:t>Batuem</a:t>
            </a:r>
            <a:r>
              <a:rPr lang="it-IT" sz="1400" dirty="0"/>
              <a:t> v </a:t>
            </a:r>
            <a:r>
              <a:rPr lang="it-IT" sz="1400" dirty="0" err="1"/>
              <a:t>únoru</a:t>
            </a:r>
            <a:r>
              <a:rPr lang="it-IT" sz="1400" dirty="0"/>
              <a:t> </a:t>
            </a:r>
            <a:r>
              <a:rPr lang="it-IT" sz="1400" dirty="0" err="1"/>
              <a:t>roku</a:t>
            </a:r>
            <a:r>
              <a:rPr lang="it-IT" sz="1400" dirty="0"/>
              <a:t> 1238. </a:t>
            </a:r>
          </a:p>
          <a:p>
            <a:r>
              <a:rPr lang="it-IT" sz="1400" dirty="0"/>
              <a:t>Z </a:t>
            </a:r>
            <a:r>
              <a:rPr lang="it-IT" sz="1400" dirty="0" err="1"/>
              <a:t>Vladimiru</a:t>
            </a:r>
            <a:r>
              <a:rPr lang="it-IT" sz="1400" dirty="0"/>
              <a:t> </a:t>
            </a:r>
            <a:r>
              <a:rPr lang="it-IT" sz="1400" dirty="0" err="1"/>
              <a:t>byla</a:t>
            </a:r>
            <a:r>
              <a:rPr lang="it-IT" sz="1400" dirty="0"/>
              <a:t> v </a:t>
            </a:r>
            <a:r>
              <a:rPr lang="it-IT" sz="1400" dirty="0" err="1"/>
              <a:t>roce</a:t>
            </a:r>
            <a:r>
              <a:rPr lang="it-IT" sz="1400" dirty="0"/>
              <a:t> </a:t>
            </a:r>
            <a:r>
              <a:rPr lang="it-IT" sz="1400" b="1" dirty="0"/>
              <a:t>1395 </a:t>
            </a:r>
            <a:r>
              <a:rPr lang="it-IT" sz="1400" b="1" dirty="0" err="1"/>
              <a:t>přenesena</a:t>
            </a:r>
            <a:r>
              <a:rPr lang="it-IT" sz="1400" b="1" dirty="0"/>
              <a:t> do </a:t>
            </a:r>
            <a:r>
              <a:rPr lang="it-IT" sz="1400" b="1" dirty="0" err="1"/>
              <a:t>Moskvy</a:t>
            </a:r>
            <a:r>
              <a:rPr lang="it-IT" sz="1400" b="1" dirty="0"/>
              <a:t> </a:t>
            </a:r>
            <a:r>
              <a:rPr lang="it-IT" sz="1400" dirty="0" err="1"/>
              <a:t>před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blížícím</a:t>
            </a:r>
            <a:r>
              <a:rPr lang="it-IT" sz="1400" dirty="0"/>
              <a:t> se </a:t>
            </a:r>
            <a:r>
              <a:rPr lang="it-IT" sz="1400" dirty="0" err="1"/>
              <a:t>Tamerlanovým</a:t>
            </a:r>
            <a:r>
              <a:rPr lang="it-IT" sz="1400" dirty="0"/>
              <a:t> </a:t>
            </a:r>
            <a:r>
              <a:rPr lang="it-IT" sz="1400" dirty="0" err="1"/>
              <a:t>vojskem</a:t>
            </a:r>
            <a:r>
              <a:rPr lang="it-IT" sz="1400" dirty="0"/>
              <a:t>.</a:t>
            </a:r>
          </a:p>
          <a:p>
            <a:r>
              <a:rPr lang="it-IT" sz="1400" dirty="0" err="1"/>
              <a:t>Ikonograficky</a:t>
            </a:r>
            <a:r>
              <a:rPr lang="it-IT" sz="1400" dirty="0"/>
              <a:t> </a:t>
            </a:r>
            <a:r>
              <a:rPr lang="it-IT" sz="1400" dirty="0" err="1"/>
              <a:t>je</a:t>
            </a:r>
            <a:r>
              <a:rPr lang="it-IT" sz="1400" dirty="0"/>
              <a:t> </a:t>
            </a:r>
            <a:r>
              <a:rPr lang="it-IT" sz="1400" dirty="0" err="1"/>
              <a:t>tato</a:t>
            </a:r>
            <a:r>
              <a:rPr lang="it-IT" sz="1400" dirty="0"/>
              <a:t> </a:t>
            </a:r>
            <a:r>
              <a:rPr lang="it-IT" sz="1400" dirty="0" err="1"/>
              <a:t>ikona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typem</a:t>
            </a:r>
            <a:r>
              <a:rPr lang="it-IT" sz="1400" dirty="0"/>
              <a:t> </a:t>
            </a:r>
            <a:r>
              <a:rPr lang="it-IT" sz="1400" dirty="0" err="1"/>
              <a:t>zobrazení</a:t>
            </a:r>
            <a:r>
              <a:rPr lang="it-IT" sz="1400" dirty="0"/>
              <a:t> </a:t>
            </a:r>
            <a:r>
              <a:rPr lang="it-IT" sz="1400" b="1" dirty="0" err="1"/>
              <a:t>Bohorodičky</a:t>
            </a:r>
            <a:r>
              <a:rPr lang="it-IT" sz="1400" b="1" dirty="0"/>
              <a:t> </a:t>
            </a:r>
            <a:r>
              <a:rPr lang="it-IT" sz="1400" b="1" dirty="0" err="1"/>
              <a:t>eleusa</a:t>
            </a:r>
            <a:r>
              <a:rPr lang="it-IT" sz="1400" dirty="0"/>
              <a:t>. </a:t>
            </a:r>
          </a:p>
          <a:p>
            <a:r>
              <a:rPr lang="it-IT" sz="1400" b="1" dirty="0" err="1"/>
              <a:t>Bohorodička</a:t>
            </a:r>
            <a:r>
              <a:rPr lang="it-IT" sz="1400" b="1" dirty="0"/>
              <a:t> </a:t>
            </a:r>
            <a:r>
              <a:rPr lang="it-IT" sz="1400" b="1" dirty="0" err="1"/>
              <a:t>drží</a:t>
            </a:r>
            <a:r>
              <a:rPr lang="it-IT" sz="1400" b="1" dirty="0"/>
              <a:t> </a:t>
            </a:r>
            <a:r>
              <a:rPr lang="it-IT" sz="1400" b="1" dirty="0" err="1"/>
              <a:t>sedícího</a:t>
            </a:r>
            <a:r>
              <a:rPr lang="it-IT" sz="1400" b="1" dirty="0"/>
              <a:t> </a:t>
            </a:r>
            <a:r>
              <a:rPr lang="it-IT" sz="1400" b="1" dirty="0" err="1"/>
              <a:t>Krista</a:t>
            </a:r>
            <a:r>
              <a:rPr lang="it-IT" sz="1400" b="1" dirty="0"/>
              <a:t> </a:t>
            </a:r>
            <a:r>
              <a:rPr lang="it-IT" sz="1400" b="1" dirty="0" err="1"/>
              <a:t>na</a:t>
            </a:r>
            <a:r>
              <a:rPr lang="it-IT" sz="1400" b="1" dirty="0"/>
              <a:t> </a:t>
            </a:r>
            <a:r>
              <a:rPr lang="it-IT" sz="1400" b="1" dirty="0" err="1"/>
              <a:t>ruce</a:t>
            </a:r>
            <a:r>
              <a:rPr lang="it-IT" sz="1400" b="1" dirty="0"/>
              <a:t> a </a:t>
            </a:r>
          </a:p>
          <a:p>
            <a:r>
              <a:rPr lang="it-IT" sz="1400" b="1" dirty="0" err="1"/>
              <a:t>oba</a:t>
            </a:r>
            <a:r>
              <a:rPr lang="it-IT" sz="1400" b="1" dirty="0"/>
              <a:t> se </a:t>
            </a:r>
            <a:r>
              <a:rPr lang="it-IT" sz="1400" b="1" dirty="0" err="1"/>
              <a:t>těsně</a:t>
            </a:r>
            <a:r>
              <a:rPr lang="it-IT" sz="1400" b="1" dirty="0"/>
              <a:t> </a:t>
            </a:r>
            <a:r>
              <a:rPr lang="it-IT" sz="1400" b="1" dirty="0" err="1"/>
              <a:t>dotýkají</a:t>
            </a:r>
            <a:r>
              <a:rPr lang="it-IT" sz="1400" b="1" dirty="0"/>
              <a:t> </a:t>
            </a:r>
            <a:r>
              <a:rPr lang="it-IT" sz="1400" b="1" dirty="0" err="1"/>
              <a:t>tvářemi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Vyjadřuje</a:t>
            </a:r>
            <a:r>
              <a:rPr lang="it-IT" sz="1400" dirty="0"/>
              <a:t> </a:t>
            </a:r>
            <a:r>
              <a:rPr lang="it-IT" sz="1400" dirty="0" err="1"/>
              <a:t>nekonečnou</a:t>
            </a:r>
            <a:r>
              <a:rPr lang="it-IT" sz="1400" dirty="0"/>
              <a:t> </a:t>
            </a:r>
            <a:r>
              <a:rPr lang="it-IT" sz="1400" dirty="0" err="1"/>
              <a:t>lásku</a:t>
            </a:r>
            <a:r>
              <a:rPr lang="it-IT" sz="1400" dirty="0"/>
              <a:t> </a:t>
            </a:r>
            <a:r>
              <a:rPr lang="it-IT" sz="1400" dirty="0" err="1"/>
              <a:t>mezi</a:t>
            </a:r>
            <a:r>
              <a:rPr lang="it-IT" sz="1400" dirty="0"/>
              <a:t> </a:t>
            </a:r>
            <a:r>
              <a:rPr lang="it-IT" sz="1400" dirty="0" err="1"/>
              <a:t>Marií</a:t>
            </a:r>
            <a:r>
              <a:rPr lang="it-IT" sz="1400" dirty="0"/>
              <a:t> a </a:t>
            </a:r>
            <a:r>
              <a:rPr lang="it-IT" sz="1400" dirty="0" err="1"/>
              <a:t>Bohem-Synem</a:t>
            </a:r>
            <a:r>
              <a:rPr lang="it-IT" sz="1400" dirty="0"/>
              <a:t>, </a:t>
            </a:r>
            <a:r>
              <a:rPr lang="it-IT" sz="1400" dirty="0" err="1"/>
              <a:t>symbolicky</a:t>
            </a:r>
            <a:r>
              <a:rPr lang="it-IT" sz="1400" dirty="0"/>
              <a:t> </a:t>
            </a:r>
            <a:r>
              <a:rPr lang="it-IT" sz="1400" dirty="0" err="1"/>
              <a:t>mezi</a:t>
            </a:r>
            <a:r>
              <a:rPr lang="it-IT" sz="1400" dirty="0"/>
              <a:t> </a:t>
            </a:r>
            <a:r>
              <a:rPr lang="it-IT" sz="1400" dirty="0" err="1"/>
              <a:t>Bohem</a:t>
            </a:r>
            <a:r>
              <a:rPr lang="it-IT" sz="1400" dirty="0"/>
              <a:t> a </a:t>
            </a:r>
            <a:r>
              <a:rPr lang="it-IT" sz="1400" dirty="0" err="1"/>
              <a:t>lidmi</a:t>
            </a:r>
            <a:r>
              <a:rPr lang="it-IT" sz="1400" dirty="0"/>
              <a:t>.</a:t>
            </a:r>
          </a:p>
          <a:p>
            <a:endParaRPr lang="it-IT" sz="1000" dirty="0"/>
          </a:p>
          <a:p>
            <a:r>
              <a:rPr lang="it-IT" sz="1000" dirty="0">
                <a:hlinkClick r:id="rId2"/>
              </a:rPr>
              <a:t>http://svetbaltu.mzm.cz/exhibit-14.html</a:t>
            </a:r>
            <a:endParaRPr lang="it-IT" sz="1000" dirty="0"/>
          </a:p>
          <a:p>
            <a:endParaRPr lang="it-IT" sz="1400" i="1" dirty="0"/>
          </a:p>
          <a:p>
            <a:endParaRPr lang="cs-CZ" sz="1400" i="1" dirty="0"/>
          </a:p>
          <a:p>
            <a:endParaRPr lang="it-IT" i="1" dirty="0"/>
          </a:p>
        </p:txBody>
      </p:sp>
      <p:pic>
        <p:nvPicPr>
          <p:cNvPr id="3" name="Immagine 2" descr="Bohorodička Vladimirská_NG pra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320480" cy="5216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Předvádění na obrazovce (4:3)</PresentationFormat>
  <Paragraphs>443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751</cp:revision>
  <dcterms:created xsi:type="dcterms:W3CDTF">2019-09-20T10:52:13Z</dcterms:created>
  <dcterms:modified xsi:type="dcterms:W3CDTF">2019-11-01T15:57:54Z</dcterms:modified>
</cp:coreProperties>
</file>