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sldIdLst>
    <p:sldId id="257" r:id="rId2"/>
    <p:sldId id="272" r:id="rId3"/>
    <p:sldId id="276" r:id="rId4"/>
    <p:sldId id="274" r:id="rId5"/>
    <p:sldId id="275" r:id="rId6"/>
    <p:sldId id="273" r:id="rId7"/>
    <p:sldId id="277" r:id="rId8"/>
    <p:sldId id="278" r:id="rId9"/>
    <p:sldId id="280" r:id="rId10"/>
    <p:sldId id="279" r:id="rId11"/>
    <p:sldId id="282" r:id="rId12"/>
    <p:sldId id="283" r:id="rId13"/>
    <p:sldId id="281" r:id="rId14"/>
    <p:sldId id="284" r:id="rId15"/>
    <p:sldId id="285" r:id="rId16"/>
    <p:sldId id="287"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333" autoAdjust="0"/>
  </p:normalViewPr>
  <p:slideViewPr>
    <p:cSldViewPr>
      <p:cViewPr varScale="1">
        <p:scale>
          <a:sx n="67" d="100"/>
          <a:sy n="67" d="100"/>
        </p:scale>
        <p:origin x="147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88066D-FA23-4C79-ACF7-A43FBF9A8416}" type="datetimeFigureOut">
              <a:rPr lang="cs-CZ" smtClean="0"/>
              <a:pPr/>
              <a:t>9. 12. 2017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F47008-5FFC-47CE-8F35-A3C7EB220B92}"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9EF47008-5FFC-47CE-8F35-A3C7EB220B92}" type="slidenum">
              <a:rPr lang="cs-CZ" smtClean="0"/>
              <a:pPr/>
              <a:t>12</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9. 12. 2017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9. 12. 2017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www.moravska-galerie.cz/moravska-galerie/vzdelavani/skoly/edukacni-programy-pro-skoly.aspx"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adamgallery.cz/web/guest/programy-pro-stredni-skol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bam.brno.cz/stezka"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bam.brno.cz/stezka"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unesco-czech.cz/unesco-pamatky/"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www.moravska-galerie.cz/moravska-galerie/vzdelavani/vytvarne-dilny/dilny-pro-deti.aspx"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endParaRPr lang="cs-CZ"/>
          </a:p>
        </p:txBody>
      </p:sp>
      <p:sp>
        <p:nvSpPr>
          <p:cNvPr id="3" name="Podnadpis 2"/>
          <p:cNvSpPr>
            <a:spLocks noGrp="1"/>
          </p:cNvSpPr>
          <p:nvPr>
            <p:ph type="subTitle" idx="1"/>
          </p:nvPr>
        </p:nvSpPr>
        <p:spPr/>
        <p:txBody>
          <a:bodyPr/>
          <a:lstStyle/>
          <a:p>
            <a:endParaRPr lang="cs-CZ"/>
          </a:p>
        </p:txBody>
      </p:sp>
      <p:pic>
        <p:nvPicPr>
          <p:cNvPr id="4" name="Obrázek 3" descr="Tapety-na-zed-944255.jpg"/>
          <p:cNvPicPr>
            <a:picLocks noChangeAspect="1"/>
          </p:cNvPicPr>
          <p:nvPr/>
        </p:nvPicPr>
        <p:blipFill>
          <a:blip r:embed="rId2" cstate="print"/>
          <a:stretch>
            <a:fillRect/>
          </a:stretch>
        </p:blipFill>
        <p:spPr>
          <a:xfrm>
            <a:off x="0" y="0"/>
            <a:ext cx="9144000" cy="6858000"/>
          </a:xfrm>
          <a:prstGeom prst="rect">
            <a:avLst/>
          </a:prstGeom>
        </p:spPr>
      </p:pic>
      <p:sp>
        <p:nvSpPr>
          <p:cNvPr id="6" name="TextovéPole 5"/>
          <p:cNvSpPr txBox="1"/>
          <p:nvPr/>
        </p:nvSpPr>
        <p:spPr>
          <a:xfrm>
            <a:off x="683569" y="692696"/>
            <a:ext cx="8136904" cy="1384995"/>
          </a:xfrm>
          <a:prstGeom prst="rect">
            <a:avLst/>
          </a:prstGeom>
          <a:noFill/>
        </p:spPr>
        <p:txBody>
          <a:bodyPr wrap="square" rtlCol="0">
            <a:spAutoFit/>
          </a:bodyPr>
          <a:lstStyle/>
          <a:p>
            <a:r>
              <a:rPr lang="cs-CZ" sz="2800" b="1" dirty="0"/>
              <a:t>Učíme se mimo instituci: exkurze, edukační programy pro školy galerijních a muzejních institucí, architektonická procházka.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763688" y="692696"/>
            <a:ext cx="6912768" cy="4062651"/>
          </a:xfrm>
          <a:prstGeom prst="rect">
            <a:avLst/>
          </a:prstGeom>
          <a:noFill/>
        </p:spPr>
        <p:txBody>
          <a:bodyPr wrap="square" rtlCol="0">
            <a:spAutoFit/>
          </a:bodyPr>
          <a:lstStyle/>
          <a:p>
            <a:r>
              <a:rPr lang="cs-CZ" sz="2000" b="1" dirty="0">
                <a:solidFill>
                  <a:srgbClr val="002060"/>
                </a:solidFill>
              </a:rPr>
              <a:t>Beseda</a:t>
            </a:r>
            <a:endParaRPr lang="cs-CZ" sz="2000" dirty="0">
              <a:solidFill>
                <a:srgbClr val="002060"/>
              </a:solidFill>
            </a:endParaRPr>
          </a:p>
          <a:p>
            <a:r>
              <a:rPr lang="cs-CZ" sz="2000" dirty="0"/>
              <a:t>Měla by být programem, v němž ke stanovenému tématu nastane po nějakém vstupním či úvodním komentáři diskusní výměna názorů. Cílem besedy je především tlumočení určitých poznatků, ale současně i aktivizace tvořivého přemýšlení účastníků.</a:t>
            </a:r>
          </a:p>
          <a:p>
            <a:r>
              <a:rPr lang="cs-CZ" sz="2000" dirty="0"/>
              <a:t>Beseda je postavena na metodě rozhovoru, tedy na přímém dialogu mezi lektorem a návštěvníky. Mohou se odehrávat přímo před originály na výstavě nebo mohou být uskutečňovány v jakémkoliv jiném prostředí nad přenosnými reprodukcemi či diapozitivy nebo videodokumentem.</a:t>
            </a:r>
          </a:p>
          <a:p>
            <a:r>
              <a:rPr lang="cs-CZ" sz="2000" dirty="0"/>
              <a:t>Zvláštním druhem jsou besedy s umělci. </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1619672" y="581946"/>
            <a:ext cx="7128792" cy="34470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cs-CZ" sz="2000" b="1" dirty="0"/>
              <a:t>Kursy, ateliéry a tvůrčí dílny</a:t>
            </a:r>
            <a:endParaRPr lang="cs-CZ" sz="2000" dirty="0"/>
          </a:p>
          <a:p>
            <a:r>
              <a:rPr lang="cs-CZ" sz="2000" dirty="0"/>
              <a:t>Jsou odlišné od jiných tvůrčích činností svou délkou, věnují se delšímu časovému úseku, tudíž se lektor může věnovat náročnější praktické činnost. Program je také možné koncipovat jako určitý navazující cyklus úkolů nebo celistvý projekt. Díky návaznosti zde také mnohdy vzniká určitý okruh účastníků – schází se stejný kolektiv. (kromě rozvoje kreativity a vztahu k výtvarným dílům mohou být také rozvíjeny individuální osobní schopnosti jednotlivých účastníků)</a:t>
            </a:r>
          </a:p>
          <a:p>
            <a:r>
              <a:rPr lang="cs-CZ" sz="2000" dirty="0"/>
              <a:t>Moravská galerie Brno, Centre </a:t>
            </a:r>
            <a:r>
              <a:rPr lang="cs-CZ" sz="2000" dirty="0" err="1"/>
              <a:t>Pompidou</a:t>
            </a:r>
            <a:r>
              <a:rPr lang="cs-CZ" sz="2000" dirty="0"/>
              <a:t>, </a:t>
            </a:r>
            <a:r>
              <a:rPr lang="cs-CZ" sz="2000" dirty="0" err="1"/>
              <a:t>Lehmbruckovo</a:t>
            </a:r>
            <a:r>
              <a:rPr lang="cs-CZ" sz="2000" dirty="0"/>
              <a:t> muzeum</a:t>
            </a:r>
          </a:p>
          <a:p>
            <a:endParaRPr lang="cs-CZ" dirty="0"/>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3"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619673" y="620688"/>
            <a:ext cx="6984775" cy="3447098"/>
          </a:xfrm>
          <a:prstGeom prst="rect">
            <a:avLst/>
          </a:prstGeom>
          <a:noFill/>
        </p:spPr>
        <p:txBody>
          <a:bodyPr wrap="square" rtlCol="0">
            <a:spAutoFit/>
          </a:bodyPr>
          <a:lstStyle/>
          <a:p>
            <a:r>
              <a:rPr lang="cs-CZ" sz="2000" b="1" dirty="0"/>
              <a:t>Zvláštní programy</a:t>
            </a:r>
            <a:endParaRPr lang="cs-CZ" sz="2000" dirty="0"/>
          </a:p>
          <a:p>
            <a:r>
              <a:rPr lang="cs-CZ" sz="2000" dirty="0"/>
              <a:t>Jedná se o osobité akce jednotlivých uměleckých institucí, zpravidla je není možné častěji opakovat nebo jsou pořádány k určité příležitosti. Např. Dny otevřených dveří nebo dny umění, v současnosti Muzejní noc pořádána ve větších městech. Galerijní noc v menších institucích. Tyto příležitosti umožňují zahrnout do programu více doprovodných aktivit.</a:t>
            </a:r>
          </a:p>
          <a:p>
            <a:r>
              <a:rPr lang="cs-CZ" sz="2000" dirty="0">
                <a:solidFill>
                  <a:srgbClr val="D60093"/>
                </a:solidFill>
              </a:rPr>
              <a:t>Exkurze v plenéru</a:t>
            </a:r>
          </a:p>
          <a:p>
            <a:r>
              <a:rPr lang="cs-CZ" sz="2000" dirty="0">
                <a:solidFill>
                  <a:srgbClr val="D60093"/>
                </a:solidFill>
              </a:rPr>
              <a:t>Odborné konference</a:t>
            </a:r>
          </a:p>
          <a:p>
            <a:r>
              <a:rPr lang="cs-CZ" sz="2000" dirty="0">
                <a:solidFill>
                  <a:srgbClr val="D60093"/>
                </a:solidFill>
              </a:rPr>
              <a:t>Dětské narozeniny v muzeu</a:t>
            </a:r>
          </a:p>
          <a:p>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1691680" y="54555"/>
            <a:ext cx="7452320" cy="437042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cs-CZ" sz="2000" b="1" dirty="0"/>
              <a:t>Animace</a:t>
            </a:r>
            <a:endParaRPr lang="cs-CZ" sz="2000" dirty="0"/>
          </a:p>
          <a:p>
            <a:r>
              <a:rPr lang="cs-CZ" sz="2000" dirty="0"/>
              <a:t>Animace se skládá z teoretických poznatků a praktických činností, jejich poměr se odvíjí od konkrétní výstavy, záměrů animátor, složení skupiny. Animace jsou koncipovány jako programy, při nichž účastníci nezůstávají v roli pouhých posluchačů a diváků, ale stávají se také aktivními tvůrci.</a:t>
            </a:r>
          </a:p>
          <a:p>
            <a:r>
              <a:rPr lang="cs-CZ" sz="2000" dirty="0"/>
              <a:t>„Animace v galeriích jsou „oživující“ činností, při nichž návštěvníci pomocí různých materiálů či předmětů vytvářejí dílčí výtvarné etudy, které svým principem, technologií nebo obsahovým zaměřením navazují na sledované výtvarné dílo.</a:t>
            </a:r>
          </a:p>
          <a:p>
            <a:r>
              <a:rPr lang="cs-CZ" sz="2000" dirty="0"/>
              <a:t>Animace směřuje k zážitku a prožitku, je to proces kontaktu s výtvarným dílem, který účastníky vede prostřednictvím zážitku k možnostem bohatšího poznání a k získávání nových zkušeností.</a:t>
            </a:r>
          </a:p>
          <a:p>
            <a:endParaRPr lang="cs-CZ" dirty="0"/>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619672" y="332656"/>
            <a:ext cx="7272808" cy="3447098"/>
          </a:xfrm>
          <a:prstGeom prst="rect">
            <a:avLst/>
          </a:prstGeom>
          <a:noFill/>
        </p:spPr>
        <p:txBody>
          <a:bodyPr wrap="square" rtlCol="0">
            <a:spAutoFit/>
          </a:bodyPr>
          <a:lstStyle/>
          <a:p>
            <a:r>
              <a:rPr lang="cs-CZ" sz="2000" b="1" dirty="0"/>
              <a:t>Brno</a:t>
            </a:r>
          </a:p>
          <a:p>
            <a:endParaRPr lang="cs-CZ" sz="2000" dirty="0"/>
          </a:p>
          <a:p>
            <a:r>
              <a:rPr lang="cs-CZ" sz="2000" dirty="0"/>
              <a:t>MG</a:t>
            </a:r>
          </a:p>
          <a:p>
            <a:r>
              <a:rPr lang="cs-CZ" sz="2000" dirty="0">
                <a:hlinkClick r:id="rId3"/>
              </a:rPr>
              <a:t>http://www.moravska-galerie.cz/moravska-galerie/vzdelavani/skoly/edukacni-programy-pro-skoly.aspx</a:t>
            </a:r>
            <a:endParaRPr lang="cs-CZ" sz="2000" dirty="0"/>
          </a:p>
          <a:p>
            <a:endParaRPr lang="cs-CZ" sz="2000" dirty="0"/>
          </a:p>
          <a:p>
            <a:r>
              <a:rPr lang="cs-CZ" sz="2000" dirty="0"/>
              <a:t>Adam  </a:t>
            </a:r>
            <a:r>
              <a:rPr lang="cs-CZ" sz="2000" dirty="0" err="1"/>
              <a:t>Gallery</a:t>
            </a:r>
            <a:endParaRPr lang="cs-CZ" sz="2000" dirty="0"/>
          </a:p>
          <a:p>
            <a:r>
              <a:rPr lang="cs-CZ" sz="2000" dirty="0">
                <a:hlinkClick r:id="rId4"/>
              </a:rPr>
              <a:t>http://www.</a:t>
            </a:r>
            <a:r>
              <a:rPr lang="cs-CZ" sz="2000" dirty="0" err="1">
                <a:hlinkClick r:id="rId4"/>
              </a:rPr>
              <a:t>adamgallery.cz</a:t>
            </a:r>
            <a:r>
              <a:rPr lang="cs-CZ" sz="2000" dirty="0">
                <a:hlinkClick r:id="rId4"/>
              </a:rPr>
              <a:t>/web/</a:t>
            </a:r>
            <a:r>
              <a:rPr lang="cs-CZ" sz="2000" dirty="0" err="1">
                <a:hlinkClick r:id="rId4"/>
              </a:rPr>
              <a:t>guest</a:t>
            </a:r>
            <a:r>
              <a:rPr lang="cs-CZ" sz="2000" dirty="0">
                <a:hlinkClick r:id="rId4"/>
              </a:rPr>
              <a:t>/programy-pro-</a:t>
            </a:r>
            <a:r>
              <a:rPr lang="cs-CZ" sz="2000" dirty="0" err="1">
                <a:hlinkClick r:id="rId4"/>
              </a:rPr>
              <a:t>stredni</a:t>
            </a:r>
            <a:r>
              <a:rPr lang="cs-CZ" sz="2000" dirty="0">
                <a:hlinkClick r:id="rId4"/>
              </a:rPr>
              <a:t>-</a:t>
            </a:r>
            <a:r>
              <a:rPr lang="cs-CZ" sz="2000" dirty="0" err="1">
                <a:hlinkClick r:id="rId4"/>
              </a:rPr>
              <a:t>skoly</a:t>
            </a:r>
            <a:endParaRPr lang="cs-CZ" sz="2000" dirty="0"/>
          </a:p>
          <a:p>
            <a:endParaRPr lang="cs-CZ" sz="2000" dirty="0"/>
          </a:p>
          <a:p>
            <a:r>
              <a:rPr lang="cs-CZ" sz="2000" dirty="0"/>
              <a:t>Dům umění</a:t>
            </a:r>
          </a:p>
          <a:p>
            <a:r>
              <a:rPr lang="cs-CZ" sz="2000" dirty="0"/>
              <a:t>http://www.dum-umeni.cz/cz/pro-skoly/budouci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619672" y="548680"/>
            <a:ext cx="6912768" cy="4093428"/>
          </a:xfrm>
          <a:prstGeom prst="rect">
            <a:avLst/>
          </a:prstGeom>
          <a:noFill/>
        </p:spPr>
        <p:txBody>
          <a:bodyPr wrap="square" rtlCol="0">
            <a:spAutoFit/>
          </a:bodyPr>
          <a:lstStyle/>
          <a:p>
            <a:r>
              <a:rPr lang="cs-CZ" sz="2000" b="1" dirty="0">
                <a:solidFill>
                  <a:srgbClr val="002060"/>
                </a:solidFill>
              </a:rPr>
              <a:t>architektonická procházka</a:t>
            </a:r>
          </a:p>
          <a:p>
            <a:endParaRPr lang="cs-CZ" sz="2000" b="1" dirty="0"/>
          </a:p>
          <a:p>
            <a:r>
              <a:rPr lang="cs-CZ" sz="2000" dirty="0"/>
              <a:t>V případě Brna doporučuji  BAM </a:t>
            </a:r>
            <a:r>
              <a:rPr lang="cs-CZ" sz="2000" dirty="0">
                <a:hlinkClick r:id="rId3"/>
              </a:rPr>
              <a:t>http://www.</a:t>
            </a:r>
            <a:r>
              <a:rPr lang="cs-CZ" sz="2000" dirty="0" err="1">
                <a:hlinkClick r:id="rId3"/>
              </a:rPr>
              <a:t>bam.brno.cz</a:t>
            </a:r>
            <a:r>
              <a:rPr lang="cs-CZ" sz="2000" dirty="0">
                <a:hlinkClick r:id="rId3"/>
              </a:rPr>
              <a:t>/stezka</a:t>
            </a:r>
            <a:endParaRPr lang="cs-CZ" sz="2000" dirty="0"/>
          </a:p>
          <a:p>
            <a:endParaRPr lang="cs-CZ" sz="2000" dirty="0"/>
          </a:p>
          <a:p>
            <a:pPr>
              <a:buFont typeface="Arial" pitchFamily="34" charset="0"/>
              <a:buChar char="•"/>
            </a:pPr>
            <a:r>
              <a:rPr lang="cs-CZ" sz="2000" dirty="0"/>
              <a:t> na 2 hodiny (víc nevydrží, kdyby se šlo po </a:t>
            </a:r>
            <a:r>
              <a:rPr lang="cs-CZ" sz="2000" dirty="0" err="1"/>
              <a:t>obchoďácích</a:t>
            </a:r>
            <a:r>
              <a:rPr lang="cs-CZ" sz="2000" dirty="0"/>
              <a:t> můžeme </a:t>
            </a:r>
            <a:r>
              <a:rPr lang="cs-CZ" sz="2000" dirty="0" err="1"/>
              <a:t>déle</a:t>
            </a:r>
            <a:r>
              <a:rPr lang="cs-CZ" sz="2000" dirty="0">
                <a:sym typeface="Wingdings" pitchFamily="2" charset="2"/>
              </a:rPr>
              <a:t></a:t>
            </a:r>
          </a:p>
          <a:p>
            <a:pPr>
              <a:buFont typeface="Arial" pitchFamily="34" charset="0"/>
              <a:buChar char="•"/>
            </a:pPr>
            <a:r>
              <a:rPr lang="cs-CZ" sz="2000" dirty="0">
                <a:sym typeface="Wingdings" pitchFamily="2" charset="2"/>
              </a:rPr>
              <a:t> vždy mít v hlavě rozmyšlenou trasu, aby jste zmateně nepobíhali po městě a chodili stejnými ulicemi</a:t>
            </a:r>
          </a:p>
          <a:p>
            <a:pPr>
              <a:buFont typeface="Arial" pitchFamily="34" charset="0"/>
              <a:buChar char="•"/>
            </a:pPr>
            <a:r>
              <a:rPr lang="cs-CZ" sz="2000" dirty="0">
                <a:sym typeface="Wingdings" pitchFamily="2" charset="2"/>
              </a:rPr>
              <a:t> počasí – v dešti nepůjdou</a:t>
            </a:r>
          </a:p>
          <a:p>
            <a:pPr>
              <a:buFont typeface="Arial" pitchFamily="34" charset="0"/>
              <a:buChar char="•"/>
            </a:pPr>
            <a:r>
              <a:rPr lang="cs-CZ" sz="2000" dirty="0">
                <a:sym typeface="Wingdings" pitchFamily="2" charset="2"/>
              </a:rPr>
              <a:t> výhodné zakončit zmrzlinou nebo pivem</a:t>
            </a:r>
          </a:p>
          <a:p>
            <a:pPr>
              <a:buFont typeface="Arial" pitchFamily="34" charset="0"/>
              <a:buChar char="•"/>
            </a:pPr>
            <a:r>
              <a:rPr lang="cs-CZ" sz="2000" dirty="0">
                <a:sym typeface="Wingdings" pitchFamily="2" charset="2"/>
              </a:rPr>
              <a:t> doporučuji pracovní listy nebo skicák</a:t>
            </a:r>
          </a:p>
          <a:p>
            <a:endParaRPr lang="cs-CZ" sz="2000" dirty="0">
              <a:sym typeface="Wingdings" pitchFamily="2" charset="2"/>
            </a:endParaRPr>
          </a:p>
          <a:p>
            <a:pPr>
              <a:buFont typeface="Arial" pitchFamily="34" charset="0"/>
              <a:buChar char="•"/>
            </a:pPr>
            <a:endParaRPr lang="cs-CZ"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619672" y="548680"/>
            <a:ext cx="6912768" cy="4708981"/>
          </a:xfrm>
          <a:prstGeom prst="rect">
            <a:avLst/>
          </a:prstGeom>
          <a:noFill/>
        </p:spPr>
        <p:txBody>
          <a:bodyPr wrap="square" rtlCol="0">
            <a:spAutoFit/>
          </a:bodyPr>
          <a:lstStyle/>
          <a:p>
            <a:r>
              <a:rPr lang="cs-CZ" sz="2000" b="1" dirty="0">
                <a:solidFill>
                  <a:srgbClr val="002060"/>
                </a:solidFill>
              </a:rPr>
              <a:t>architektonická procházka</a:t>
            </a:r>
          </a:p>
          <a:p>
            <a:endParaRPr lang="cs-CZ" sz="2000" b="1" dirty="0"/>
          </a:p>
          <a:p>
            <a:r>
              <a:rPr lang="cs-CZ" sz="2000" dirty="0"/>
              <a:t>V případě Brna doporučuji  BAM </a:t>
            </a:r>
            <a:r>
              <a:rPr lang="cs-CZ" sz="2000" dirty="0">
                <a:hlinkClick r:id="rId3"/>
              </a:rPr>
              <a:t>http://www.</a:t>
            </a:r>
            <a:r>
              <a:rPr lang="cs-CZ" sz="2000" dirty="0" err="1">
                <a:hlinkClick r:id="rId3"/>
              </a:rPr>
              <a:t>bam.brno.cz</a:t>
            </a:r>
            <a:r>
              <a:rPr lang="cs-CZ" sz="2000" dirty="0">
                <a:hlinkClick r:id="rId3"/>
              </a:rPr>
              <a:t>/stezka</a:t>
            </a:r>
            <a:endParaRPr lang="cs-CZ" sz="2000" dirty="0"/>
          </a:p>
          <a:p>
            <a:endParaRPr lang="cs-CZ" sz="2000" dirty="0"/>
          </a:p>
          <a:p>
            <a:r>
              <a:rPr lang="cs-CZ" sz="2000" dirty="0">
                <a:sym typeface="Wingdings" pitchFamily="2" charset="2"/>
              </a:rPr>
              <a:t>Literatura: </a:t>
            </a:r>
          </a:p>
          <a:p>
            <a:r>
              <a:rPr lang="cs-CZ" sz="2000" dirty="0"/>
              <a:t>SEDLÁK, Jan (</a:t>
            </a:r>
            <a:r>
              <a:rPr lang="cs-CZ" sz="2000" dirty="0" err="1"/>
              <a:t>ed</a:t>
            </a:r>
            <a:r>
              <a:rPr lang="cs-CZ" sz="2000" dirty="0"/>
              <a:t>.). </a:t>
            </a:r>
            <a:r>
              <a:rPr lang="cs-CZ" sz="2000" i="1" dirty="0"/>
              <a:t>Slavné vily Jihomoravského kraje</a:t>
            </a:r>
            <a:r>
              <a:rPr lang="cs-CZ" sz="2000" dirty="0"/>
              <a:t>. 1. </a:t>
            </a:r>
            <a:r>
              <a:rPr lang="cs-CZ" sz="2000" dirty="0" err="1"/>
              <a:t>vyd</a:t>
            </a:r>
            <a:r>
              <a:rPr lang="cs-CZ" sz="2000" dirty="0"/>
              <a:t>. v českém jazyce. Praha: Foibos, 2007, 197 s. Slavné vily. ISBN 978-80-87073-02-5.</a:t>
            </a:r>
          </a:p>
          <a:p>
            <a:r>
              <a:rPr lang="cs-CZ" sz="2000" dirty="0"/>
              <a:t>SEDLÁK, Jan. </a:t>
            </a:r>
            <a:r>
              <a:rPr lang="cs-CZ" sz="2000" i="1" dirty="0"/>
              <a:t>Brno secesní</a:t>
            </a:r>
            <a:r>
              <a:rPr lang="cs-CZ" sz="2000" dirty="0"/>
              <a:t>. Brno: ERA, c2004, 205 s. ISBN 80-7366-010-5</a:t>
            </a:r>
          </a:p>
          <a:p>
            <a:r>
              <a:rPr lang="cs-CZ" sz="2000" dirty="0"/>
              <a:t>SEDLÁK, Jan. </a:t>
            </a:r>
            <a:r>
              <a:rPr lang="cs-CZ" sz="2000" i="1" dirty="0"/>
              <a:t>Ve znamení moderny: architektura 20. století v Brně = In </a:t>
            </a:r>
            <a:r>
              <a:rPr lang="cs-CZ" sz="2000" i="1" dirty="0" err="1"/>
              <a:t>the</a:t>
            </a:r>
            <a:r>
              <a:rPr lang="cs-CZ" sz="2000" i="1" dirty="0"/>
              <a:t> </a:t>
            </a:r>
            <a:r>
              <a:rPr lang="cs-CZ" sz="2000" i="1" dirty="0" err="1"/>
              <a:t>name</a:t>
            </a:r>
            <a:r>
              <a:rPr lang="cs-CZ" sz="2000" i="1" dirty="0"/>
              <a:t> </a:t>
            </a:r>
            <a:r>
              <a:rPr lang="cs-CZ" sz="2000" i="1" dirty="0" err="1"/>
              <a:t>of</a:t>
            </a:r>
            <a:r>
              <a:rPr lang="cs-CZ" sz="2000" i="1" dirty="0"/>
              <a:t> </a:t>
            </a:r>
            <a:r>
              <a:rPr lang="cs-CZ" sz="2000" i="1" dirty="0" err="1"/>
              <a:t>modernism</a:t>
            </a:r>
            <a:r>
              <a:rPr lang="cs-CZ" sz="2000" i="1" dirty="0"/>
              <a:t> : 20th </a:t>
            </a:r>
            <a:r>
              <a:rPr lang="cs-CZ" sz="2000" i="1" dirty="0" err="1"/>
              <a:t>century</a:t>
            </a:r>
            <a:r>
              <a:rPr lang="cs-CZ" sz="2000" i="1" dirty="0"/>
              <a:t> </a:t>
            </a:r>
            <a:r>
              <a:rPr lang="cs-CZ" sz="2000" i="1" dirty="0" err="1"/>
              <a:t>architecture</a:t>
            </a:r>
            <a:r>
              <a:rPr lang="cs-CZ" sz="2000" i="1" dirty="0"/>
              <a:t> in Brno</a:t>
            </a:r>
            <a:r>
              <a:rPr lang="cs-CZ" sz="2000" dirty="0"/>
              <a:t>. </a:t>
            </a:r>
            <a:r>
              <a:rPr lang="cs-CZ" sz="2000" dirty="0" err="1"/>
              <a:t>Vyd</a:t>
            </a:r>
            <a:r>
              <a:rPr lang="cs-CZ" sz="2000" dirty="0"/>
              <a:t>. 1. Brno: FOTEP, 2004, 122 s. ISBN 80-902921-9-4.</a:t>
            </a:r>
          </a:p>
          <a:p>
            <a:endParaRPr lang="cs-CZ" sz="2000" dirty="0">
              <a:sym typeface="Wingdings" pitchFamily="2" charset="2"/>
            </a:endParaRPr>
          </a:p>
          <a:p>
            <a:pPr>
              <a:buFont typeface="Arial" pitchFamily="34" charset="0"/>
              <a:buChar char="•"/>
            </a:pPr>
            <a:endParaRPr lang="cs-CZ"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TextovéPole 6"/>
          <p:cNvSpPr txBox="1"/>
          <p:nvPr/>
        </p:nvSpPr>
        <p:spPr>
          <a:xfrm>
            <a:off x="1763688" y="620688"/>
            <a:ext cx="7186391" cy="6555641"/>
          </a:xfrm>
          <a:prstGeom prst="rect">
            <a:avLst/>
          </a:prstGeom>
          <a:noFill/>
        </p:spPr>
        <p:txBody>
          <a:bodyPr wrap="none" rtlCol="0">
            <a:spAutoFit/>
          </a:bodyPr>
          <a:lstStyle/>
          <a:p>
            <a:r>
              <a:rPr lang="cs-CZ" sz="2000" b="1" dirty="0">
                <a:solidFill>
                  <a:srgbClr val="002060"/>
                </a:solidFill>
              </a:rPr>
              <a:t>Exkurze </a:t>
            </a:r>
          </a:p>
          <a:p>
            <a:r>
              <a:rPr lang="cs-CZ" sz="2000" dirty="0"/>
              <a:t>Výlet nebo zájezd se vzdělávacím účelem nebo poznávacím účelem.</a:t>
            </a:r>
          </a:p>
          <a:p>
            <a:endParaRPr lang="cs-CZ" sz="2000" dirty="0"/>
          </a:p>
          <a:p>
            <a:pPr>
              <a:buFont typeface="Arial" pitchFamily="34" charset="0"/>
              <a:buChar char="•"/>
            </a:pPr>
            <a:r>
              <a:rPr lang="cs-CZ" sz="2000" dirty="0"/>
              <a:t> jednodenní (po Čechách)</a:t>
            </a:r>
          </a:p>
          <a:p>
            <a:pPr>
              <a:buFont typeface="Arial" pitchFamily="34" charset="0"/>
              <a:buChar char="•"/>
            </a:pPr>
            <a:r>
              <a:rPr lang="cs-CZ" sz="2000" dirty="0"/>
              <a:t> vícedenní (zpravidla se jedná o zájezdy do zahraniční)</a:t>
            </a:r>
          </a:p>
          <a:p>
            <a:pPr>
              <a:buFont typeface="Arial" pitchFamily="34" charset="0"/>
              <a:buChar char="•"/>
            </a:pPr>
            <a:endParaRPr lang="cs-CZ" sz="2000" dirty="0"/>
          </a:p>
          <a:p>
            <a:pPr>
              <a:buFont typeface="Arial" pitchFamily="34" charset="0"/>
              <a:buChar char="•"/>
            </a:pPr>
            <a:endParaRPr lang="cs-CZ" sz="2000" dirty="0"/>
          </a:p>
          <a:p>
            <a:pPr>
              <a:buFont typeface="Arial" pitchFamily="34" charset="0"/>
              <a:buChar char="•"/>
            </a:pPr>
            <a:r>
              <a:rPr lang="cs-CZ" sz="2000" b="1" dirty="0">
                <a:solidFill>
                  <a:srgbClr val="002060"/>
                </a:solidFill>
              </a:rPr>
              <a:t> 1. Úkol: </a:t>
            </a:r>
          </a:p>
          <a:p>
            <a:pPr>
              <a:buFont typeface="Arial" pitchFamily="34" charset="0"/>
              <a:buChar char="•"/>
            </a:pPr>
            <a:r>
              <a:rPr lang="cs-CZ" sz="2000" dirty="0"/>
              <a:t> Navrhněte dvoudenní exkurzi po ČR</a:t>
            </a:r>
          </a:p>
          <a:p>
            <a:pPr>
              <a:buFont typeface="Arial" pitchFamily="34" charset="0"/>
              <a:buChar char="•"/>
            </a:pPr>
            <a:endParaRPr lang="cs-CZ" sz="2000" dirty="0"/>
          </a:p>
          <a:p>
            <a:pPr>
              <a:buFont typeface="Arial" pitchFamily="34" charset="0"/>
              <a:buChar char="•"/>
            </a:pPr>
            <a:r>
              <a:rPr lang="cs-CZ" sz="2000" b="1" dirty="0">
                <a:solidFill>
                  <a:srgbClr val="002060"/>
                </a:solidFill>
              </a:rPr>
              <a:t> 2. Úkol:</a:t>
            </a:r>
          </a:p>
          <a:p>
            <a:pPr>
              <a:buFont typeface="Arial" pitchFamily="34" charset="0"/>
              <a:buChar char="•"/>
            </a:pPr>
            <a:r>
              <a:rPr lang="cs-CZ" sz="2000" dirty="0"/>
              <a:t> Napište ke každému 3 nejlepší příklady, kam vyjet. </a:t>
            </a:r>
          </a:p>
          <a:p>
            <a:r>
              <a:rPr lang="cs-CZ" sz="2000" dirty="0"/>
              <a:t>Zámek</a:t>
            </a:r>
          </a:p>
          <a:p>
            <a:r>
              <a:rPr lang="cs-CZ" sz="2000" dirty="0"/>
              <a:t>Hrad</a:t>
            </a:r>
          </a:p>
          <a:p>
            <a:r>
              <a:rPr lang="cs-CZ" sz="2000" dirty="0"/>
              <a:t>Moderní architektura</a:t>
            </a:r>
          </a:p>
          <a:p>
            <a:r>
              <a:rPr lang="cs-CZ" sz="2000" dirty="0"/>
              <a:t>Klášter</a:t>
            </a:r>
          </a:p>
          <a:p>
            <a:r>
              <a:rPr lang="cs-CZ" sz="2000" dirty="0"/>
              <a:t>Kostel</a:t>
            </a:r>
          </a:p>
          <a:p>
            <a:r>
              <a:rPr lang="cs-CZ" sz="2000" dirty="0"/>
              <a:t>Muzeum, galerie</a:t>
            </a:r>
          </a:p>
          <a:p>
            <a:r>
              <a:rPr lang="cs-CZ" sz="2000" dirty="0"/>
              <a:t>Sochařský soubor</a:t>
            </a:r>
          </a:p>
          <a:p>
            <a:endParaRPr lang="cs-CZ" sz="2000" dirty="0"/>
          </a:p>
          <a:p>
            <a:endParaRPr lang="cs-CZ"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7" name="TextovéPole 6"/>
          <p:cNvSpPr txBox="1"/>
          <p:nvPr/>
        </p:nvSpPr>
        <p:spPr>
          <a:xfrm>
            <a:off x="1763688" y="620688"/>
            <a:ext cx="6696744" cy="6247864"/>
          </a:xfrm>
          <a:prstGeom prst="rect">
            <a:avLst/>
          </a:prstGeom>
          <a:noFill/>
        </p:spPr>
        <p:txBody>
          <a:bodyPr wrap="square" rtlCol="0">
            <a:spAutoFit/>
          </a:bodyPr>
          <a:lstStyle/>
          <a:p>
            <a:r>
              <a:rPr lang="cs-CZ" sz="2000" b="1" dirty="0">
                <a:solidFill>
                  <a:srgbClr val="002060"/>
                </a:solidFill>
              </a:rPr>
              <a:t>Památky UNESCO</a:t>
            </a:r>
          </a:p>
          <a:p>
            <a:endParaRPr lang="cs-CZ" sz="2000" b="1" dirty="0">
              <a:solidFill>
                <a:srgbClr val="002060"/>
              </a:solidFill>
            </a:endParaRPr>
          </a:p>
          <a:p>
            <a:r>
              <a:rPr lang="cs-CZ" sz="2000" dirty="0"/>
              <a:t>Značkou UNESCO se tak může pyšnit </a:t>
            </a:r>
            <a:r>
              <a:rPr lang="cs-CZ" sz="2000" b="1" dirty="0"/>
              <a:t>pět měst s dochovaným historickým jádrem</a:t>
            </a:r>
            <a:r>
              <a:rPr lang="cs-CZ" sz="2000" dirty="0"/>
              <a:t>. Je to hlavní město </a:t>
            </a:r>
            <a:r>
              <a:rPr lang="cs-CZ" sz="2000" dirty="0">
                <a:solidFill>
                  <a:srgbClr val="D60093"/>
                </a:solidFill>
              </a:rPr>
              <a:t>Praha, Český Krumlov, Kutná Hora</a:t>
            </a:r>
            <a:r>
              <a:rPr lang="cs-CZ" sz="2000" dirty="0"/>
              <a:t>, renesanční </a:t>
            </a:r>
            <a:r>
              <a:rPr lang="cs-CZ" sz="2000" dirty="0">
                <a:solidFill>
                  <a:srgbClr val="D60093"/>
                </a:solidFill>
              </a:rPr>
              <a:t>Telč</a:t>
            </a:r>
            <a:r>
              <a:rPr lang="cs-CZ" sz="2000" dirty="0"/>
              <a:t> a unikátně dochovaná </a:t>
            </a:r>
            <a:r>
              <a:rPr lang="cs-CZ" sz="2000" dirty="0">
                <a:solidFill>
                  <a:srgbClr val="D60093"/>
                </a:solidFill>
              </a:rPr>
              <a:t>židovská čtvrť v Třebíči</a:t>
            </a:r>
            <a:r>
              <a:rPr lang="cs-CZ" sz="2000" dirty="0"/>
              <a:t>. Bohatě </a:t>
            </a:r>
            <a:r>
              <a:rPr lang="cs-CZ" sz="2000" b="1" dirty="0"/>
              <a:t>zastoupené je české baroko</a:t>
            </a:r>
            <a:r>
              <a:rPr lang="cs-CZ" sz="2000" dirty="0"/>
              <a:t>. To reprezentuje </a:t>
            </a:r>
            <a:r>
              <a:rPr lang="cs-CZ" sz="2000" dirty="0">
                <a:solidFill>
                  <a:srgbClr val="D60093"/>
                </a:solidFill>
              </a:rPr>
              <a:t>Sloup Nejsvětější trojice v Olomouci</a:t>
            </a:r>
            <a:r>
              <a:rPr lang="cs-CZ" sz="2000" dirty="0"/>
              <a:t>, poutní </a:t>
            </a:r>
            <a:r>
              <a:rPr lang="cs-CZ" sz="2000" dirty="0">
                <a:solidFill>
                  <a:srgbClr val="D60093"/>
                </a:solidFill>
              </a:rPr>
              <a:t>kostel sv. Jana Nepomuckého na Zelené hoře</a:t>
            </a:r>
            <a:r>
              <a:rPr lang="cs-CZ" sz="2000" dirty="0"/>
              <a:t> a </a:t>
            </a:r>
            <a:r>
              <a:rPr lang="cs-CZ" sz="2000" dirty="0">
                <a:solidFill>
                  <a:srgbClr val="D60093"/>
                </a:solidFill>
              </a:rPr>
              <a:t>arcibiskupský zámek se zahradou v Kroměříži</a:t>
            </a:r>
            <a:r>
              <a:rPr lang="cs-CZ" sz="2000" dirty="0"/>
              <a:t>. Dále jsou na seznamu renesanční arkádový </a:t>
            </a:r>
            <a:r>
              <a:rPr lang="cs-CZ" sz="2000" dirty="0">
                <a:solidFill>
                  <a:srgbClr val="D60093"/>
                </a:solidFill>
              </a:rPr>
              <a:t>zámek v Litomyšli</a:t>
            </a:r>
            <a:r>
              <a:rPr lang="cs-CZ" sz="2000" dirty="0"/>
              <a:t>, unikátní </a:t>
            </a:r>
            <a:r>
              <a:rPr lang="cs-CZ" sz="2000" dirty="0">
                <a:solidFill>
                  <a:srgbClr val="D60093"/>
                </a:solidFill>
              </a:rPr>
              <a:t>Lednicko-valtický areál, ves Holašovice</a:t>
            </a:r>
            <a:r>
              <a:rPr lang="cs-CZ" sz="2000" dirty="0"/>
              <a:t> se zachovalou architekturou selského baroka z 19. století a funkcionalistická</a:t>
            </a:r>
            <a:r>
              <a:rPr lang="cs-CZ" sz="2000" dirty="0">
                <a:solidFill>
                  <a:srgbClr val="D60093"/>
                </a:solidFill>
              </a:rPr>
              <a:t> vila Tugendhat v Brně</a:t>
            </a:r>
            <a:r>
              <a:rPr lang="cs-CZ" sz="2000" dirty="0"/>
              <a:t>.</a:t>
            </a:r>
          </a:p>
          <a:p>
            <a:endParaRPr lang="cs-CZ" sz="2000" dirty="0"/>
          </a:p>
          <a:p>
            <a:r>
              <a:rPr lang="cs-CZ" sz="2000" dirty="0">
                <a:hlinkClick r:id="rId3"/>
              </a:rPr>
              <a:t>http://www.</a:t>
            </a:r>
            <a:r>
              <a:rPr lang="cs-CZ" sz="2000" dirty="0" err="1">
                <a:hlinkClick r:id="rId3"/>
              </a:rPr>
              <a:t>unesco</a:t>
            </a:r>
            <a:r>
              <a:rPr lang="cs-CZ" sz="2000" dirty="0">
                <a:hlinkClick r:id="rId3"/>
              </a:rPr>
              <a:t>-</a:t>
            </a:r>
            <a:r>
              <a:rPr lang="cs-CZ" sz="2000" dirty="0" err="1">
                <a:hlinkClick r:id="rId3"/>
              </a:rPr>
              <a:t>czech.cz</a:t>
            </a:r>
            <a:r>
              <a:rPr lang="cs-CZ" sz="2000" dirty="0">
                <a:hlinkClick r:id="rId3"/>
              </a:rPr>
              <a:t>/</a:t>
            </a:r>
            <a:r>
              <a:rPr lang="cs-CZ" sz="2000" dirty="0" err="1">
                <a:hlinkClick r:id="rId3"/>
              </a:rPr>
              <a:t>unesco</a:t>
            </a:r>
            <a:r>
              <a:rPr lang="cs-CZ" sz="2000" dirty="0">
                <a:hlinkClick r:id="rId3"/>
              </a:rPr>
              <a:t>-</a:t>
            </a:r>
            <a:r>
              <a:rPr lang="cs-CZ" sz="2000" dirty="0" err="1">
                <a:hlinkClick r:id="rId3"/>
              </a:rPr>
              <a:t>pamatky</a:t>
            </a:r>
            <a:r>
              <a:rPr lang="cs-CZ" sz="2000" dirty="0">
                <a:hlinkClick r:id="rId3"/>
              </a:rPr>
              <a:t>/</a:t>
            </a:r>
            <a:endParaRPr lang="cs-CZ" sz="2000" dirty="0"/>
          </a:p>
          <a:p>
            <a:endParaRPr lang="cs-CZ" sz="2000" dirty="0"/>
          </a:p>
          <a:p>
            <a:r>
              <a:rPr lang="cs-CZ" sz="2000" b="1" dirty="0">
                <a:solidFill>
                  <a:srgbClr val="002060"/>
                </a:solidFill>
              </a:rPr>
              <a:t>Národní klenoty</a:t>
            </a:r>
          </a:p>
          <a:p>
            <a:r>
              <a:rPr lang="cs-CZ" sz="2000" dirty="0"/>
              <a:t>http://www.</a:t>
            </a:r>
            <a:r>
              <a:rPr lang="cs-CZ" sz="2000" dirty="0" err="1"/>
              <a:t>ceskatelevize.cz</a:t>
            </a:r>
            <a:r>
              <a:rPr lang="cs-CZ" sz="2000" dirty="0"/>
              <a:t>/porady/10361869257-</a:t>
            </a:r>
            <a:r>
              <a:rPr lang="cs-CZ" sz="2000" dirty="0" err="1"/>
              <a:t>narodni</a:t>
            </a:r>
            <a:r>
              <a:rPr lang="cs-CZ" sz="2000" dirty="0"/>
              <a:t>-klenoty/video/</a:t>
            </a:r>
          </a:p>
          <a:p>
            <a:endParaRPr lang="cs-CZ"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691680" y="476672"/>
            <a:ext cx="7128792" cy="2246769"/>
          </a:xfrm>
          <a:prstGeom prst="rect">
            <a:avLst/>
          </a:prstGeom>
          <a:noFill/>
        </p:spPr>
        <p:txBody>
          <a:bodyPr wrap="square" rtlCol="0">
            <a:spAutoFit/>
          </a:bodyPr>
          <a:lstStyle/>
          <a:p>
            <a:r>
              <a:rPr lang="cs-CZ" sz="2000" b="1" dirty="0">
                <a:solidFill>
                  <a:srgbClr val="002060"/>
                </a:solidFill>
              </a:rPr>
              <a:t>Edukační a výukové programy pro školy</a:t>
            </a:r>
          </a:p>
          <a:p>
            <a:pPr>
              <a:buFont typeface="Arial" pitchFamily="34" charset="0"/>
              <a:buChar char="•"/>
            </a:pPr>
            <a:r>
              <a:rPr lang="cs-CZ" sz="2000" dirty="0"/>
              <a:t> dnes už je nabízí veškeré muzejní a galerijní instituce</a:t>
            </a:r>
          </a:p>
          <a:p>
            <a:pPr>
              <a:buFont typeface="Arial" pitchFamily="34" charset="0"/>
              <a:buChar char="•"/>
            </a:pPr>
            <a:r>
              <a:rPr lang="cs-CZ" sz="2000" dirty="0"/>
              <a:t> na vysoké škole (v Brně, v Olomouci) akreditované studijní obory Galerijní pedagogika a Muzejní pedagogika</a:t>
            </a:r>
          </a:p>
          <a:p>
            <a:pPr>
              <a:buFont typeface="Arial" pitchFamily="34" charset="0"/>
              <a:buChar char="•"/>
            </a:pPr>
            <a:r>
              <a:rPr lang="cs-CZ" sz="2000" dirty="0"/>
              <a:t> velice propracované zejména ve Francii, ale také v Německu, Rakousku či Velké Británii.</a:t>
            </a:r>
          </a:p>
          <a:p>
            <a:pPr>
              <a:buFont typeface="Arial" pitchFamily="34" charset="0"/>
              <a:buChar char="•"/>
            </a:pPr>
            <a:r>
              <a:rPr lang="cs-CZ" sz="2000" dirty="0"/>
              <a:t> jsou vytvářeny ke stálým expozicím i dočasným výstavám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1619672" y="116024"/>
            <a:ext cx="7272808"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cs-CZ" sz="2000" b="1" dirty="0"/>
              <a:t>Moravská galerie</a:t>
            </a:r>
            <a:endParaRPr lang="cs-CZ" sz="2000" dirty="0"/>
          </a:p>
          <a:p>
            <a:r>
              <a:rPr lang="cs-CZ" sz="2000" dirty="0"/>
              <a:t>Pořádá v rámci doprovodných akcí k výstavám tzv. Výtvarné dílny pro děti i dospělé. Také má Galerii pro nejmenší VYMALOVÁNO!, která se opět řídí aktuálními výstavami, témata jsou různá např.: kresby v písku, neposedná písmenka, létající bytosti, moje kniha – výčet některých názvů. Galerie je určená pro rodiče s dětmi ve věku od 2 do 6 let, má několik stálých lektorek.</a:t>
            </a:r>
          </a:p>
          <a:p>
            <a:r>
              <a:rPr lang="cs-CZ" sz="2000" b="1" dirty="0"/>
              <a:t>Dílny pro děti</a:t>
            </a:r>
            <a:endParaRPr lang="cs-CZ" sz="2000" dirty="0"/>
          </a:p>
          <a:p>
            <a:r>
              <a:rPr lang="cs-CZ" sz="2000" b="1" dirty="0"/>
              <a:t>Vymalováno! Galerie pro nejmenší</a:t>
            </a:r>
            <a:endParaRPr lang="cs-CZ" sz="2000" dirty="0"/>
          </a:p>
          <a:p>
            <a:r>
              <a:rPr lang="cs-CZ" sz="2000" dirty="0"/>
              <a:t>určena dětem od 2 do 6 let s doprovodem dospělé osoby. Děti hravou formou objevují svět výtvarného umění a prostředí galerie, jednotlivá témata jsou věnována jednoduchým věcem vedou ke zdokonalování praktických dovedností.</a:t>
            </a:r>
          </a:p>
          <a:p>
            <a:r>
              <a:rPr lang="cs-CZ" sz="2000" b="1" dirty="0"/>
              <a:t>Sobotní ateliéry</a:t>
            </a:r>
            <a:endParaRPr lang="cs-CZ" sz="2000" dirty="0"/>
          </a:p>
          <a:p>
            <a:r>
              <a:rPr lang="cs-CZ" sz="2000" dirty="0"/>
              <a:t>Výtvarné dílny pro děti od 6 do 15 let. Speciální výtvarné díly k aktuálním výstavám nebo stálým expozicím, na kterých jsou dětem přibližovány díla starého, moderního i současného umění. Základem je aktivní tvořivá činnost dětí. Většinou se konají jednou měsíčně.</a:t>
            </a:r>
          </a:p>
          <a:p>
            <a:r>
              <a:rPr lang="cs-CZ" sz="2000" u="sng" dirty="0">
                <a:hlinkClick r:id="rId3"/>
              </a:rPr>
              <a:t>http://www.</a:t>
            </a:r>
            <a:r>
              <a:rPr lang="cs-CZ" sz="2000" u="sng" dirty="0" err="1">
                <a:hlinkClick r:id="rId3"/>
              </a:rPr>
              <a:t>moravska</a:t>
            </a:r>
            <a:r>
              <a:rPr lang="cs-CZ" sz="2000" u="sng" dirty="0">
                <a:hlinkClick r:id="rId3"/>
              </a:rPr>
              <a:t>-galerie.</a:t>
            </a:r>
            <a:r>
              <a:rPr lang="cs-CZ" sz="2000" u="sng" dirty="0" err="1">
                <a:hlinkClick r:id="rId3"/>
              </a:rPr>
              <a:t>cz</a:t>
            </a:r>
            <a:r>
              <a:rPr lang="cs-CZ" sz="2000" u="sng" dirty="0">
                <a:hlinkClick r:id="rId3"/>
              </a:rPr>
              <a:t>/</a:t>
            </a:r>
            <a:r>
              <a:rPr lang="cs-CZ" sz="2000" u="sng" dirty="0" err="1">
                <a:hlinkClick r:id="rId3"/>
              </a:rPr>
              <a:t>moravska</a:t>
            </a:r>
            <a:r>
              <a:rPr lang="cs-CZ" sz="2000" u="sng" dirty="0">
                <a:hlinkClick r:id="rId3"/>
              </a:rPr>
              <a:t>-galerie/</a:t>
            </a:r>
            <a:r>
              <a:rPr lang="cs-CZ" sz="2000" u="sng" dirty="0" err="1">
                <a:hlinkClick r:id="rId3"/>
              </a:rPr>
              <a:t>vzdelavani</a:t>
            </a:r>
            <a:r>
              <a:rPr lang="cs-CZ" sz="2000" u="sng" dirty="0">
                <a:hlinkClick r:id="rId3"/>
              </a:rPr>
              <a:t>/</a:t>
            </a:r>
            <a:r>
              <a:rPr lang="cs-CZ" sz="2000" u="sng" dirty="0" err="1">
                <a:hlinkClick r:id="rId3"/>
              </a:rPr>
              <a:t>vytvarne</a:t>
            </a:r>
            <a:r>
              <a:rPr lang="cs-CZ" sz="2000" u="sng" dirty="0">
                <a:hlinkClick r:id="rId3"/>
              </a:rPr>
              <a:t>-</a:t>
            </a:r>
            <a:r>
              <a:rPr lang="cs-CZ" sz="2000" u="sng" dirty="0" err="1">
                <a:hlinkClick r:id="rId3"/>
              </a:rPr>
              <a:t>dilny</a:t>
            </a:r>
            <a:r>
              <a:rPr lang="cs-CZ" sz="2000" u="sng" dirty="0">
                <a:hlinkClick r:id="rId3"/>
              </a:rPr>
              <a:t>/</a:t>
            </a:r>
            <a:r>
              <a:rPr lang="cs-CZ" sz="2000" u="sng" dirty="0" err="1">
                <a:hlinkClick r:id="rId3"/>
              </a:rPr>
              <a:t>dilny</a:t>
            </a:r>
            <a:r>
              <a:rPr lang="cs-CZ" sz="2000" u="sng" dirty="0">
                <a:hlinkClick r:id="rId3"/>
              </a:rPr>
              <a:t>-pro-</a:t>
            </a:r>
            <a:r>
              <a:rPr lang="cs-CZ" sz="2000" u="sng" dirty="0" err="1">
                <a:hlinkClick r:id="rId3"/>
              </a:rPr>
              <a:t>deti.aspx</a:t>
            </a:r>
            <a:endParaRPr lang="cs-CZ" sz="2000" dirty="0"/>
          </a:p>
          <a:p>
            <a:endParaRPr lang="cs-CZ" dirty="0"/>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547665" y="260648"/>
            <a:ext cx="7416823" cy="6524863"/>
          </a:xfrm>
          <a:prstGeom prst="rect">
            <a:avLst/>
          </a:prstGeom>
          <a:noFill/>
        </p:spPr>
        <p:txBody>
          <a:bodyPr wrap="square" rtlCol="0">
            <a:spAutoFit/>
          </a:bodyPr>
          <a:lstStyle/>
          <a:p>
            <a:r>
              <a:rPr lang="cs-CZ" sz="2000" b="1" dirty="0">
                <a:solidFill>
                  <a:srgbClr val="002060"/>
                </a:solidFill>
              </a:rPr>
              <a:t>Dům umění města Brna</a:t>
            </a:r>
            <a:endParaRPr lang="cs-CZ" sz="2000" dirty="0">
              <a:solidFill>
                <a:srgbClr val="002060"/>
              </a:solidFill>
            </a:endParaRPr>
          </a:p>
          <a:p>
            <a:r>
              <a:rPr lang="cs-CZ" sz="2000" dirty="0"/>
              <a:t>„Pro školy jsou připravovány galerijní animace, zajišťované pracovnicí Domu umění ve spolupráci s katedrou výtvarné výchovy </a:t>
            </a:r>
            <a:r>
              <a:rPr lang="cs-CZ" sz="2000" dirty="0" err="1"/>
              <a:t>PdF</a:t>
            </a:r>
            <a:r>
              <a:rPr lang="cs-CZ" sz="2000" dirty="0"/>
              <a:t> MU.</a:t>
            </a:r>
          </a:p>
          <a:p>
            <a:r>
              <a:rPr lang="cs-CZ" sz="2000" dirty="0"/>
              <a:t>Cílem animací je přiblížit dětem současné výtvarné umění, k němuž občas i dospělí návštěvníci jen obtížně nacházejí klíč. Umění dětem zprostředkováváme cestou zážitků, experimentů a diskuse, tak aby děti dospěly k vlastnímu uměleckému projevu a prožitku.</a:t>
            </a:r>
          </a:p>
          <a:p>
            <a:r>
              <a:rPr lang="cs-CZ" sz="2000" dirty="0"/>
              <a:t>Při výtvarných aktivitách klademe důraz na posilování mezipředmětových vztahů - podle domluvy a v návaznosti na výstavu propojujeme výtvarnou výchovu s literaturou, cizími jazyky, historií, dějinami umění, společenskými vědami, občanskou výchovou, hudební výchovou, zeměpisem.</a:t>
            </a:r>
          </a:p>
          <a:p>
            <a:r>
              <a:rPr lang="cs-CZ" sz="2000" dirty="0"/>
              <a:t>Kromě základních a zvláštních škol jsou animačními programy oslovováni rovněž středoškoláci (z mnoha hledisek zajímavá skupina, s níž se však v této oblasti málo pracuje) a dále dospělí návštěvníci – od studentů VŠ přes učitele výtvarné výchovy až po seniory a sociálně či jinak znevýhodněné skupiny.</a:t>
            </a:r>
          </a:p>
          <a:p>
            <a:r>
              <a:rPr lang="cs-CZ" sz="2000" dirty="0"/>
              <a:t>Vedle pravidelných animací nabízí Dům umění i některé netradiční formy galerijních aktivit pro děti: prázdninové dílny, noc v galerii apod.</a:t>
            </a:r>
          </a:p>
          <a:p>
            <a:r>
              <a:rPr lang="cs-CZ" sz="2000" dirty="0"/>
              <a:t>Délka animačního programu 60–90 minut“</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475657" y="188640"/>
            <a:ext cx="7272807" cy="6186309"/>
          </a:xfrm>
          <a:prstGeom prst="rect">
            <a:avLst/>
          </a:prstGeom>
          <a:noFill/>
        </p:spPr>
        <p:txBody>
          <a:bodyPr wrap="square" rtlCol="0">
            <a:spAutoFit/>
          </a:bodyPr>
          <a:lstStyle/>
          <a:p>
            <a:r>
              <a:rPr lang="cs-CZ" b="1" dirty="0">
                <a:solidFill>
                  <a:srgbClr val="002060"/>
                </a:solidFill>
              </a:rPr>
              <a:t>Muzeum města Brna – hrad </a:t>
            </a:r>
            <a:r>
              <a:rPr lang="cs-CZ" b="1" dirty="0" err="1">
                <a:solidFill>
                  <a:srgbClr val="002060"/>
                </a:solidFill>
              </a:rPr>
              <a:t>Špilberk</a:t>
            </a:r>
            <a:endParaRPr lang="cs-CZ" dirty="0">
              <a:solidFill>
                <a:srgbClr val="002060"/>
              </a:solidFill>
            </a:endParaRPr>
          </a:p>
          <a:p>
            <a:r>
              <a:rPr lang="cs-CZ" dirty="0"/>
              <a:t>Programy pořádané pro děti a mládež, probíhající formou dialogu a zážitkové tvorby. Jsou poskytované organizovaným školním výpravám, kterým jsou nabízeny animace jako doplněk výuky výtvarné výchovy, literatury a dějepisu. Dále pro jednotlivce jsou určeny ateliéry pro děti i rodiče nebo mládež, které spojují komentovanou prohlídku s aktivní výtvarnou činností. Zaměření výtvarných ateliérů se odvíjí od expozic a aktuálních výstav.</a:t>
            </a:r>
          </a:p>
          <a:p>
            <a:r>
              <a:rPr lang="cs-CZ" b="1" dirty="0"/>
              <a:t>Dětská dílna</a:t>
            </a:r>
            <a:endParaRPr lang="cs-CZ" dirty="0"/>
          </a:p>
          <a:p>
            <a:r>
              <a:rPr lang="cs-CZ" dirty="0"/>
              <a:t>Malí i větší návštěvníci hradu </a:t>
            </a:r>
            <a:r>
              <a:rPr lang="cs-CZ" dirty="0" err="1"/>
              <a:t>Špilberku</a:t>
            </a:r>
            <a:r>
              <a:rPr lang="cs-CZ" dirty="0"/>
              <a:t> mohou navštívit Dětskou dílnu, která je součástí nabídky kulturních aktivit Muzea města Brna. Pro děti je připraveno několik stanovišť, která jsou zaměřena jak na obecnou historii, tak na město Brno.</a:t>
            </a:r>
          </a:p>
          <a:p>
            <a:r>
              <a:rPr lang="cs-CZ" dirty="0"/>
              <a:t>Na stanovištích, věnovaných brněnským památkám, se dětští návštěvníci učí tyto památky poznávat a umisťovat je správně do mapy. Doplňováním chybějících slov do textu známých i méně známých brněnských pověstí se děti seznamují zábavnou formou s jejich obsahem.</a:t>
            </a:r>
          </a:p>
          <a:p>
            <a:r>
              <a:rPr lang="cs-CZ" dirty="0"/>
              <a:t>Dětská dílna je přístupná veřejnosti o sobotách a nedělích a může ji navštívit každý, kdo má zakoupenou vstupenku na libovolnou výstavu či stálou expozici Muzea města Brna. Pro školní a zájmové skupiny je po předchozí dohodě vstup možný i ve všední dny během otevírací doby.</a:t>
            </a:r>
          </a:p>
          <a:p>
            <a:r>
              <a:rPr lang="cs-CZ" u="sng" dirty="0"/>
              <a:t>http://www.spilberk.cz/spilberk/pro-skoly/</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
        <p:nvSpPr>
          <p:cNvPr id="6" name="TextovéPole 5"/>
          <p:cNvSpPr txBox="1"/>
          <p:nvPr/>
        </p:nvSpPr>
        <p:spPr>
          <a:xfrm>
            <a:off x="1547664" y="404664"/>
            <a:ext cx="5904656" cy="4062651"/>
          </a:xfrm>
          <a:prstGeom prst="rect">
            <a:avLst/>
          </a:prstGeom>
          <a:noFill/>
        </p:spPr>
        <p:txBody>
          <a:bodyPr wrap="square" rtlCol="0">
            <a:spAutoFit/>
          </a:bodyPr>
          <a:lstStyle/>
          <a:p>
            <a:r>
              <a:rPr lang="cs-CZ" sz="2000" b="1" dirty="0"/>
              <a:t>Zprostředkování umění</a:t>
            </a:r>
            <a:endParaRPr lang="cs-CZ" sz="2000" dirty="0"/>
          </a:p>
          <a:p>
            <a:r>
              <a:rPr lang="cs-CZ" sz="2000" dirty="0"/>
              <a:t>dělení: </a:t>
            </a:r>
          </a:p>
          <a:p>
            <a:pPr lvl="0"/>
            <a:r>
              <a:rPr lang="cs-CZ" sz="2000" b="1" dirty="0"/>
              <a:t>teoretické programy</a:t>
            </a:r>
            <a:r>
              <a:rPr lang="cs-CZ" sz="2000" dirty="0"/>
              <a:t> – důraz je kladen na výklad a práci s teoretickými poznatky, patří sem přednášky, prohlídky a besedy</a:t>
            </a:r>
          </a:p>
          <a:p>
            <a:pPr lvl="0"/>
            <a:r>
              <a:rPr lang="cs-CZ" sz="2000" b="1" dirty="0"/>
              <a:t>programy praktické</a:t>
            </a:r>
            <a:r>
              <a:rPr lang="cs-CZ" sz="2000" dirty="0"/>
              <a:t> – jsou založeny především na praktické činnosti účastníků, vycházejí z teoretických poznatků, patří sem praktické kursy, ateliéry a tvůrčí dílny</a:t>
            </a:r>
          </a:p>
          <a:p>
            <a:pPr lvl="0"/>
            <a:r>
              <a:rPr lang="cs-CZ" sz="2000" b="1" dirty="0"/>
              <a:t>programy smíšené</a:t>
            </a:r>
            <a:r>
              <a:rPr lang="cs-CZ" sz="2000" dirty="0"/>
              <a:t> – komunikativní typy aktivit při nichž je teoretická problematika v určité rovnováze s praktickými činnostmi, patří sem animace</a:t>
            </a: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Tapety-na-zed-944255.jpg"/>
          <p:cNvPicPr>
            <a:picLocks noChangeAspect="1"/>
          </p:cNvPicPr>
          <p:nvPr/>
        </p:nvPicPr>
        <p:blipFill>
          <a:blip r:embed="rId2" cstate="print"/>
          <a:stretch>
            <a:fillRect/>
          </a:stretch>
        </p:blipFill>
        <p:spPr>
          <a:xfrm>
            <a:off x="0" y="0"/>
            <a:ext cx="1475656" cy="6858000"/>
          </a:xfrm>
          <a:prstGeom prst="rect">
            <a:avLst/>
          </a:prstGeom>
        </p:spPr>
      </p:pic>
      <p:sp>
        <p:nvSpPr>
          <p:cNvPr id="5" name="TextovéPole 4"/>
          <p:cNvSpPr txBox="1"/>
          <p:nvPr/>
        </p:nvSpPr>
        <p:spPr>
          <a:xfrm>
            <a:off x="1475656" y="404664"/>
            <a:ext cx="6840760" cy="1200329"/>
          </a:xfrm>
          <a:prstGeom prst="rect">
            <a:avLst/>
          </a:prstGeom>
          <a:noFill/>
        </p:spPr>
        <p:txBody>
          <a:bodyPr wrap="square" rtlCol="0">
            <a:spAutoFit/>
          </a:bodyPr>
          <a:lstStyle/>
          <a:p>
            <a:r>
              <a:rPr lang="cs-CZ" cap="all" dirty="0">
                <a:latin typeface="Verdana" pitchFamily="34" charset="0"/>
                <a:ea typeface="Verdana" pitchFamily="34" charset="0"/>
                <a:cs typeface="Verdana" pitchFamily="34" charset="0"/>
              </a:rPr>
              <a:t> </a:t>
            </a:r>
          </a:p>
          <a:p>
            <a:endParaRPr lang="cs-CZ" cap="all" dirty="0">
              <a:latin typeface="Verdana" pitchFamily="34" charset="0"/>
              <a:ea typeface="Verdana" pitchFamily="34" charset="0"/>
              <a:cs typeface="Verdana" pitchFamily="34" charset="0"/>
            </a:endParaRPr>
          </a:p>
          <a:p>
            <a:endParaRPr lang="cs-CZ" cap="all" dirty="0">
              <a:latin typeface="Verdana" pitchFamily="34" charset="0"/>
              <a:ea typeface="Verdana" pitchFamily="34" charset="0"/>
              <a:cs typeface="Verdana" pitchFamily="34" charset="0"/>
            </a:endParaRPr>
          </a:p>
          <a:p>
            <a:endParaRPr lang="cs-CZ" dirty="0">
              <a:latin typeface="Verdana" pitchFamily="34" charset="0"/>
              <a:ea typeface="Verdana" pitchFamily="34" charset="0"/>
              <a:cs typeface="Verdana" pitchFamily="34" charset="0"/>
            </a:endParaRPr>
          </a:p>
        </p:txBody>
      </p:sp>
      <p:sp>
        <p:nvSpPr>
          <p:cNvPr id="20504" name="Rectangle 24"/>
          <p:cNvSpPr>
            <a:spLocks noChangeArrowheads="1"/>
          </p:cNvSpPr>
          <p:nvPr/>
        </p:nvSpPr>
        <p:spPr bwMode="auto">
          <a:xfrm>
            <a:off x="1619672" y="123045"/>
            <a:ext cx="7344816"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cs-CZ" sz="2000" b="1" dirty="0">
                <a:solidFill>
                  <a:srgbClr val="002060"/>
                </a:solidFill>
              </a:rPr>
              <a:t>Prohlídky s průvodcem</a:t>
            </a:r>
            <a:endParaRPr lang="cs-CZ" sz="2000" dirty="0">
              <a:solidFill>
                <a:srgbClr val="002060"/>
              </a:solidFill>
            </a:endParaRPr>
          </a:p>
          <a:p>
            <a:r>
              <a:rPr lang="cs-CZ" sz="2000" dirty="0"/>
              <a:t>Historicky nejtradičnější a nejvíce užívaný; jsou založeny na tlumočení informací a výstavě a exponátech, které umožní divákům obohacení pouhého pozorování výtvarného díla</a:t>
            </a:r>
          </a:p>
          <a:p>
            <a:r>
              <a:rPr lang="cs-CZ" sz="2000" dirty="0"/>
              <a:t>lektor by měl být zkušený, orientovat se v dané problematice, jeho výklad by měl splňovat tyto požadavky:</a:t>
            </a:r>
          </a:p>
          <a:p>
            <a:pPr lvl="0"/>
            <a:r>
              <a:rPr lang="cs-CZ" sz="2000" dirty="0"/>
              <a:t>měl by být odborně správný</a:t>
            </a:r>
          </a:p>
          <a:p>
            <a:pPr lvl="0"/>
            <a:r>
              <a:rPr lang="cs-CZ" sz="2000" dirty="0"/>
              <a:t>přiměřené obsáhlý</a:t>
            </a:r>
          </a:p>
          <a:p>
            <a:pPr lvl="0"/>
            <a:r>
              <a:rPr lang="cs-CZ" sz="2000" dirty="0"/>
              <a:t>srozumitelný a přitažlivý</a:t>
            </a:r>
          </a:p>
          <a:p>
            <a:r>
              <a:rPr lang="cs-CZ" sz="2000" dirty="0"/>
              <a:t>Lektor musí zvládnout výklad přednést skupině odborně zaměřené i laikům, sám rozhoduje jaká fakt a v jakém množství bude příslušné skupině sdělovat, je organizátorem činnosti. Musí dbát o určitou formální stavbu své prohlídky, aby v přiměřeném tempu střídal místo, typ výkladu a aby do přijatelné rovnováhy dokázal dát obecná fakta s komentáři ke konkrétním vystaveným obrazům.</a:t>
            </a:r>
          </a:p>
          <a:p>
            <a:r>
              <a:rPr lang="cs-CZ" sz="2000" dirty="0"/>
              <a:t>Při prohlídkách pro děti a mladší návštěvníky jsou běžné drobné animační etudy, prohlídka tím dostává živější rytmus a silnější prožitek z uměleckého díla, naruší se jednotvárnost výkladu a oživí to dětskou pozornost.</a:t>
            </a:r>
          </a:p>
          <a:p>
            <a:endParaRPr lang="cs-CZ" dirty="0"/>
          </a:p>
        </p:txBody>
      </p:sp>
      <p:sp>
        <p:nvSpPr>
          <p:cNvPr id="20515" name="Rectangle 35"/>
          <p:cNvSpPr>
            <a:spLocks noChangeArrowheads="1"/>
          </p:cNvSpPr>
          <p:nvPr/>
        </p:nvSpPr>
        <p:spPr bwMode="auto">
          <a:xfrm>
            <a:off x="0" y="3725863"/>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TotalTime>
  <Words>665</Words>
  <Application>Microsoft Office PowerPoint</Application>
  <PresentationFormat>Předvádění na obrazovce (4:3)</PresentationFormat>
  <Paragraphs>142</Paragraphs>
  <Slides>16</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16</vt:i4>
      </vt:variant>
    </vt:vector>
  </HeadingPairs>
  <TitlesOfParts>
    <vt:vector size="21" baseType="lpstr">
      <vt:lpstr>Arial</vt:lpstr>
      <vt:lpstr>Calibri</vt:lpstr>
      <vt:lpstr>Verdana</vt:lpstr>
      <vt:lpstr>Wingdings</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Romaine</dc:creator>
  <cp:lastModifiedBy>Petr Šimurda</cp:lastModifiedBy>
  <cp:revision>60</cp:revision>
  <dcterms:created xsi:type="dcterms:W3CDTF">2015-10-12T17:07:04Z</dcterms:created>
  <dcterms:modified xsi:type="dcterms:W3CDTF">2017-12-09T19:39:26Z</dcterms:modified>
</cp:coreProperties>
</file>