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7" r:id="rId2"/>
    <p:sldId id="272" r:id="rId3"/>
    <p:sldId id="273" r:id="rId4"/>
    <p:sldId id="275" r:id="rId5"/>
    <p:sldId id="268" r:id="rId6"/>
    <p:sldId id="281" r:id="rId7"/>
    <p:sldId id="267" r:id="rId8"/>
    <p:sldId id="274" r:id="rId9"/>
    <p:sldId id="279" r:id="rId10"/>
    <p:sldId id="277" r:id="rId11"/>
    <p:sldId id="278" r:id="rId12"/>
    <p:sldId id="269" r:id="rId13"/>
    <p:sldId id="283" r:id="rId14"/>
    <p:sldId id="271" r:id="rId15"/>
    <p:sldId id="284" r:id="rId16"/>
    <p:sldId id="280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67" d="100"/>
          <a:sy n="67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8066D-FA23-4C79-ACF7-A43FBF9A8416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47008-5FFC-47CE-8F35-A3C7EB220B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692696"/>
            <a:ext cx="486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Mezioborové výukové projekty.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DSC_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0"/>
            <a:ext cx="54234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DSC_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676" y="0"/>
            <a:ext cx="6412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5" y="404664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Motivace</a:t>
            </a:r>
          </a:p>
          <a:p>
            <a:endParaRPr lang="cs-CZ" sz="2000" dirty="0"/>
          </a:p>
          <a:p>
            <a:r>
              <a:rPr lang="cs-CZ" sz="2000" dirty="0"/>
              <a:t>Motivací aktivní účasti na projektu podporuje především smysluplnost úkolu, která vyplívá z aktuálních zájmů žáků, z jejich vlastních potřeb.  Žáci mohou pracovat v rolích, které připomínají profese nebo sociální pozice z běžného života, takže se tak stávají fotografy, redaktory, režiséry, původci, hospodáři, chovateli, ale i občany nebo třeba novomanželi.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5" y="404664"/>
            <a:ext cx="712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Motivace</a:t>
            </a:r>
          </a:p>
          <a:p>
            <a:endParaRPr lang="cs-CZ" sz="2000" dirty="0"/>
          </a:p>
          <a:p>
            <a:r>
              <a:rPr lang="cs-CZ" sz="2000" dirty="0"/>
              <a:t>Výbornou motivací je </a:t>
            </a:r>
            <a:r>
              <a:rPr lang="cs-CZ" sz="2000" dirty="0">
                <a:solidFill>
                  <a:srgbClr val="002060"/>
                </a:solidFill>
              </a:rPr>
              <a:t>výsledný produkt</a:t>
            </a:r>
            <a:r>
              <a:rPr lang="cs-CZ" sz="2000" dirty="0"/>
              <a:t>. </a:t>
            </a:r>
          </a:p>
          <a:p>
            <a:r>
              <a:rPr lang="cs-CZ" sz="2000" dirty="0"/>
              <a:t> Úkol: pokuste se navrhnout výsledné produkty, tak aby korespondovaly s dějinami umění.</a:t>
            </a:r>
          </a:p>
          <a:p>
            <a:r>
              <a:rPr lang="cs-CZ" sz="2000" dirty="0"/>
              <a:t>1.</a:t>
            </a:r>
          </a:p>
          <a:p>
            <a:r>
              <a:rPr lang="cs-CZ" sz="2000" dirty="0"/>
              <a:t>2. </a:t>
            </a:r>
          </a:p>
          <a:p>
            <a:r>
              <a:rPr lang="cs-CZ" sz="2000" dirty="0"/>
              <a:t>3.</a:t>
            </a:r>
          </a:p>
          <a:p>
            <a:r>
              <a:rPr lang="cs-CZ" sz="2000" dirty="0"/>
              <a:t>4.</a:t>
            </a:r>
          </a:p>
          <a:p>
            <a:r>
              <a:rPr lang="cs-CZ" sz="2000" dirty="0"/>
              <a:t>5.</a:t>
            </a:r>
          </a:p>
          <a:p>
            <a:r>
              <a:rPr lang="cs-CZ" sz="2000" dirty="0"/>
              <a:t>6.</a:t>
            </a:r>
          </a:p>
          <a:p>
            <a:r>
              <a:rPr lang="cs-CZ" sz="2000" dirty="0"/>
              <a:t>7.</a:t>
            </a:r>
          </a:p>
          <a:p>
            <a:r>
              <a:rPr lang="cs-CZ" sz="2000" dirty="0"/>
              <a:t>8.</a:t>
            </a:r>
          </a:p>
          <a:p>
            <a:r>
              <a:rPr lang="cs-CZ" sz="2000" dirty="0"/>
              <a:t>9.</a:t>
            </a:r>
          </a:p>
          <a:p>
            <a:r>
              <a:rPr lang="cs-CZ" sz="2000" dirty="0"/>
              <a:t>10.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619672" y="305406"/>
            <a:ext cx="73448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Základní kroky projektu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/>
              <a:t>Stanovení záměru projektu, který je představován formulací cílů, stanovení výsledku činnosti;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Plánování, tj. vytyčení základních otázek, tématu, typu činností;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Provedení, samostatná realizace projektu;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Zhodnocení práce na projektu, které by mělo probíhat jednak tak, že učitel a žáci ve vzájemném dialogu před třídou zhodnotí práci na projektu, tak i tak, že žáci se vzájemně hodnotí.</a:t>
            </a:r>
          </a:p>
          <a:p>
            <a:endParaRPr lang="cs-CZ" dirty="0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332656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Hodnocení projektu</a:t>
            </a:r>
          </a:p>
          <a:p>
            <a:endParaRPr lang="cs-CZ" sz="2000" dirty="0"/>
          </a:p>
          <a:p>
            <a:r>
              <a:rPr lang="cs-CZ" sz="2000" dirty="0"/>
              <a:t>Do hodnocení projektu se maximálně zapojuje sám žák, hodnotí nejen výsledky, ale také průběh projektu. </a:t>
            </a:r>
          </a:p>
          <a:p>
            <a:endParaRPr lang="cs-CZ" sz="2000" dirty="0"/>
          </a:p>
          <a:p>
            <a:r>
              <a:rPr lang="cs-CZ" sz="2000" dirty="0"/>
              <a:t>Učitel může mít pro hodnocení připravené otázky, hodnotící archy, dotazníky.</a:t>
            </a:r>
          </a:p>
          <a:p>
            <a:endParaRPr lang="cs-CZ" sz="2000" dirty="0"/>
          </a:p>
          <a:p>
            <a:r>
              <a:rPr lang="cs-CZ" sz="2000" dirty="0"/>
              <a:t>Často se k hodnocení používá reflexe. V reflexi žáci mohou vyjádřit své prožitky a pocity...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404664"/>
            <a:ext cx="79086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Mezioborové projekty:</a:t>
            </a:r>
          </a:p>
          <a:p>
            <a:endParaRPr lang="cs-CZ" sz="2000" dirty="0"/>
          </a:p>
          <a:p>
            <a:r>
              <a:rPr lang="cs-CZ" sz="2000" dirty="0"/>
              <a:t>1. Vypište všechny obory, které se nabízejí </a:t>
            </a:r>
            <a:r>
              <a:rPr lang="cs-CZ" sz="2000"/>
              <a:t>k propojení s </a:t>
            </a:r>
            <a:r>
              <a:rPr lang="cs-CZ" sz="2000" dirty="0"/>
              <a:t>dějinami umění:</a:t>
            </a:r>
          </a:p>
          <a:p>
            <a:r>
              <a:rPr lang="cs-CZ" sz="2000" dirty="0"/>
              <a:t>1.</a:t>
            </a:r>
          </a:p>
          <a:p>
            <a:r>
              <a:rPr lang="cs-CZ" sz="2000" dirty="0"/>
              <a:t>2. </a:t>
            </a:r>
          </a:p>
          <a:p>
            <a:r>
              <a:rPr lang="cs-CZ" sz="2000" dirty="0"/>
              <a:t>3.</a:t>
            </a:r>
          </a:p>
          <a:p>
            <a:r>
              <a:rPr lang="cs-CZ" sz="2000" dirty="0"/>
              <a:t>4. </a:t>
            </a:r>
          </a:p>
          <a:p>
            <a:r>
              <a:rPr lang="cs-CZ" sz="2000" dirty="0"/>
              <a:t>5.</a:t>
            </a:r>
          </a:p>
          <a:p>
            <a:r>
              <a:rPr lang="cs-CZ" sz="2000" dirty="0"/>
              <a:t>6.</a:t>
            </a:r>
          </a:p>
          <a:p>
            <a:r>
              <a:rPr lang="cs-CZ" sz="2000" dirty="0"/>
              <a:t>7.</a:t>
            </a:r>
          </a:p>
          <a:p>
            <a:r>
              <a:rPr lang="cs-CZ" sz="2000" dirty="0"/>
              <a:t>8.</a:t>
            </a:r>
          </a:p>
          <a:p>
            <a:r>
              <a:rPr lang="cs-CZ" sz="2000" dirty="0"/>
              <a:t>9. </a:t>
            </a:r>
          </a:p>
          <a:p>
            <a:r>
              <a:rPr lang="cs-CZ" sz="2000" dirty="0"/>
              <a:t>10. </a:t>
            </a:r>
          </a:p>
          <a:p>
            <a:r>
              <a:rPr lang="cs-CZ" sz="2000" dirty="0"/>
              <a:t>11. </a:t>
            </a:r>
          </a:p>
          <a:p>
            <a:r>
              <a:rPr lang="cs-CZ" sz="2000" dirty="0"/>
              <a:t>12. </a:t>
            </a:r>
          </a:p>
          <a:p>
            <a:r>
              <a:rPr lang="cs-CZ" sz="2000" dirty="0"/>
              <a:t>…….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2. Ke každému oboru napište alespoň jedno téma (kapitolu vhodnou pro propojení)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9673" y="332656"/>
            <a:ext cx="7272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Literatura:</a:t>
            </a:r>
          </a:p>
          <a:p>
            <a:r>
              <a:rPr lang="cs-CZ" sz="2000" dirty="0"/>
              <a:t>KAŠOVÁ, J., TOMKOVÁ, A., DVOŘÁKOVÁ, M. </a:t>
            </a:r>
            <a:r>
              <a:rPr lang="cs-CZ" sz="2000" i="1" dirty="0"/>
              <a:t>Učíme v projektech</a:t>
            </a:r>
            <a:r>
              <a:rPr lang="cs-CZ" sz="2000" dirty="0"/>
              <a:t>. Praha: Portál. 2009. </a:t>
            </a:r>
          </a:p>
          <a:p>
            <a:r>
              <a:rPr lang="cs-CZ" sz="2000" dirty="0"/>
              <a:t>KAŠOVÁ, J. a KOL. </a:t>
            </a:r>
            <a:r>
              <a:rPr lang="cs-CZ" sz="2000" i="1" dirty="0"/>
              <a:t>Škola trochu jinak. Projektové vyučování v teorii a praxi</a:t>
            </a:r>
            <a:r>
              <a:rPr lang="cs-CZ" sz="2000" dirty="0"/>
              <a:t>. Kroměříž: </a:t>
            </a:r>
            <a:r>
              <a:rPr lang="cs-CZ" sz="2000" dirty="0" err="1"/>
              <a:t>Iuventa</a:t>
            </a:r>
            <a:r>
              <a:rPr lang="cs-CZ" sz="2000" dirty="0"/>
              <a:t>. 1995. </a:t>
            </a:r>
          </a:p>
          <a:p>
            <a:r>
              <a:rPr lang="cs-CZ" sz="2000" dirty="0"/>
              <a:t>NAAR, D. a KOL. </a:t>
            </a:r>
            <a:r>
              <a:rPr lang="cs-CZ" sz="2000" i="1" dirty="0"/>
              <a:t>Průvodce pro projektové vyučování</a:t>
            </a:r>
            <a:r>
              <a:rPr lang="cs-CZ" sz="2000" dirty="0"/>
              <a:t>. Praha: </a:t>
            </a:r>
            <a:r>
              <a:rPr lang="cs-CZ" sz="2000" dirty="0" err="1"/>
              <a:t>Egredior</a:t>
            </a:r>
            <a:r>
              <a:rPr lang="cs-CZ" sz="2000" dirty="0"/>
              <a:t>. 2004. VALENTA, J. a KOL. </a:t>
            </a:r>
            <a:r>
              <a:rPr lang="cs-CZ" sz="2000" i="1" dirty="0"/>
              <a:t>Pohledy - projektová metoda ve škole a za školou. </a:t>
            </a:r>
            <a:r>
              <a:rPr lang="cs-CZ" sz="2000" dirty="0"/>
              <a:t>Praha: ARTAMA 1993.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9672" y="620688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Projekt</a:t>
            </a:r>
            <a:r>
              <a:rPr lang="cs-CZ" sz="2000" dirty="0"/>
              <a:t> je chápan jako komplexní pracovní úkol, při němž žáci samostatně řeší určitý problém (problémový úkol, problémovou situaci, ...). Pomocí této výukové metody jsou žáci vedeni k samostatnému zpracování určitých komplexních úkolů či řešení problémů spjatých s životní realitou. Charakteristickým znakem projektové výuky je cíl, který je představován určitým konkrétním výstupem, tj. výrobkem, praktickým řešením problému, ... Projekty často mají podobu integrovaných témat, využívají mezipředmětových vztahů.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475656" y="195522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Co je to projekt?</a:t>
            </a:r>
          </a:p>
          <a:p>
            <a:endParaRPr lang="cs-CZ" sz="2000" b="1" dirty="0">
              <a:solidFill>
                <a:srgbClr val="002060"/>
              </a:solidFill>
            </a:endParaRPr>
          </a:p>
          <a:p>
            <a:r>
              <a:rPr lang="cs-CZ" sz="2000" dirty="0"/>
              <a:t>Na projekt můžeme nahlížet jako na </a:t>
            </a:r>
            <a:r>
              <a:rPr lang="cs-CZ" sz="2000" u="sng" dirty="0"/>
              <a:t>komplexní metodu vyučování </a:t>
            </a:r>
            <a:r>
              <a:rPr lang="cs-CZ" sz="2000" dirty="0"/>
              <a:t>nebo na </a:t>
            </a:r>
            <a:r>
              <a:rPr lang="cs-CZ" sz="2000" u="sng" dirty="0"/>
              <a:t>organizační formu vyučování</a:t>
            </a:r>
            <a:r>
              <a:rPr lang="cs-CZ" sz="2000" dirty="0"/>
              <a:t>. Je pojímán jako specifický </a:t>
            </a:r>
            <a:r>
              <a:rPr lang="cs-CZ" sz="2000" u="sng" dirty="0"/>
              <a:t>způsob zpracování obsahu </a:t>
            </a:r>
            <a:r>
              <a:rPr lang="cs-CZ" sz="2000" dirty="0"/>
              <a:t>vyučování nebo také </a:t>
            </a:r>
            <a:r>
              <a:rPr lang="cs-CZ" sz="2000" u="sng" dirty="0"/>
              <a:t>typ vzdělávací strategie</a:t>
            </a:r>
            <a:r>
              <a:rPr lang="cs-CZ" sz="2000" dirty="0"/>
              <a:t>.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03648" y="404664"/>
            <a:ext cx="7128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Kdy a jak se projektové  vyučování zrodilo? </a:t>
            </a:r>
          </a:p>
          <a:p>
            <a:endParaRPr lang="cs-CZ" sz="20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/>
              <a:t>Reformní pedagogika opírají se o starší myšlenky J. J. Rousseaua, H. </a:t>
            </a:r>
            <a:r>
              <a:rPr lang="cs-CZ" sz="2000" dirty="0" err="1"/>
              <a:t>Pestalozziho</a:t>
            </a:r>
            <a:r>
              <a:rPr lang="cs-CZ" sz="2000" dirty="0"/>
              <a:t> a F. </a:t>
            </a:r>
            <a:r>
              <a:rPr lang="cs-CZ" sz="2000" dirty="0" err="1"/>
              <a:t>Fröbla</a:t>
            </a:r>
            <a:r>
              <a:rPr lang="cs-CZ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kritika </a:t>
            </a:r>
            <a:r>
              <a:rPr lang="cs-CZ" sz="2000" dirty="0" err="1"/>
              <a:t>herbatovské</a:t>
            </a:r>
            <a:r>
              <a:rPr lang="cs-CZ" sz="2000" dirty="0"/>
              <a:t> školy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kolébkou projektového vyučování byla americká pragmatická pedagogika, především v dílech J. </a:t>
            </a:r>
            <a:r>
              <a:rPr lang="cs-CZ" sz="2000" dirty="0" err="1"/>
              <a:t>Deweye</a:t>
            </a:r>
            <a:r>
              <a:rPr lang="cs-CZ" sz="2000" dirty="0"/>
              <a:t> a W. H. </a:t>
            </a:r>
            <a:r>
              <a:rPr lang="cs-CZ" sz="2000" dirty="0" err="1"/>
              <a:t>Kilpatricka</a:t>
            </a:r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první studie z roku 1918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ve 20. a 30. letech se vytvářely projekty i v českých školách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Znovuobjevení u nás v 90. letech – umožnily to vzdělávací programy Obecná škola, Národní škola a později RVP a ŠVP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9672" y="188640"/>
            <a:ext cx="71287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Rysy, které má projekt mít, uvádí J. Coufalová </a:t>
            </a:r>
            <a:r>
              <a:rPr lang="cs-CZ" sz="2000" b="1" dirty="0"/>
              <a:t>(2006, s. 11):</a:t>
            </a:r>
          </a:p>
          <a:p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Projekt vychází z potřeb (potřeba získávat nové zkušenosti, odpovědnosti za svou činnost, ...) a zájmů dítěte.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Projekt vychází z konkrétní a aktuální situace, která se neomezuje jen na prostředí školy.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Projekt je interdisciplinární.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Projekt je především podnikem žáka.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Práce žáků v projektu přináší konkrétní produkt, tj. výstup, kterým se účastníci projektu prezentují.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Projekt se zpravidla uskutečňuje ve skupině (ale může být i projekt individuální).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Projekt umožňuje začlenění školy do života obce nebo širší veřejnosti.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404664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Projektové nebo tematické vyučování?</a:t>
            </a:r>
          </a:p>
          <a:p>
            <a:endParaRPr lang="cs-CZ" sz="2000" b="1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Tematické vyučování vychází z určeného tématu, které může obsahově integrovat různé vyučovací předměty. Tematické vyučování může spočívat také ve sbírání informací a podkladů pro projektové vyučování. 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pPr algn="ctr"/>
            <a:r>
              <a:rPr lang="cs-CZ" sz="2000" dirty="0">
                <a:solidFill>
                  <a:srgbClr val="002060"/>
                </a:solidFill>
              </a:rPr>
              <a:t>X</a:t>
            </a:r>
          </a:p>
          <a:p>
            <a:pPr algn="ctr"/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7030A0"/>
                </a:solidFill>
              </a:rPr>
              <a:t>Projektové vyučování  je úkolem žáka, za který přebírá odpovědnost, přímo, logicky a systematicky směřuje od motivace, mapování a třídění před řešení ke konkrétnímu produktu.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12282799_10201172547674009_104571372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DSC_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0"/>
            <a:ext cx="51295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pety-na-zed-944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565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4046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725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9672" y="332656"/>
            <a:ext cx="522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Pozitivní a negativní důsledky projektové výuky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620</Words>
  <Application>Microsoft Office PowerPoint</Application>
  <PresentationFormat>Předvádění na obrazovce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Romaine</dc:creator>
  <cp:lastModifiedBy>Romaine</cp:lastModifiedBy>
  <cp:revision>43</cp:revision>
  <dcterms:created xsi:type="dcterms:W3CDTF">2015-10-12T17:07:04Z</dcterms:created>
  <dcterms:modified xsi:type="dcterms:W3CDTF">2018-11-21T18:54:54Z</dcterms:modified>
</cp:coreProperties>
</file>