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EB Garamond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245490d3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245490d3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245490d3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245490d3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245490d3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245490d3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245490d3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245490d3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245490d3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245490d3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245490d3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245490d3a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muni.cz/F/NGYTQUEPFYMFC7AAVNKBYSVUUHS2FXSCTQ4KASC3GAKQ5RYUBK-03435?func=full-set-set&amp;set_number=000658&amp;set_entry=000003&amp;format=99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621700" y="744575"/>
            <a:ext cx="8210700" cy="179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 b="1">
                <a:latin typeface="EB Garamond"/>
                <a:ea typeface="EB Garamond"/>
                <a:cs typeface="EB Garamond"/>
                <a:sym typeface="EB Garamond"/>
              </a:rPr>
              <a:t>ESA093 Dvorská kultura středověku a renesance</a:t>
            </a:r>
            <a:endParaRPr sz="2400" b="1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24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Lenka Lee</a:t>
            </a:r>
            <a:endParaRPr sz="240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824" y="2787225"/>
            <a:ext cx="1516451" cy="226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7795" y="1662550"/>
            <a:ext cx="1951600" cy="303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675" y="1591475"/>
            <a:ext cx="2242264" cy="22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>
                <a:latin typeface="EB Garamond"/>
                <a:ea typeface="EB Garamond"/>
                <a:cs typeface="EB Garamond"/>
                <a:sym typeface="EB Garamond"/>
              </a:rPr>
              <a:t>Osnova</a:t>
            </a:r>
            <a:endParaRPr b="1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Dvorská láska</a:t>
            </a:r>
            <a:endParaRPr sz="16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6731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1.     definice pojmu</a:t>
            </a:r>
            <a:endParaRPr sz="1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6731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2.    původ fenoménu</a:t>
            </a:r>
            <a:endParaRPr sz="1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6731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3.    historie bádání (od r. 1883)</a:t>
            </a:r>
            <a:endParaRPr sz="1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6731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4.    vliv antiky – Ovidius</a:t>
            </a:r>
            <a:endParaRPr sz="1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4125" y="1152475"/>
            <a:ext cx="2579651" cy="3809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 b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Dvorští autoři</a:t>
            </a:r>
            <a:endParaRPr sz="1600"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6731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1.     Chrétien de Troyes – romány Cliges, Lancelot, Erec a Enide</a:t>
            </a:r>
            <a:endParaRPr sz="1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6731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2.    Trubadúři – Vilém z Poitiers, Marcabrú, Cercamon, Bernart de Ventadorn, Piere Vidal (Francie)</a:t>
            </a:r>
            <a:endParaRPr sz="1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6731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3.    Minnesäng – německá tradice </a:t>
            </a:r>
            <a:endParaRPr sz="1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6731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4.    Andreas Capellanus – traktát </a:t>
            </a:r>
            <a:r>
              <a:rPr lang="cs" sz="16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De amore</a:t>
            </a:r>
            <a:endParaRPr sz="1600" i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9700" y="2505750"/>
            <a:ext cx="1917975" cy="206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451" y="173450"/>
            <a:ext cx="1211199" cy="97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 b="1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De amore</a:t>
            </a:r>
            <a:endParaRPr sz="1600" b="1" i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6731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1.     Autor, datum a místo vzniku</a:t>
            </a:r>
            <a:endParaRPr sz="1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6731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2.    Struktura traktátu</a:t>
            </a:r>
            <a:endParaRPr sz="1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6731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3.    Interpretační obtíže</a:t>
            </a:r>
            <a:endParaRPr sz="1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6731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4.    Funkce narativních složek traktátu</a:t>
            </a:r>
            <a:endParaRPr sz="1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6731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5.    Humor a ironie v traktátu</a:t>
            </a:r>
            <a:endParaRPr sz="1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1527" y="1152475"/>
            <a:ext cx="2242100" cy="327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EB Garamond"/>
                <a:ea typeface="EB Garamond"/>
                <a:cs typeface="EB Garamond"/>
                <a:sym typeface="EB Garamond"/>
              </a:rPr>
              <a:t>Úkol: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44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Úkol na </a:t>
            </a:r>
            <a:r>
              <a:rPr lang="cs" sz="160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c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 (splnit NUTNÉ!!!):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Písemná charakteristika pojmu dvorská láska v rozsahu 1 – 2 normostran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Seznam použité literatury (včetně elektronických zdrojů)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44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Doporučená literatura: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Slovníky a encyklopedie (dvorská láska, kurtoazní literatura, dvorská literatura, trubadúři, courtly love, höfische Liebe, amour courtois)</a:t>
            </a:r>
            <a:endParaRPr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303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4525" y="473900"/>
            <a:ext cx="1691875" cy="2529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303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např.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303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Slovník literární teorie (ed. Š. Vlašín, Praha 1977)</a:t>
            </a:r>
            <a:endParaRPr sz="1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11303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Slovník světových literárních děl (ed. V. Macura, Praha 1989)</a:t>
            </a:r>
            <a:endParaRPr sz="1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11303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Francouzská literatura (ed. J.O. Fischer, Praha 1960)</a:t>
            </a:r>
            <a:endParaRPr sz="1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11303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Dějiny francouzské literatury v kostce (Jiří Šrámek, Olomouc 1997)</a:t>
            </a:r>
            <a:endParaRPr sz="1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11303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>
                <a:solidFill>
                  <a:srgbClr val="000000"/>
                </a:solidFill>
                <a:uFill>
                  <a:noFill/>
                </a:uFill>
                <a:latin typeface="EB Garamond"/>
                <a:ea typeface="EB Garamond"/>
                <a:cs typeface="EB Garamond"/>
                <a:sym typeface="EB Garamond"/>
                <a:hlinkClick r:id="rId3"/>
              </a:rPr>
              <a:t>Encyclopaedia Britannica</a:t>
            </a:r>
            <a:endParaRPr sz="1600">
              <a:solidFill>
                <a:srgbClr val="000000"/>
              </a:solidFill>
              <a:uFill>
                <a:noFill/>
              </a:uFill>
              <a:latin typeface="EB Garamond"/>
              <a:ea typeface="EB Garamond"/>
              <a:cs typeface="EB Garamond"/>
              <a:sym typeface="EB Garamond"/>
              <a:hlinkClick r:id="rId3"/>
            </a:endParaRPr>
          </a:p>
          <a:p>
            <a:pPr marL="11303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Lexikon des Mittelalters</a:t>
            </a:r>
            <a:endParaRPr sz="16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6373" y="1198551"/>
            <a:ext cx="1984849" cy="2746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265450" y="307350"/>
            <a:ext cx="8566800" cy="42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ČERNÝ, Václav. </a:t>
            </a:r>
            <a:r>
              <a:rPr lang="cs" sz="14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Lid a literatura ve středověku, zvláště v románských zemích</a:t>
            </a:r>
            <a:r>
              <a:rPr lang="cs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. Praha: Nakladatelství Československé akademie věd, 1958. 342 s.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ČERNÝ, Václav. </a:t>
            </a:r>
            <a:r>
              <a:rPr lang="cs" sz="14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Staročeská milostná lyrika</a:t>
            </a:r>
            <a:r>
              <a:rPr lang="cs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. Praha: Vydavatelstvo družstevní práce, 1948. 313 s.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DE ROUGEMONT, Denis. </a:t>
            </a:r>
            <a:r>
              <a:rPr lang="cs" sz="14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Západ a láska</a:t>
            </a:r>
            <a:r>
              <a:rPr lang="cs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. Bratislava: Kalligram, 2001. 344 s. ISBN 80–7149-284–1.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HUIZINGA, Johan. </a:t>
            </a:r>
            <a:r>
              <a:rPr lang="cs" sz="14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Podzim středověku</a:t>
            </a:r>
            <a:r>
              <a:rPr lang="cs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. Jinočany: H&amp;H, 1999. 675 s. ISBN 80–86022–26–9.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OTIS-COUR, Leah. </a:t>
            </a:r>
            <a:r>
              <a:rPr lang="cs" sz="14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Rozkoš a láska</a:t>
            </a:r>
            <a:r>
              <a:rPr lang="cs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: Dějiny</a:t>
            </a:r>
            <a:r>
              <a:rPr lang="cs" sz="14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partnerských vztahů ve středověku</a:t>
            </a:r>
            <a:r>
              <a:rPr lang="cs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. Praha: Vyšehrad, 2002. 184 s. ISBN 8070215429.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PELÁN, Jiří. Dvojí podoba kurtoazní lásky. </a:t>
            </a:r>
            <a:r>
              <a:rPr lang="cs" sz="14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Souvislosti</a:t>
            </a:r>
            <a:r>
              <a:rPr lang="cs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:</a:t>
            </a:r>
            <a:r>
              <a:rPr lang="cs" sz="14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Revue pro literaturu a kulturu</a:t>
            </a:r>
            <a:r>
              <a:rPr lang="cs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. 2006, roč. 17, č. 4, s. 168–174.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4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Přátelé, přiléhavý složím vers: Písně okcitánských trubadúrů</a:t>
            </a:r>
            <a:r>
              <a:rPr lang="cs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. Přel. Josef Prokop, Jiří Holub. Praha: Argo, 2001. 300 s. ISBN 80–7203–409–X.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4572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400" i="1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Vzdálený slavíkův zpěv: Výbor z poezie trobadorů</a:t>
            </a:r>
            <a:r>
              <a:rPr lang="cs" sz="1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. Vyd. Václav Černý; přel. G. Francl, E. Frynta, P. Kopta, V.Mikeš, O. Nechutová. Praha: Státní nakladatelství krásné literatury a umění, 1963. 289 s.</a:t>
            </a:r>
            <a:endParaRPr sz="1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</Words>
  <Application>Microsoft Office PowerPoint</Application>
  <PresentationFormat>Předvádění na obrazovce (16:9)</PresentationFormat>
  <Paragraphs>43</Paragraphs>
  <Slides>7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EB Garamond</vt:lpstr>
      <vt:lpstr>Arial</vt:lpstr>
      <vt:lpstr>Times New Roman</vt:lpstr>
      <vt:lpstr>Simple Light</vt:lpstr>
      <vt:lpstr>ESA093 Dvorská kultura středověku a renesance  Lenka Lee</vt:lpstr>
      <vt:lpstr>Osnova</vt:lpstr>
      <vt:lpstr>Prezentace aplikace PowerPoint</vt:lpstr>
      <vt:lpstr>Prezentace aplikace PowerPoint</vt:lpstr>
      <vt:lpstr>Úkol: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ESA093 Dvorská kultura středověku a renesance  Lenka Lee</dc:title>
  <dc:creator>Lenka Lee</dc:creator>
  <cp:lastModifiedBy>Lenka Lee</cp:lastModifiedBy>
  <cp:revision>2</cp:revision>
  <dcterms:modified xsi:type="dcterms:W3CDTF">2019-09-23T11:23:13Z</dcterms:modified>
</cp:coreProperties>
</file>