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1" r:id="rId2"/>
    <p:sldId id="279" r:id="rId3"/>
    <p:sldId id="309" r:id="rId4"/>
    <p:sldId id="310" r:id="rId5"/>
    <p:sldId id="311" r:id="rId6"/>
    <p:sldId id="312" r:id="rId7"/>
    <p:sldId id="314" r:id="rId8"/>
    <p:sldId id="315" r:id="rId9"/>
    <p:sldId id="316" r:id="rId10"/>
    <p:sldId id="317" r:id="rId11"/>
    <p:sldId id="319" r:id="rId12"/>
    <p:sldId id="321" r:id="rId13"/>
    <p:sldId id="322" r:id="rId14"/>
    <p:sldId id="324" r:id="rId15"/>
    <p:sldId id="325" r:id="rId16"/>
    <p:sldId id="326" r:id="rId17"/>
    <p:sldId id="327" r:id="rId18"/>
    <p:sldId id="328" r:id="rId19"/>
    <p:sldId id="329" r:id="rId20"/>
    <p:sldId id="330" r:id="rId21"/>
    <p:sldId id="331" r:id="rId22"/>
    <p:sldId id="332" r:id="rId23"/>
    <p:sldId id="335" r:id="rId24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146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0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noProof="0" smtClean="0"/>
              <a:t>Klepnutím lze upravit styly předlohy textu.</a:t>
            </a:r>
          </a:p>
          <a:p>
            <a:pPr lvl="1"/>
            <a:r>
              <a:rPr lang="cs-CZ" altLang="cs-CZ" noProof="0" smtClean="0"/>
              <a:t>Druhá úroveň</a:t>
            </a:r>
          </a:p>
          <a:p>
            <a:pPr lvl="2"/>
            <a:r>
              <a:rPr lang="cs-CZ" altLang="cs-CZ" noProof="0" smtClean="0"/>
              <a:t>Třetí úroveň</a:t>
            </a:r>
          </a:p>
          <a:p>
            <a:pPr lvl="3"/>
            <a:r>
              <a:rPr lang="cs-CZ" altLang="cs-CZ" noProof="0" smtClean="0"/>
              <a:t>Čtvrtá úroveň</a:t>
            </a:r>
          </a:p>
          <a:p>
            <a:pPr lvl="4"/>
            <a:r>
              <a:rPr lang="cs-CZ" altLang="cs-CZ" noProof="0" smtClean="0"/>
              <a:t>Pátá úroveň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7FCA3A7-18BE-4301-9E87-E99E0530D01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CA648-E874-4764-8214-A262035CEFD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27777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89EEB-EF0C-49CB-806E-6E576584C1E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36785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8DC9C-CBE7-41CD-AC5F-34500CB3EE6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21397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85578-C5CD-4D0F-B581-D085339DD1F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25251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7E218-64CE-49B1-A148-968E0344D85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65297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E8CB4-0878-4677-B9A3-D1A8951192A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19094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47505-0845-42E7-A2F7-29D17147D24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23118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EB7AF-7A4E-4008-BDDC-8994AAE20DA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40953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E3025-CE36-485E-B20E-08E5E327144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99995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672FF-B9AA-43CA-A002-E2A2CDE319E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84680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9B9CD-2AEA-4B63-B29A-9E1012C6855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56282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F1C9421-5662-4D63-9633-B5C54E9D20D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4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844550" y="1773238"/>
            <a:ext cx="7454900" cy="310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cs-CZ" altLang="cs-CZ" sz="3600">
                <a:solidFill>
                  <a:schemeClr val="bg1"/>
                </a:solidFill>
              </a:rPr>
              <a:t>Kultura vesnice 18. století</a:t>
            </a:r>
          </a:p>
          <a:p>
            <a:pPr algn="ctr"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podzim 2019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400">
              <a:solidFill>
                <a:schemeClr val="bg1"/>
              </a:solidFill>
              <a:latin typeface="Albertus Medium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400">
              <a:solidFill>
                <a:schemeClr val="bg1"/>
              </a:solidFill>
              <a:latin typeface="Albertus Medium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400">
              <a:solidFill>
                <a:schemeClr val="bg1"/>
              </a:solidFill>
              <a:latin typeface="Albertus Medium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bg1"/>
                </a:solidFill>
                <a:latin typeface="Albertus Medium" pitchFamily="34" charset="0"/>
                <a:cs typeface="Times New Roman" panose="02020603050405020304" pitchFamily="18" charset="0"/>
              </a:rPr>
              <a:t>= etnologická (re)konstrukce kultury</a:t>
            </a:r>
            <a:r>
              <a:rPr lang="cs-CZ" altLang="cs-CZ" sz="2400">
                <a:solidFill>
                  <a:schemeClr val="bg1"/>
                </a:solidFill>
                <a:latin typeface="Albertus Medium" pitchFamily="34" charset="0"/>
              </a:rPr>
              <a:t> </a:t>
            </a:r>
            <a:r>
              <a:rPr lang="cs-CZ" altLang="cs-CZ" sz="2400">
                <a:solidFill>
                  <a:schemeClr val="bg1"/>
                </a:solidFill>
                <a:latin typeface="Albertus Medium" pitchFamily="34" charset="0"/>
                <a:cs typeface="Times New Roman" panose="02020603050405020304" pitchFamily="18" charset="0"/>
              </a:rPr>
              <a:t>historické vesnice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400">
              <a:solidFill>
                <a:schemeClr val="bg1"/>
              </a:solidFill>
              <a:latin typeface="Albertus Medium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DSCF34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830513"/>
            <a:ext cx="2482850" cy="394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5" descr="DSCF34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3" y="2819400"/>
            <a:ext cx="2790825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805113"/>
            <a:ext cx="2614612" cy="391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ovéPole 1"/>
          <p:cNvSpPr txBox="1">
            <a:spLocks noChangeArrowheads="1"/>
          </p:cNvSpPr>
          <p:nvPr/>
        </p:nvSpPr>
        <p:spPr bwMode="auto">
          <a:xfrm>
            <a:off x="1403350" y="620713"/>
            <a:ext cx="2838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Josef Petráň (1930</a:t>
            </a:r>
            <a:r>
              <a:rPr lang="cs-CZ" altLang="cs-CZ" sz="1800">
                <a:solidFill>
                  <a:schemeClr val="bg1"/>
                </a:solidFill>
                <a:latin typeface="Times New Roman" panose="02020603050405020304" pitchFamily="18" charset="0"/>
              </a:rPr>
              <a:t>–</a:t>
            </a:r>
            <a:r>
              <a:rPr lang="cs-CZ" altLang="cs-CZ" sz="1800">
                <a:solidFill>
                  <a:schemeClr val="bg1"/>
                </a:solidFill>
              </a:rPr>
              <a:t>2017)</a:t>
            </a:r>
          </a:p>
        </p:txBody>
      </p:sp>
      <p:pic>
        <p:nvPicPr>
          <p:cNvPr id="12294" name="Obráze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550863"/>
            <a:ext cx="3208338" cy="180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2124075" y="188913"/>
            <a:ext cx="4165600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4000" b="1">
                <a:solidFill>
                  <a:schemeClr val="bg1"/>
                </a:solidFill>
                <a:latin typeface="Times New Roman" panose="02020603050405020304" pitchFamily="18" charset="0"/>
              </a:rPr>
              <a:t>Jaroslav Čechura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4000" b="1">
                <a:solidFill>
                  <a:schemeClr val="bg1"/>
                </a:solidFill>
                <a:latin typeface="Times New Roman" panose="02020603050405020304" pitchFamily="18" charset="0"/>
              </a:rPr>
              <a:t>(*1952)</a:t>
            </a:r>
          </a:p>
        </p:txBody>
      </p:sp>
      <p:pic>
        <p:nvPicPr>
          <p:cNvPr id="13315" name="Picture 6" descr="DSCF72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2130425"/>
            <a:ext cx="1673225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7"/>
          <p:cNvSpPr txBox="1">
            <a:spLocks noChangeArrowheads="1"/>
          </p:cNvSpPr>
          <p:nvPr/>
        </p:nvSpPr>
        <p:spPr bwMode="auto">
          <a:xfrm>
            <a:off x="1674813" y="3463925"/>
            <a:ext cx="7050087" cy="34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i="1">
                <a:solidFill>
                  <a:schemeClr val="bg1"/>
                </a:solidFill>
                <a:latin typeface="Times New Roman" panose="02020603050405020304" pitchFamily="18" charset="0"/>
              </a:rPr>
              <a:t>Selské rebelie roku 1680.</a:t>
            </a:r>
            <a:r>
              <a:rPr lang="cs-CZ" altLang="cs-CZ" sz="240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i="1">
                <a:solidFill>
                  <a:schemeClr val="bg1"/>
                </a:solidFill>
                <a:latin typeface="Times New Roman" panose="02020603050405020304" pitchFamily="18" charset="0"/>
              </a:rPr>
              <a:t>Sociální konflikty v barokních Čechách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i="1">
                <a:solidFill>
                  <a:schemeClr val="bg1"/>
                </a:solidFill>
                <a:latin typeface="Times New Roman" panose="02020603050405020304" pitchFamily="18" charset="0"/>
              </a:rPr>
              <a:t>a jejich každodenní souvislosti.</a:t>
            </a:r>
            <a:r>
              <a:rPr lang="cs-CZ" altLang="cs-CZ" sz="2400" b="1">
                <a:solidFill>
                  <a:schemeClr val="bg1"/>
                </a:solidFill>
                <a:latin typeface="Times New Roman" panose="02020603050405020304" pitchFamily="18" charset="0"/>
              </a:rPr>
              <a:t> Praha 2001.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Černínové versus Kysíbelští</a:t>
            </a:r>
            <a:r>
              <a:rPr lang="cs-CZ" altLang="cs-CZ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Praha 2003.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chemeClr val="bg1"/>
                </a:solidFill>
                <a:latin typeface="Times New Roman" panose="02020603050405020304" pitchFamily="18" charset="0"/>
              </a:rPr>
              <a:t>Čechura, Jaroslav: </a:t>
            </a:r>
            <a:r>
              <a:rPr lang="cs-CZ" altLang="cs-CZ" sz="2400" b="1" i="1">
                <a:solidFill>
                  <a:schemeClr val="bg1"/>
                </a:solidFill>
                <a:latin typeface="Times New Roman" panose="02020603050405020304" pitchFamily="18" charset="0"/>
              </a:rPr>
              <a:t>Sedlák.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chemeClr val="bg1"/>
                </a:solidFill>
                <a:latin typeface="Times New Roman" panose="02020603050405020304" pitchFamily="18" charset="0"/>
              </a:rPr>
              <a:t>In: Nodl, Martin – Šmahel, František (edd.):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chemeClr val="bg1"/>
                </a:solidFill>
                <a:latin typeface="Times New Roman" panose="02020603050405020304" pitchFamily="18" charset="0"/>
              </a:rPr>
              <a:t>Člověk českého středověku. Praha 2002, s. 436</a:t>
            </a:r>
            <a:r>
              <a:rPr lang="cs-CZ" altLang="cs-CZ" sz="2400" b="1" i="1">
                <a:solidFill>
                  <a:schemeClr val="bg1"/>
                </a:solidFill>
                <a:latin typeface="Times New Roman" panose="02020603050405020304" pitchFamily="18" charset="0"/>
              </a:rPr>
              <a:t>–</a:t>
            </a:r>
            <a:r>
              <a:rPr lang="cs-CZ" altLang="cs-CZ" sz="2400" b="1">
                <a:solidFill>
                  <a:schemeClr val="bg1"/>
                </a:solidFill>
                <a:latin typeface="Times New Roman" panose="02020603050405020304" pitchFamily="18" charset="0"/>
              </a:rPr>
              <a:t>459. </a:t>
            </a:r>
            <a:endParaRPr lang="cs-CZ" altLang="cs-CZ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317" name="Picture 2" descr="DSCF72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4551363"/>
            <a:ext cx="1665288" cy="230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26988"/>
            <a:ext cx="1700213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Obráze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-34925"/>
            <a:ext cx="2090738" cy="335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635375" y="2327275"/>
            <a:ext cx="457200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b="1" i="1" dirty="0">
                <a:solidFill>
                  <a:schemeClr val="accent3"/>
                </a:solidFill>
              </a:rPr>
              <a:t>Neklidný život obyčejné ženy </a:t>
            </a:r>
          </a:p>
          <a:p>
            <a:pPr eaLnBrk="1" hangingPunct="1">
              <a:defRPr/>
            </a:pPr>
            <a:r>
              <a:rPr lang="cs-CZ" b="1" i="1" dirty="0">
                <a:solidFill>
                  <a:schemeClr val="accent3"/>
                </a:solidFill>
              </a:rPr>
              <a:t>na příběhu Johany </a:t>
            </a:r>
            <a:r>
              <a:rPr lang="cs-CZ" b="1" i="1" dirty="0" err="1">
                <a:solidFill>
                  <a:schemeClr val="accent3"/>
                </a:solidFill>
              </a:rPr>
              <a:t>Peřkové</a:t>
            </a:r>
            <a:r>
              <a:rPr lang="cs-CZ" b="1" i="1" dirty="0">
                <a:solidFill>
                  <a:schemeClr val="accent3"/>
                </a:solidFill>
              </a:rPr>
              <a:t> </a:t>
            </a:r>
          </a:p>
          <a:p>
            <a:pPr eaLnBrk="1" hangingPunct="1">
              <a:defRPr/>
            </a:pPr>
            <a:r>
              <a:rPr lang="cs-CZ" b="1" i="1" dirty="0">
                <a:solidFill>
                  <a:schemeClr val="accent3"/>
                </a:solidFill>
              </a:rPr>
              <a:t>(1703–1745)</a:t>
            </a:r>
            <a:r>
              <a:rPr lang="cs-CZ" dirty="0"/>
              <a:t> </a:t>
            </a:r>
            <a:r>
              <a:rPr lang="cs-CZ" dirty="0">
                <a:solidFill>
                  <a:schemeClr val="accent3"/>
                </a:solidFill>
              </a:rPr>
              <a:t>Praha 2015.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027"/>
          <p:cNvSpPr txBox="1">
            <a:spLocks noChangeArrowheads="1"/>
          </p:cNvSpPr>
          <p:nvPr/>
        </p:nvSpPr>
        <p:spPr bwMode="auto">
          <a:xfrm>
            <a:off x="3708400" y="620713"/>
            <a:ext cx="5040313" cy="458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3600" b="1">
                <a:solidFill>
                  <a:schemeClr val="bg1"/>
                </a:solidFill>
                <a:latin typeface="Times New Roman" panose="02020603050405020304" pitchFamily="18" charset="0"/>
              </a:rPr>
              <a:t>Pavel Himl (*1971)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800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800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Zrození vagabunda. </a:t>
            </a:r>
            <a:endParaRPr lang="cs-CZ" altLang="cs-CZ" b="1" i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Neusedlí lidé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 Čechách 17. a 18. století</a:t>
            </a:r>
            <a:r>
              <a:rPr lang="cs-CZ" altLang="cs-CZ" b="1" i="1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b="1">
                <a:solidFill>
                  <a:schemeClr val="bg1"/>
                </a:solidFill>
                <a:latin typeface="Times New Roman" panose="02020603050405020304" pitchFamily="18" charset="0"/>
              </a:rPr>
              <a:t>Praha 2007.</a:t>
            </a:r>
            <a:r>
              <a:rPr lang="cs-CZ" altLang="cs-CZ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endParaRPr lang="cs-CZ" altLang="cs-CZ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4339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897063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420938"/>
            <a:ext cx="3000375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SCF34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8638"/>
            <a:ext cx="2714625" cy="378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771775" y="2614613"/>
            <a:ext cx="6092825" cy="34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b="1" i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Kultura a každodenní život v raném novověku. </a:t>
            </a:r>
            <a:endParaRPr lang="cs-CZ" altLang="cs-CZ" sz="2400" b="1" i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(16.–18. století)</a:t>
            </a:r>
            <a:r>
              <a:rPr lang="cs-CZ" altLang="cs-CZ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Praha 1999–2006</a:t>
            </a:r>
            <a:r>
              <a:rPr lang="cs-CZ" altLang="cs-CZ" sz="2400" b="1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chemeClr val="bg1"/>
                </a:solidFill>
                <a:latin typeface="Times New Roman" panose="02020603050405020304" pitchFamily="18" charset="0"/>
              </a:rPr>
              <a:t>1. sv.</a:t>
            </a:r>
            <a:r>
              <a:rPr lang="cs-CZ" altLang="cs-CZ" sz="2400" b="1" i="1">
                <a:solidFill>
                  <a:schemeClr val="bg1"/>
                </a:solidFill>
                <a:latin typeface="Times New Roman" panose="02020603050405020304" pitchFamily="18" charset="0"/>
              </a:rPr>
              <a:t>  </a:t>
            </a:r>
            <a:r>
              <a:rPr lang="cs-CZ" altLang="cs-CZ" sz="24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Dům a jeho lid</a:t>
            </a:r>
            <a:endParaRPr lang="cs-CZ" altLang="cs-CZ" sz="2400" b="1" i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chemeClr val="bg1"/>
                </a:solidFill>
                <a:latin typeface="Times New Roman" panose="02020603050405020304" pitchFamily="18" charset="0"/>
              </a:rPr>
              <a:t>2. sv.</a:t>
            </a:r>
            <a:r>
              <a:rPr lang="cs-CZ" altLang="cs-CZ" sz="2400" b="1" i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24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Vesnice a město</a:t>
            </a:r>
            <a:endParaRPr lang="cs-CZ" altLang="cs-CZ" sz="2400" b="1" i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chemeClr val="bg1"/>
                </a:solidFill>
                <a:latin typeface="Times New Roman" panose="02020603050405020304" pitchFamily="18" charset="0"/>
              </a:rPr>
              <a:t>3. sv.</a:t>
            </a:r>
            <a:r>
              <a:rPr lang="cs-CZ" altLang="cs-CZ" sz="2400" b="1" i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24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Náboženství, magie,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osvícenství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b="1">
              <a:solidFill>
                <a:schemeClr val="bg1"/>
              </a:solidFill>
            </a:endParaRPr>
          </a:p>
        </p:txBody>
      </p:sp>
      <p:pic>
        <p:nvPicPr>
          <p:cNvPr id="15364" name="Picture 4" descr="Dulm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9875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2987675" y="44450"/>
            <a:ext cx="45720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>
                <a:solidFill>
                  <a:schemeClr val="bg1"/>
                </a:solidFill>
                <a:latin typeface="Times New Roman" panose="02020603050405020304" pitchFamily="18" charset="0"/>
              </a:rPr>
              <a:t>Richard van Dülmen</a:t>
            </a:r>
            <a:r>
              <a:rPr lang="cs-CZ" altLang="cs-CZ" sz="2800" b="1" i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>
                <a:solidFill>
                  <a:schemeClr val="bg1"/>
                </a:solidFill>
                <a:latin typeface="Times New Roman" panose="02020603050405020304" pitchFamily="18" charset="0"/>
              </a:rPr>
              <a:t>(*1937)</a:t>
            </a:r>
            <a:endParaRPr lang="cs-CZ" altLang="cs-CZ" sz="2800" i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6" name="TextovéPole 1"/>
          <p:cNvSpPr txBox="1">
            <a:spLocks noChangeArrowheads="1"/>
          </p:cNvSpPr>
          <p:nvPr/>
        </p:nvSpPr>
        <p:spPr bwMode="auto">
          <a:xfrm>
            <a:off x="2970213" y="966788"/>
            <a:ext cx="4421187" cy="329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i="1">
                <a:solidFill>
                  <a:schemeClr val="bg1"/>
                </a:solidFill>
                <a:latin typeface="Times New Roman" panose="02020603050405020304" pitchFamily="18" charset="0"/>
              </a:rPr>
              <a:t>B</a:t>
            </a:r>
            <a:r>
              <a:rPr lang="cs-CZ" altLang="cs-CZ" sz="1600" i="1">
                <a:solidFill>
                  <a:schemeClr val="bg1"/>
                </a:solidFill>
                <a:latin typeface="Times New Roman" panose="02020603050405020304" pitchFamily="18" charset="0"/>
              </a:rPr>
              <a:t>ezectní lidé. O katech, děvkách a mlynářích.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i="1">
                <a:solidFill>
                  <a:schemeClr val="bg1"/>
                </a:solidFill>
                <a:latin typeface="Times New Roman" panose="02020603050405020304" pitchFamily="18" charset="0"/>
              </a:rPr>
              <a:t>Nepočestnost a sociální izolace v raném novověku.</a:t>
            </a:r>
            <a:r>
              <a:rPr lang="cs-CZ" altLang="cs-CZ" sz="160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solidFill>
                  <a:schemeClr val="bg1"/>
                </a:solidFill>
                <a:latin typeface="Times New Roman" panose="02020603050405020304" pitchFamily="18" charset="0"/>
              </a:rPr>
              <a:t>Praha 2003.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600" i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i="1">
                <a:solidFill>
                  <a:schemeClr val="bg1"/>
                </a:solidFill>
                <a:latin typeface="Times New Roman" panose="02020603050405020304" pitchFamily="18" charset="0"/>
              </a:rPr>
              <a:t>D</a:t>
            </a:r>
            <a:r>
              <a:rPr lang="cs-CZ" altLang="cs-CZ" sz="1600" i="1">
                <a:solidFill>
                  <a:schemeClr val="bg1"/>
                </a:solidFill>
                <a:latin typeface="Times New Roman" panose="02020603050405020304" pitchFamily="18" charset="0"/>
              </a:rPr>
              <a:t>ivadlo hrůzy. Soudní praxe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i="1">
                <a:solidFill>
                  <a:schemeClr val="bg1"/>
                </a:solidFill>
                <a:latin typeface="Times New Roman" panose="02020603050405020304" pitchFamily="18" charset="0"/>
              </a:rPr>
              <a:t>a trestní rituály v raném novověku. </a:t>
            </a:r>
            <a:r>
              <a:rPr lang="cs-CZ" altLang="cs-CZ" sz="1600">
                <a:solidFill>
                  <a:schemeClr val="bg1"/>
                </a:solidFill>
                <a:latin typeface="Times New Roman" panose="02020603050405020304" pitchFamily="18" charset="0"/>
              </a:rPr>
              <a:t>Praha 2001.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bg1"/>
                </a:solidFill>
                <a:latin typeface="Times New Roman" panose="02020603050405020304" pitchFamily="18" charset="0"/>
              </a:rPr>
              <a:t>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latin typeface="Times New Roman" panose="02020603050405020304" pitchFamily="18" charset="0"/>
            </a:endParaRPr>
          </a:p>
        </p:txBody>
      </p:sp>
      <p:sp>
        <p:nvSpPr>
          <p:cNvPr id="15367" name="Obdélník 1"/>
          <p:cNvSpPr>
            <a:spLocks noChangeArrowheads="1"/>
          </p:cNvSpPr>
          <p:nvPr/>
        </p:nvSpPr>
        <p:spPr bwMode="auto">
          <a:xfrm>
            <a:off x="2787650" y="5700713"/>
            <a:ext cx="616585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i="1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i="1">
                <a:solidFill>
                  <a:schemeClr val="bg1"/>
                </a:solidFill>
                <a:cs typeface="Times New Roman" panose="02020603050405020304" pitchFamily="18" charset="0"/>
              </a:rPr>
              <a:t>Historická antropologie. Vývoj – problémy – úkoly</a:t>
            </a:r>
            <a:r>
              <a:rPr lang="cs-CZ" altLang="cs-CZ" sz="1800" i="1">
                <a:solidFill>
                  <a:schemeClr val="bg1"/>
                </a:solidFill>
              </a:rPr>
              <a:t>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Praha 2002.</a:t>
            </a:r>
            <a:r>
              <a:rPr lang="cs-CZ" altLang="cs-CZ" sz="1800" i="1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5368" name="Picture 2" descr="DSCF344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838" y="3500438"/>
            <a:ext cx="1563687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inzbu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3087688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924300" y="1390650"/>
            <a:ext cx="417195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4800">
                <a:solidFill>
                  <a:schemeClr val="bg1"/>
                </a:solidFill>
                <a:latin typeface="Times New Roman" panose="02020603050405020304" pitchFamily="18" charset="0"/>
              </a:rPr>
              <a:t>Carlo Ginzburg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bg1"/>
                </a:solidFill>
                <a:latin typeface="Times New Roman" panose="02020603050405020304" pitchFamily="18" charset="0"/>
              </a:rPr>
              <a:t>(*1939)</a:t>
            </a:r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0" y="4302125"/>
            <a:ext cx="9109075" cy="150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3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Sýr a červi. Svět jednoho mlynáře kolem roku 1600</a:t>
            </a:r>
            <a:r>
              <a:rPr lang="cs-CZ" altLang="cs-CZ" sz="23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Praha 2000.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3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Benandanti. Čarodějnictví a venkovské kulty v 16. a 17. století</a:t>
            </a:r>
            <a:r>
              <a:rPr lang="cs-CZ" altLang="cs-CZ" sz="23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Praha 2002.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3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Noční příběh. Sabat čarodějnic</a:t>
            </a:r>
            <a:r>
              <a:rPr lang="cs-CZ" altLang="cs-CZ" sz="23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Praha 2003.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3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547813" y="2205038"/>
            <a:ext cx="5770562" cy="2308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685800" indent="-685800" eaLnBrk="1" hangingPunct="1">
              <a:buFont typeface="Arial" panose="020B0604020202020204" pitchFamily="34" charset="0"/>
              <a:buChar char="•"/>
              <a:defRPr/>
            </a:pPr>
            <a:r>
              <a:rPr lang="cs-CZ" sz="4800" dirty="0">
                <a:solidFill>
                  <a:schemeClr val="bg1"/>
                </a:solidFill>
              </a:rPr>
              <a:t>modernizační teorie</a:t>
            </a:r>
          </a:p>
          <a:p>
            <a:pPr eaLnBrk="1" hangingPunct="1">
              <a:defRPr/>
            </a:pPr>
            <a:r>
              <a:rPr lang="cs-CZ" sz="4800" dirty="0">
                <a:solidFill>
                  <a:schemeClr val="bg1"/>
                </a:solidFill>
              </a:rPr>
              <a:t>(</a:t>
            </a:r>
            <a:r>
              <a:rPr lang="cs-CZ" sz="4800" dirty="0" err="1">
                <a:solidFill>
                  <a:schemeClr val="bg1"/>
                </a:solidFill>
              </a:rPr>
              <a:t>disciplinace</a:t>
            </a:r>
            <a:r>
              <a:rPr lang="cs-CZ" sz="4800" dirty="0">
                <a:solidFill>
                  <a:schemeClr val="bg1"/>
                </a:solidFill>
              </a:rPr>
              <a:t> venkova)</a:t>
            </a:r>
          </a:p>
          <a:p>
            <a:pPr eaLnBrk="1" hangingPunct="1">
              <a:defRPr/>
            </a:pPr>
            <a:endParaRPr lang="cs-CZ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ovéPole 1"/>
          <p:cNvSpPr txBox="1">
            <a:spLocks noChangeArrowheads="1"/>
          </p:cNvSpPr>
          <p:nvPr/>
        </p:nvSpPr>
        <p:spPr bwMode="auto">
          <a:xfrm>
            <a:off x="1619250" y="3213100"/>
            <a:ext cx="6740525" cy="329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4000">
                <a:solidFill>
                  <a:schemeClr val="bg1"/>
                </a:solidFill>
                <a:latin typeface="Times New Roman" panose="02020603050405020304" pitchFamily="18" charset="0"/>
              </a:rPr>
              <a:t>Max Weber (1864–1920)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60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4000">
                <a:solidFill>
                  <a:schemeClr val="bg1"/>
                </a:solidFill>
                <a:latin typeface="Times New Roman" panose="02020603050405020304" pitchFamily="18" charset="0"/>
              </a:rPr>
              <a:t>Norbert Elias (1897–1990)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60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4000">
                <a:solidFill>
                  <a:schemeClr val="bg1"/>
                </a:solidFill>
                <a:latin typeface="Times New Roman" panose="02020603050405020304" pitchFamily="18" charset="0"/>
              </a:rPr>
              <a:t>Gerhard Oestreich (1910–1978)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4000">
                <a:solidFill>
                  <a:schemeClr val="bg1"/>
                </a:solidFill>
                <a:latin typeface="Times New Roman" panose="02020603050405020304" pitchFamily="18" charset="0"/>
              </a:rPr>
              <a:t>Michel Foucault (1926–1984)</a:t>
            </a:r>
          </a:p>
        </p:txBody>
      </p:sp>
      <p:sp>
        <p:nvSpPr>
          <p:cNvPr id="18435" name="AutoShape 4" descr="Výsledek obrázku pro max weber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latin typeface="Times New Roman" panose="02020603050405020304" pitchFamily="18" charset="0"/>
            </a:endParaRPr>
          </a:p>
        </p:txBody>
      </p:sp>
      <p:pic>
        <p:nvPicPr>
          <p:cNvPr id="18436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146050"/>
            <a:ext cx="1738313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00013"/>
            <a:ext cx="2027237" cy="261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738" y="66675"/>
            <a:ext cx="1871662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66675"/>
            <a:ext cx="1987550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79388" y="188913"/>
            <a:ext cx="8915400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Petráň, Josef (red.): </a:t>
            </a:r>
            <a:r>
              <a:rPr lang="cs-CZ" altLang="cs-CZ" sz="28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Dějiny hmotné kultury I(1)–I(2). </a:t>
            </a:r>
            <a:endParaRPr lang="cs-CZ" altLang="cs-CZ" sz="2800" b="1" i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8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Vymezení kulturních dějin. </a:t>
            </a:r>
            <a:endParaRPr lang="cs-CZ" altLang="cs-CZ" sz="2800" b="1" i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8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Kultura každodenního života od pravěku do 15. století.</a:t>
            </a:r>
            <a:r>
              <a:rPr lang="cs-CZ" altLang="cs-CZ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Praha 1985. </a:t>
            </a:r>
            <a:endParaRPr lang="cs-CZ" altLang="cs-CZ" sz="2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80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80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Petráň, Josef (red.): </a:t>
            </a:r>
            <a:r>
              <a:rPr lang="cs-CZ" altLang="cs-CZ" sz="28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Dějiny hmotné kultury II(1)–II(2). </a:t>
            </a:r>
            <a:endParaRPr lang="cs-CZ" altLang="cs-CZ" sz="2800" b="1" i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8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Kultura každodenního života od 16. do 18. století.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Praha 1995–1997.</a:t>
            </a:r>
            <a:endParaRPr lang="cs-CZ" altLang="cs-CZ" sz="2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8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9459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216400"/>
            <a:ext cx="34194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292600"/>
            <a:ext cx="316865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ovéPole 1"/>
          <p:cNvSpPr txBox="1">
            <a:spLocks noChangeArrowheads="1"/>
          </p:cNvSpPr>
          <p:nvPr/>
        </p:nvSpPr>
        <p:spPr bwMode="auto">
          <a:xfrm>
            <a:off x="1619250" y="3213100"/>
            <a:ext cx="6740525" cy="329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4000">
                <a:solidFill>
                  <a:schemeClr val="bg1"/>
                </a:solidFill>
                <a:latin typeface="Times New Roman" panose="02020603050405020304" pitchFamily="18" charset="0"/>
              </a:rPr>
              <a:t>Max Weber (1864–1920)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60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4000">
                <a:solidFill>
                  <a:schemeClr val="bg1"/>
                </a:solidFill>
                <a:latin typeface="Times New Roman" panose="02020603050405020304" pitchFamily="18" charset="0"/>
              </a:rPr>
              <a:t>Norbert Elias (1897–1990)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60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4000">
                <a:solidFill>
                  <a:schemeClr val="bg1"/>
                </a:solidFill>
                <a:latin typeface="Times New Roman" panose="02020603050405020304" pitchFamily="18" charset="0"/>
              </a:rPr>
              <a:t>Gerhard Oestreich (1910–1978)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4000">
                <a:solidFill>
                  <a:schemeClr val="bg1"/>
                </a:solidFill>
                <a:latin typeface="Times New Roman" panose="02020603050405020304" pitchFamily="18" charset="0"/>
              </a:rPr>
              <a:t>Michel Foucault (1926–1984)</a:t>
            </a:r>
          </a:p>
        </p:txBody>
      </p:sp>
      <p:sp>
        <p:nvSpPr>
          <p:cNvPr id="20483" name="AutoShape 4" descr="Výsledek obrázku pro max weber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latin typeface="Times New Roman" panose="02020603050405020304" pitchFamily="18" charset="0"/>
            </a:endParaRPr>
          </a:p>
        </p:txBody>
      </p:sp>
      <p:pic>
        <p:nvPicPr>
          <p:cNvPr id="20484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146050"/>
            <a:ext cx="1738313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00013"/>
            <a:ext cx="2027237" cy="261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738" y="66675"/>
            <a:ext cx="1871662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66675"/>
            <a:ext cx="1987550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ovéPole 1"/>
          <p:cNvSpPr txBox="1">
            <a:spLocks noChangeArrowheads="1"/>
          </p:cNvSpPr>
          <p:nvPr/>
        </p:nvSpPr>
        <p:spPr bwMode="auto">
          <a:xfrm>
            <a:off x="3132138" y="1196975"/>
            <a:ext cx="48275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3600">
                <a:solidFill>
                  <a:schemeClr val="bg1"/>
                </a:solidFill>
                <a:latin typeface="Times New Roman" panose="02020603050405020304" pitchFamily="18" charset="0"/>
              </a:rPr>
              <a:t>Daniela Tinková (*1973)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36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-36513" y="3303588"/>
            <a:ext cx="9237663" cy="2308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chemeClr val="bg1"/>
                </a:solidFill>
              </a:rPr>
              <a:t>Hřích, zločin, šílenství v čase odkouzlování světa. 2004.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chemeClr val="bg1"/>
                </a:solidFill>
              </a:rPr>
              <a:t>Tělo, věda, stát. Zrození porodnice v osvícenské Evropě. 2010.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chemeClr val="bg1"/>
                </a:solidFill>
              </a:rPr>
              <a:t>Jakobíni v sutaně. Neklidní kněží, strach z revoluce </a:t>
            </a:r>
          </a:p>
          <a:p>
            <a:pPr eaLnBrk="1" hangingPunct="1">
              <a:defRPr/>
            </a:pPr>
            <a:r>
              <a:rPr lang="cs-CZ" sz="2400" dirty="0">
                <a:solidFill>
                  <a:schemeClr val="bg1"/>
                </a:solidFill>
              </a:rPr>
              <a:t>a konec osvícenství na Moravě. 2011.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chemeClr val="bg1"/>
                </a:solidFill>
              </a:rPr>
              <a:t>Zákeřná </a:t>
            </a:r>
            <a:r>
              <a:rPr lang="cs-CZ" sz="2400" dirty="0" err="1">
                <a:solidFill>
                  <a:schemeClr val="bg1"/>
                </a:solidFill>
              </a:rPr>
              <a:t>mefitis</a:t>
            </a:r>
            <a:r>
              <a:rPr lang="cs-CZ" sz="2400" dirty="0">
                <a:solidFill>
                  <a:schemeClr val="bg1"/>
                </a:solidFill>
              </a:rPr>
              <a:t>. Zdravotní policie, osvěta a veřejná hygiena </a:t>
            </a:r>
          </a:p>
          <a:p>
            <a:pPr eaLnBrk="1" hangingPunct="1">
              <a:defRPr/>
            </a:pPr>
            <a:r>
              <a:rPr lang="cs-CZ" sz="2400" dirty="0">
                <a:solidFill>
                  <a:schemeClr val="bg1"/>
                </a:solidFill>
              </a:rPr>
              <a:t>v pozdně osvícenských Čechách. 2012.</a:t>
            </a:r>
          </a:p>
        </p:txBody>
      </p:sp>
      <p:pic>
        <p:nvPicPr>
          <p:cNvPr id="21508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31750"/>
            <a:ext cx="2592388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684213" y="188913"/>
            <a:ext cx="7627937" cy="715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cs-CZ" sz="2800" dirty="0" smtClean="0">
                <a:solidFill>
                  <a:schemeClr val="bg1"/>
                </a:solidFill>
              </a:rPr>
              <a:t>Přehled bádání o kultuře moravské vesnice, </a:t>
            </a:r>
          </a:p>
          <a:p>
            <a:pPr marL="0" indent="0">
              <a:buFontTx/>
              <a:buNone/>
              <a:defRPr/>
            </a:pPr>
            <a:r>
              <a:rPr lang="cs-CZ" sz="2800" dirty="0" smtClean="0">
                <a:solidFill>
                  <a:schemeClr val="bg1"/>
                </a:solidFill>
              </a:rPr>
              <a:t>	metody výzkumu, prameny </a:t>
            </a:r>
          </a:p>
          <a:p>
            <a:pPr>
              <a:defRPr/>
            </a:pPr>
            <a:r>
              <a:rPr lang="cs-CZ" sz="2800" dirty="0" smtClean="0">
                <a:solidFill>
                  <a:schemeClr val="bg1"/>
                </a:solidFill>
              </a:rPr>
              <a:t>Nácvik základních dovedností výzkumu </a:t>
            </a:r>
          </a:p>
          <a:p>
            <a:pPr marL="0" indent="0">
              <a:buFontTx/>
              <a:buNone/>
              <a:defRPr/>
            </a:pPr>
            <a:r>
              <a:rPr lang="cs-CZ" sz="2800" dirty="0" smtClean="0">
                <a:solidFill>
                  <a:schemeClr val="bg1"/>
                </a:solidFill>
              </a:rPr>
              <a:t>	– paleografie, metrologie </a:t>
            </a:r>
          </a:p>
          <a:p>
            <a:pPr>
              <a:defRPr/>
            </a:pPr>
            <a:r>
              <a:rPr lang="cs-CZ" sz="2800" dirty="0" smtClean="0">
                <a:solidFill>
                  <a:schemeClr val="bg1"/>
                </a:solidFill>
              </a:rPr>
              <a:t>Četba a rozbor dobových textů  </a:t>
            </a:r>
          </a:p>
          <a:p>
            <a:pPr>
              <a:defRPr/>
            </a:pPr>
            <a:r>
              <a:rPr lang="cs-CZ" sz="2800" dirty="0" smtClean="0">
                <a:solidFill>
                  <a:schemeClr val="bg1"/>
                </a:solidFill>
              </a:rPr>
              <a:t>Politické struktury </a:t>
            </a:r>
          </a:p>
          <a:p>
            <a:pPr>
              <a:defRPr/>
            </a:pPr>
            <a:r>
              <a:rPr lang="cs-CZ" sz="2800" dirty="0" smtClean="0">
                <a:solidFill>
                  <a:schemeClr val="bg1"/>
                </a:solidFill>
              </a:rPr>
              <a:t>Sociální struktury</a:t>
            </a:r>
          </a:p>
          <a:p>
            <a:pPr>
              <a:defRPr/>
            </a:pPr>
            <a:r>
              <a:rPr lang="cs-CZ" sz="2800" dirty="0" smtClean="0">
                <a:solidFill>
                  <a:schemeClr val="bg1"/>
                </a:solidFill>
              </a:rPr>
              <a:t>Demografické charakteristiky</a:t>
            </a:r>
          </a:p>
          <a:p>
            <a:pPr>
              <a:defRPr/>
            </a:pPr>
            <a:r>
              <a:rPr lang="cs-CZ" sz="2800" dirty="0" smtClean="0">
                <a:solidFill>
                  <a:schemeClr val="bg1"/>
                </a:solidFill>
              </a:rPr>
              <a:t>Hmotná kultura: stavitelství, oděv, strava </a:t>
            </a:r>
          </a:p>
          <a:p>
            <a:pPr>
              <a:defRPr/>
            </a:pPr>
            <a:r>
              <a:rPr lang="cs-CZ" sz="2800" dirty="0" smtClean="0">
                <a:solidFill>
                  <a:schemeClr val="bg1"/>
                </a:solidFill>
              </a:rPr>
              <a:t>Způsob obživy: zemědělství, chov dobytka, </a:t>
            </a:r>
          </a:p>
          <a:p>
            <a:pPr marL="0" indent="0">
              <a:buFontTx/>
              <a:buNone/>
              <a:defRPr/>
            </a:pPr>
            <a:r>
              <a:rPr lang="cs-CZ" sz="2800" dirty="0" smtClean="0">
                <a:solidFill>
                  <a:schemeClr val="bg1"/>
                </a:solidFill>
              </a:rPr>
              <a:t>	podomácká výroba </a:t>
            </a:r>
          </a:p>
          <a:p>
            <a:pPr>
              <a:defRPr/>
            </a:pPr>
            <a:r>
              <a:rPr lang="cs-CZ" sz="2800" dirty="0" smtClean="0">
                <a:solidFill>
                  <a:schemeClr val="bg1"/>
                </a:solidFill>
              </a:rPr>
              <a:t>Mentální struktury: religiozita, magie, škola, </a:t>
            </a:r>
          </a:p>
          <a:p>
            <a:pPr lvl="1">
              <a:defRPr/>
            </a:pPr>
            <a:r>
              <a:rPr lang="cs-CZ" sz="2400" dirty="0" smtClean="0">
                <a:solidFill>
                  <a:schemeClr val="bg1"/>
                </a:solidFill>
              </a:rPr>
              <a:t>četba, folklor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cs-CZ" altLang="cs-CZ" sz="2800" dirty="0" smtClean="0">
              <a:solidFill>
                <a:schemeClr val="bg1"/>
              </a:solidFill>
              <a:latin typeface="Albertus Medium" panose="020E06020303040203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Users\10963\Desktop\absolventiFPF-08_matl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15888"/>
            <a:ext cx="4464050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ovéPole 1"/>
          <p:cNvSpPr txBox="1">
            <a:spLocks noChangeArrowheads="1"/>
          </p:cNvSpPr>
          <p:nvPr/>
        </p:nvSpPr>
        <p:spPr bwMode="auto">
          <a:xfrm>
            <a:off x="469900" y="3573463"/>
            <a:ext cx="42751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3600">
                <a:solidFill>
                  <a:schemeClr val="bg1"/>
                </a:solidFill>
                <a:latin typeface="Times New Roman" panose="02020603050405020304" pitchFamily="18" charset="0"/>
              </a:rPr>
              <a:t>Pavel Matlas (* 1976)</a:t>
            </a:r>
          </a:p>
        </p:txBody>
      </p:sp>
      <p:sp>
        <p:nvSpPr>
          <p:cNvPr id="22532" name="TextovéPole 2"/>
          <p:cNvSpPr txBox="1">
            <a:spLocks noChangeArrowheads="1"/>
          </p:cNvSpPr>
          <p:nvPr/>
        </p:nvSpPr>
        <p:spPr bwMode="auto">
          <a:xfrm>
            <a:off x="15875" y="4365625"/>
            <a:ext cx="926941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i="1">
                <a:solidFill>
                  <a:schemeClr val="bg1"/>
                </a:solidFill>
                <a:latin typeface="Times New Roman" panose="02020603050405020304" pitchFamily="18" charset="0"/>
              </a:rPr>
              <a:t>Shovívavá vrchnost a neukáznění poddaní?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i="1">
                <a:solidFill>
                  <a:schemeClr val="bg1"/>
                </a:solidFill>
                <a:latin typeface="Times New Roman" panose="02020603050405020304" pitchFamily="18" charset="0"/>
              </a:rPr>
              <a:t>Hranice trestní disciplinace  poddaného obyvatelstva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i="1">
                <a:solidFill>
                  <a:schemeClr val="bg1"/>
                </a:solidFill>
                <a:latin typeface="Times New Roman" panose="02020603050405020304" pitchFamily="18" charset="0"/>
              </a:rPr>
              <a:t>na panství Hluboká nad Vltavou v 17. – 18. století. </a:t>
            </a:r>
            <a:r>
              <a:rPr lang="cs-CZ" altLang="cs-CZ" sz="2800">
                <a:solidFill>
                  <a:schemeClr val="bg1"/>
                </a:solidFill>
                <a:latin typeface="Times New Roman" panose="02020603050405020304" pitchFamily="18" charset="0"/>
              </a:rPr>
              <a:t>Praha 2011.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8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2533" name="Picture 4" descr="https://obalky.kosmas.cz/ArticleCovers/160642_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115888"/>
            <a:ext cx="2119313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026"/>
          <p:cNvSpPr txBox="1">
            <a:spLocks noChangeArrowheads="1"/>
          </p:cNvSpPr>
          <p:nvPr/>
        </p:nvSpPr>
        <p:spPr bwMode="auto">
          <a:xfrm>
            <a:off x="0" y="404813"/>
            <a:ext cx="9226550" cy="581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4800" dirty="0" smtClean="0">
                <a:solidFill>
                  <a:schemeClr val="accent3"/>
                </a:solidFill>
              </a:rPr>
              <a:t>+ staronová témata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cs-CZ" altLang="cs-CZ" sz="3600" dirty="0" smtClean="0">
              <a:solidFill>
                <a:srgbClr val="FF0066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3600" dirty="0" smtClean="0">
                <a:solidFill>
                  <a:srgbClr val="FFFFFF"/>
                </a:solidFill>
              </a:rPr>
              <a:t>hmotná kultura vesničanů,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3600" dirty="0" smtClean="0">
                <a:solidFill>
                  <a:srgbClr val="FFFFFF"/>
                </a:solidFill>
              </a:rPr>
              <a:t>myšlení vesničanů,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3600" dirty="0" smtClean="0">
                <a:solidFill>
                  <a:srgbClr val="FFFFFF"/>
                </a:solidFill>
              </a:rPr>
              <a:t>strategie vesničanů,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3600" dirty="0" smtClean="0">
                <a:solidFill>
                  <a:srgbClr val="FFFFFF"/>
                </a:solidFill>
              </a:rPr>
              <a:t>náboženství,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3600" dirty="0" smtClean="0">
                <a:solidFill>
                  <a:srgbClr val="FFFFFF"/>
                </a:solidFill>
              </a:rPr>
              <a:t>vztah poddaný </a:t>
            </a:r>
            <a:r>
              <a:rPr lang="cs-CZ" altLang="cs-CZ" sz="3600" dirty="0" smtClean="0">
                <a:solidFill>
                  <a:schemeClr val="bg1"/>
                </a:solidFill>
              </a:rPr>
              <a:t>– vrchnost, 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3600" dirty="0" err="1" smtClean="0">
                <a:solidFill>
                  <a:srgbClr val="FFFFFF"/>
                </a:solidFill>
              </a:rPr>
              <a:t>vejrunkové</a:t>
            </a:r>
            <a:r>
              <a:rPr lang="cs-CZ" altLang="cs-CZ" sz="3600" dirty="0" smtClean="0">
                <a:solidFill>
                  <a:srgbClr val="FFFFFF"/>
                </a:solidFill>
              </a:rPr>
              <a:t> splátky,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3600" dirty="0" smtClean="0">
                <a:solidFill>
                  <a:srgbClr val="FFFFFF"/>
                </a:solidFill>
              </a:rPr>
              <a:t>fungování obce,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3600" dirty="0" smtClean="0">
                <a:solidFill>
                  <a:srgbClr val="FFFFFF"/>
                </a:solidFill>
              </a:rPr>
              <a:t>rychtáři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3"/>
          <p:cNvSpPr txBox="1">
            <a:spLocks noChangeArrowheads="1"/>
          </p:cNvSpPr>
          <p:nvPr/>
        </p:nvSpPr>
        <p:spPr bwMode="auto">
          <a:xfrm>
            <a:off x="0" y="44450"/>
            <a:ext cx="36004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Zdeněk R. Nešpor</a:t>
            </a:r>
            <a:endParaRPr lang="cs-CZ" altLang="cs-CZ" sz="200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24579" name="Picture 5" descr="náboženství na prahu nové dob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41338"/>
            <a:ext cx="1582737" cy="228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6"/>
          <p:cNvSpPr>
            <a:spLocks noChangeArrowheads="1"/>
          </p:cNvSpPr>
          <p:nvPr/>
        </p:nvSpPr>
        <p:spPr bwMode="auto">
          <a:xfrm>
            <a:off x="2411413" y="1412875"/>
            <a:ext cx="6599237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chemeClr val="bg1"/>
                </a:solidFill>
                <a:latin typeface="Times New Roman" panose="02020603050405020304" pitchFamily="18" charset="0"/>
              </a:rPr>
              <a:t>Horský, Jan </a:t>
            </a:r>
            <a:r>
              <a:rPr lang="cs-CZ" altLang="cs-CZ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cs-CZ" altLang="cs-CZ" sz="2000" b="1">
                <a:solidFill>
                  <a:schemeClr val="bg1"/>
                </a:solidFill>
                <a:latin typeface="Times New Roman" panose="02020603050405020304" pitchFamily="18" charset="0"/>
              </a:rPr>
              <a:t> Nešpor, Zdeněk R.: </a:t>
            </a:r>
            <a:r>
              <a:rPr lang="cs-CZ" altLang="cs-CZ" sz="20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Typologie české víry raného novověku. Metody a možnosti studia </a:t>
            </a:r>
            <a:endParaRPr lang="cs-CZ" altLang="cs-CZ" sz="2000" b="1" i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lidové religiozity.</a:t>
            </a:r>
            <a:r>
              <a:rPr lang="cs-CZ" altLang="cs-CZ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ČČH 103, 2005, s. 41–86. </a:t>
            </a:r>
            <a:endParaRPr lang="cs-CZ" altLang="cs-CZ" sz="20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1" name="TextovéPole 1"/>
          <p:cNvSpPr txBox="1">
            <a:spLocks noChangeArrowheads="1"/>
          </p:cNvSpPr>
          <p:nvPr/>
        </p:nvSpPr>
        <p:spPr bwMode="auto">
          <a:xfrm>
            <a:off x="3600450" y="44450"/>
            <a:ext cx="50895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i="1">
                <a:solidFill>
                  <a:schemeClr val="bg1"/>
                </a:solidFill>
                <a:latin typeface="Times New Roman" panose="02020603050405020304" pitchFamily="18" charset="0"/>
              </a:rPr>
              <a:t>Náboženství na prahu nové doby.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i="1">
                <a:solidFill>
                  <a:schemeClr val="bg1"/>
                </a:solidFill>
                <a:latin typeface="Times New Roman" panose="02020603050405020304" pitchFamily="18" charset="0"/>
              </a:rPr>
              <a:t>Česká lidová zbožnost 18. a 19. století</a:t>
            </a:r>
            <a:r>
              <a:rPr lang="cs-CZ" altLang="cs-CZ" sz="2400" b="1">
                <a:solidFill>
                  <a:schemeClr val="bg1"/>
                </a:solidFill>
                <a:latin typeface="Times New Roman" panose="02020603050405020304" pitchFamily="18" charset="0"/>
              </a:rPr>
              <a:t>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chemeClr val="bg1"/>
                </a:solidFill>
                <a:latin typeface="Times New Roman" panose="02020603050405020304" pitchFamily="18" charset="0"/>
              </a:rPr>
              <a:t>Ústí nad Labem 2006.</a:t>
            </a:r>
            <a:endParaRPr lang="cs-CZ" altLang="cs-CZ" sz="240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latin typeface="Times New Roman" panose="02020603050405020304" pitchFamily="18" charset="0"/>
            </a:endParaRPr>
          </a:p>
        </p:txBody>
      </p:sp>
      <p:sp>
        <p:nvSpPr>
          <p:cNvPr id="24582" name="Obdélník 1"/>
          <p:cNvSpPr>
            <a:spLocks noChangeArrowheads="1"/>
          </p:cNvSpPr>
          <p:nvPr/>
        </p:nvSpPr>
        <p:spPr bwMode="auto">
          <a:xfrm>
            <a:off x="0" y="3019425"/>
            <a:ext cx="6840538" cy="323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>
                <a:solidFill>
                  <a:schemeClr val="bg1"/>
                </a:solidFill>
                <a:latin typeface="Times New Roman" panose="02020603050405020304" pitchFamily="18" charset="0"/>
              </a:rPr>
              <a:t>Jiří Mikulec</a:t>
            </a:r>
            <a:r>
              <a:rPr lang="cs-CZ" altLang="cs-CZ" b="1" i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cs-CZ" altLang="cs-CZ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Poddanská otázka v barokních Čechách.</a:t>
            </a:r>
            <a:r>
              <a:rPr lang="cs-CZ" altLang="cs-CZ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Praha 1993.</a:t>
            </a:r>
            <a:endParaRPr lang="cs-CZ" altLang="cs-CZ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/>
            <a:endParaRPr lang="cs-CZ" altLang="cs-CZ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AutoNum type="arabicPeriod"/>
            </a:pPr>
            <a:r>
              <a:rPr lang="cs-CZ" altLang="cs-CZ">
                <a:solidFill>
                  <a:schemeClr val="bg1"/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Odraz reality pobělohorského venkova v terminologii </a:t>
            </a:r>
            <a:endParaRPr lang="cs-CZ" altLang="cs-CZ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cs-CZ" altLang="cs-CZ">
                <a:solidFill>
                  <a:schemeClr val="bg1"/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poddanského postavení</a:t>
            </a:r>
            <a:endParaRPr lang="cs-CZ" altLang="cs-CZ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cs-CZ" altLang="cs-CZ">
                <a:solidFill>
                  <a:schemeClr val="bg1"/>
                </a:solidFill>
                <a:latin typeface="Times New Roman" panose="02020603050405020304" pitchFamily="18" charset="0"/>
              </a:rPr>
              <a:t>2. </a:t>
            </a:r>
            <a:r>
              <a:rPr lang="cs-CZ" altLang="cs-CZ">
                <a:solidFill>
                  <a:schemeClr val="bg1"/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Státní poddanská politika v letech 1680–1740</a:t>
            </a:r>
            <a:endParaRPr lang="cs-CZ" altLang="cs-CZ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cs-CZ" altLang="cs-CZ">
                <a:solidFill>
                  <a:schemeClr val="bg1"/>
                </a:solidFill>
                <a:latin typeface="Times New Roman" panose="02020603050405020304" pitchFamily="18" charset="0"/>
              </a:rPr>
              <a:t>3. </a:t>
            </a:r>
            <a:r>
              <a:rPr lang="cs-CZ" altLang="cs-CZ">
                <a:solidFill>
                  <a:schemeClr val="bg1"/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Venkovští poddaní v obecném myšlení </a:t>
            </a:r>
            <a:endParaRPr lang="cs-CZ" altLang="cs-CZ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cs-CZ" altLang="cs-CZ">
                <a:solidFill>
                  <a:schemeClr val="bg1"/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české barokní společnosti</a:t>
            </a:r>
            <a:endParaRPr lang="cs-CZ" altLang="cs-CZ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cs-CZ" altLang="cs-CZ">
                <a:solidFill>
                  <a:schemeClr val="bg1"/>
                </a:solidFill>
                <a:latin typeface="Times New Roman" panose="02020603050405020304" pitchFamily="18" charset="0"/>
              </a:rPr>
              <a:t>4. </a:t>
            </a:r>
            <a:r>
              <a:rPr lang="cs-CZ" altLang="cs-CZ">
                <a:solidFill>
                  <a:schemeClr val="bg1"/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Dobové úvahy o poddanském postavení a představy </a:t>
            </a:r>
            <a:endParaRPr lang="cs-CZ" altLang="cs-CZ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cs-CZ" altLang="cs-CZ">
                <a:solidFill>
                  <a:schemeClr val="bg1"/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o jeho možných změnách</a:t>
            </a:r>
            <a:endParaRPr lang="cs-CZ" altLang="cs-CZ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cs-CZ" altLang="cs-CZ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4583" name="Obdélník 2"/>
          <p:cNvSpPr>
            <a:spLocks noChangeArrowheads="1"/>
          </p:cNvSpPr>
          <p:nvPr/>
        </p:nvSpPr>
        <p:spPr bwMode="auto">
          <a:xfrm>
            <a:off x="5148263" y="2582863"/>
            <a:ext cx="457200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2800">
                <a:solidFill>
                  <a:schemeClr val="bg1"/>
                </a:solidFill>
                <a:latin typeface="Times New Roman" panose="02020603050405020304" pitchFamily="18" charset="0"/>
              </a:rPr>
              <a:t>Chocholáč, Bronislav</a:t>
            </a:r>
            <a:r>
              <a:rPr lang="cs-CZ" altLang="cs-CZ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cs-CZ" altLang="cs-CZ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Selské peníze</a:t>
            </a:r>
            <a:r>
              <a:rPr lang="cs-CZ" altLang="cs-CZ" b="1" i="1">
                <a:solidFill>
                  <a:schemeClr val="bg1"/>
                </a:solidFill>
                <a:latin typeface="Times New Roman" panose="02020603050405020304" pitchFamily="18" charset="0"/>
              </a:rPr>
              <a:t>. </a:t>
            </a:r>
          </a:p>
          <a:p>
            <a:pPr algn="ctr" eaLnBrk="1" hangingPunct="1"/>
            <a:r>
              <a:rPr lang="cs-CZ" altLang="cs-CZ" b="1" i="1">
                <a:solidFill>
                  <a:schemeClr val="bg1"/>
                </a:solidFill>
                <a:latin typeface="Times New Roman" panose="02020603050405020304" pitchFamily="18" charset="0"/>
              </a:rPr>
              <a:t>Sonda do finančního </a:t>
            </a:r>
          </a:p>
          <a:p>
            <a:pPr algn="ctr" eaLnBrk="1" hangingPunct="1"/>
            <a:r>
              <a:rPr lang="cs-CZ" altLang="cs-CZ" b="1" i="1">
                <a:solidFill>
                  <a:schemeClr val="bg1"/>
                </a:solidFill>
                <a:latin typeface="Times New Roman" panose="02020603050405020304" pitchFamily="18" charset="0"/>
              </a:rPr>
              <a:t>hospodaření poddaných </a:t>
            </a:r>
          </a:p>
          <a:p>
            <a:pPr algn="ctr" eaLnBrk="1" hangingPunct="1"/>
            <a:r>
              <a:rPr lang="cs-CZ" altLang="cs-CZ" b="1" i="1">
                <a:solidFill>
                  <a:schemeClr val="bg1"/>
                </a:solidFill>
                <a:latin typeface="Times New Roman" panose="02020603050405020304" pitchFamily="18" charset="0"/>
              </a:rPr>
              <a:t>na západní Moravě </a:t>
            </a:r>
          </a:p>
          <a:p>
            <a:pPr algn="ctr" eaLnBrk="1" hangingPunct="1"/>
            <a:r>
              <a:rPr lang="cs-CZ" altLang="cs-CZ" b="1" i="1">
                <a:solidFill>
                  <a:schemeClr val="bg1"/>
                </a:solidFill>
                <a:latin typeface="Times New Roman" panose="02020603050405020304" pitchFamily="18" charset="0"/>
              </a:rPr>
              <a:t>koncem 16. a v 17. století. </a:t>
            </a:r>
          </a:p>
          <a:p>
            <a:pPr algn="ctr" eaLnBrk="1" hangingPunct="1"/>
            <a:r>
              <a:rPr lang="cs-CZ" altLang="cs-CZ" b="1">
                <a:solidFill>
                  <a:schemeClr val="bg1"/>
                </a:solidFill>
                <a:latin typeface="Times New Roman" panose="02020603050405020304" pitchFamily="18" charset="0"/>
              </a:rPr>
              <a:t>Brno 1999.</a:t>
            </a:r>
            <a:r>
              <a:rPr lang="cs-CZ" altLang="cs-CZ" b="1" i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b="1" i="1">
                <a:solidFill>
                  <a:schemeClr val="bg1"/>
                </a:solidFill>
              </a:rPr>
              <a:t> </a:t>
            </a:r>
            <a:r>
              <a:rPr lang="cs-CZ" altLang="cs-CZ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24584" name="Picture 4" descr="selské peníz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478338"/>
            <a:ext cx="1617662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395288" y="333375"/>
            <a:ext cx="8359775" cy="526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4800" b="1">
                <a:solidFill>
                  <a:schemeClr val="bg1"/>
                </a:solidFill>
                <a:latin typeface="Times New Roman" panose="02020603050405020304" pitchFamily="18" charset="0"/>
              </a:rPr>
              <a:t>Závěr: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cs-CZ" altLang="cs-CZ" b="1">
                <a:solidFill>
                  <a:schemeClr val="bg1"/>
                </a:solidFill>
                <a:latin typeface="Times New Roman" panose="02020603050405020304" pitchFamily="18" charset="0"/>
              </a:rPr>
              <a:t>vliv pramenů na historiografickou produkci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b="1">
                <a:solidFill>
                  <a:schemeClr val="bg1"/>
                </a:solidFill>
                <a:latin typeface="Times New Roman" panose="02020603050405020304" pitchFamily="18" charset="0"/>
              </a:rPr>
              <a:t>→ nezbytná kombinace pramenů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cs-CZ" altLang="cs-CZ" b="1">
                <a:solidFill>
                  <a:schemeClr val="bg1"/>
                </a:solidFill>
                <a:latin typeface="Times New Roman" panose="02020603050405020304" pitchFamily="18" charset="0"/>
              </a:rPr>
              <a:t>kombinace přístupů – pokusy o integrovanou historickou sociální vědu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b="1">
                <a:solidFill>
                  <a:schemeClr val="bg1"/>
                </a:solidFill>
                <a:latin typeface="Times New Roman" panose="02020603050405020304" pitchFamily="18" charset="0"/>
              </a:rPr>
              <a:t>= pluralita pramenů, metod i oborových perspektiv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042988" y="188913"/>
            <a:ext cx="7026275" cy="649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 Unicode MS"/>
                <a:cs typeface="Times New Roman" panose="02020603050405020304" pitchFamily="18" charset="0"/>
              </a:rPr>
              <a:t> </a:t>
            </a:r>
            <a:r>
              <a:rPr lang="cs-CZ" altLang="cs-CZ" sz="1800">
                <a:latin typeface="Times New Roman" panose="02020603050405020304" pitchFamily="18" charset="0"/>
              </a:rPr>
              <a:t>                </a:t>
            </a:r>
            <a:r>
              <a:rPr lang="cs-CZ" altLang="cs-CZ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Totemismus je fenomén: </a:t>
            </a:r>
            <a:endParaRPr lang="cs-CZ" altLang="cs-CZ" sz="4000" b="1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cs-CZ" altLang="cs-CZ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b="1">
                <a:latin typeface="Times New Roman" panose="02020603050405020304" pitchFamily="18" charset="0"/>
              </a:rPr>
              <a:t>                   </a:t>
            </a:r>
            <a:r>
              <a:rPr lang="cs-CZ" alt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 společenský</a:t>
            </a:r>
            <a:r>
              <a:rPr lang="cs-CZ" altLang="cs-CZ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>
                <a:latin typeface="Times New Roman" panose="02020603050405020304" pitchFamily="18" charset="0"/>
                <a:cs typeface="Times New Roman" panose="02020603050405020304" pitchFamily="18" charset="0"/>
              </a:rPr>
              <a:t>         		</a:t>
            </a:r>
            <a:r>
              <a:rPr lang="cs-CZ" altLang="cs-CZ">
                <a:latin typeface="Times New Roman" panose="02020603050405020304" pitchFamily="18" charset="0"/>
              </a:rPr>
              <a:t>      </a:t>
            </a:r>
            <a:endParaRPr lang="cs-CZ" altLang="cs-CZ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cs-CZ" altLang="cs-CZ" b="1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b="1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b="1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cs-CZ" altLang="cs-CZ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			</a:t>
            </a:r>
            <a:r>
              <a:rPr lang="cs-CZ" altLang="cs-CZ" b="1">
                <a:latin typeface="Times New Roman" panose="02020603050405020304" pitchFamily="18" charset="0"/>
              </a:rPr>
              <a:t>                         </a:t>
            </a:r>
            <a:endParaRPr lang="cs-CZ" altLang="cs-CZ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náboženský      </a:t>
            </a:r>
            <a:r>
              <a:rPr lang="cs-CZ" altLang="cs-CZ" b="1">
                <a:latin typeface="Times New Roman" panose="02020603050405020304" pitchFamily="18" charset="0"/>
              </a:rPr>
              <a:t>               </a:t>
            </a:r>
            <a:r>
              <a:rPr lang="cs-CZ" alt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intele</a:t>
            </a:r>
            <a:r>
              <a:rPr lang="cs-CZ" altLang="cs-CZ" b="1">
                <a:latin typeface="Times New Roman" panose="02020603050405020304" pitchFamily="18" charset="0"/>
              </a:rPr>
              <a:t>k</a:t>
            </a:r>
            <a:r>
              <a:rPr lang="cs-CZ" alt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tuální</a:t>
            </a:r>
            <a:endParaRPr lang="cs-CZ" altLang="cs-CZ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>
                <a:latin typeface="Times New Roman" panose="02020603050405020304" pitchFamily="18" charset="0"/>
                <a:cs typeface="Times New Roman" panose="02020603050405020304" pitchFamily="18" charset="0"/>
              </a:rPr>
              <a:t> +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latin typeface="Times New Roman" panose="02020603050405020304" pitchFamily="18" charset="0"/>
            </a:endParaRPr>
          </a:p>
        </p:txBody>
      </p:sp>
      <p:sp>
        <p:nvSpPr>
          <p:cNvPr id="2" name="Rovnoramenný trojúhelník 1"/>
          <p:cNvSpPr/>
          <p:nvPr/>
        </p:nvSpPr>
        <p:spPr>
          <a:xfrm>
            <a:off x="2767013" y="1752600"/>
            <a:ext cx="3432175" cy="3168650"/>
          </a:xfrm>
          <a:prstGeom prst="triangle">
            <a:avLst>
              <a:gd name="adj" fmla="val 488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5124" name="TextovéPole 2"/>
          <p:cNvSpPr txBox="1">
            <a:spLocks noChangeArrowheads="1"/>
          </p:cNvSpPr>
          <p:nvPr/>
        </p:nvSpPr>
        <p:spPr bwMode="auto">
          <a:xfrm>
            <a:off x="3046413" y="1117600"/>
            <a:ext cx="28733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bg1"/>
                </a:solidFill>
                <a:latin typeface="Times New Roman" panose="02020603050405020304" pitchFamily="18" charset="0"/>
              </a:rPr>
              <a:t>historická demografie</a:t>
            </a:r>
          </a:p>
        </p:txBody>
      </p:sp>
      <p:sp>
        <p:nvSpPr>
          <p:cNvPr id="5125" name="TextovéPole 3"/>
          <p:cNvSpPr txBox="1">
            <a:spLocks noChangeArrowheads="1"/>
          </p:cNvSpPr>
          <p:nvPr/>
        </p:nvSpPr>
        <p:spPr bwMode="auto">
          <a:xfrm>
            <a:off x="171450" y="5011738"/>
            <a:ext cx="302736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bg1"/>
                </a:solidFill>
                <a:latin typeface="Times New Roman" panose="02020603050405020304" pitchFamily="18" charset="0"/>
              </a:rPr>
              <a:t>historická antropologie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bg1"/>
                </a:solidFill>
                <a:latin typeface="Times New Roman" panose="02020603050405020304" pitchFamily="18" charset="0"/>
              </a:rPr>
              <a:t>&amp;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bg1"/>
                </a:solidFill>
                <a:latin typeface="Times New Roman" panose="02020603050405020304" pitchFamily="18" charset="0"/>
              </a:rPr>
              <a:t>mikrohistorie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latin typeface="Times New Roman" panose="02020603050405020304" pitchFamily="18" charset="0"/>
            </a:endParaRPr>
          </a:p>
        </p:txBody>
      </p:sp>
      <p:sp>
        <p:nvSpPr>
          <p:cNvPr id="5126" name="TextovéPole 4"/>
          <p:cNvSpPr txBox="1">
            <a:spLocks noChangeArrowheads="1"/>
          </p:cNvSpPr>
          <p:nvPr/>
        </p:nvSpPr>
        <p:spPr bwMode="auto">
          <a:xfrm>
            <a:off x="5965825" y="4965700"/>
            <a:ext cx="29749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bg1"/>
                </a:solidFill>
                <a:latin typeface="Times New Roman" panose="02020603050405020304" pitchFamily="18" charset="0"/>
              </a:rPr>
              <a:t>modernizační teorie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bg1"/>
                </a:solidFill>
                <a:latin typeface="Times New Roman" panose="02020603050405020304" pitchFamily="18" charset="0"/>
              </a:rPr>
              <a:t>(disciplinace venkova)</a:t>
            </a:r>
          </a:p>
        </p:txBody>
      </p:sp>
      <p:sp>
        <p:nvSpPr>
          <p:cNvPr id="5127" name="TextovéPole 5"/>
          <p:cNvSpPr txBox="1">
            <a:spLocks noChangeArrowheads="1"/>
          </p:cNvSpPr>
          <p:nvPr/>
        </p:nvSpPr>
        <p:spPr bwMode="auto">
          <a:xfrm>
            <a:off x="468313" y="6145213"/>
            <a:ext cx="84724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bg1"/>
                </a:solidFill>
                <a:latin typeface="Times New Roman" panose="02020603050405020304" pitchFamily="18" charset="0"/>
              </a:rPr>
              <a:t> + staronová tematika: religiozita, myšlení, vztah poddaný/vrchnost</a:t>
            </a:r>
          </a:p>
        </p:txBody>
      </p:sp>
      <p:sp>
        <p:nvSpPr>
          <p:cNvPr id="5128" name="Obdélník 2"/>
          <p:cNvSpPr>
            <a:spLocks noChangeArrowheads="1"/>
          </p:cNvSpPr>
          <p:nvPr/>
        </p:nvSpPr>
        <p:spPr bwMode="auto">
          <a:xfrm>
            <a:off x="468313" y="50800"/>
            <a:ext cx="80645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800">
                <a:solidFill>
                  <a:schemeClr val="bg1"/>
                </a:solidFill>
              </a:rPr>
              <a:t>Historický výzkum vesnice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800">
                <a:solidFill>
                  <a:schemeClr val="bg1"/>
                </a:solidFill>
              </a:rPr>
              <a:t>v 90. letech 20. století − současnost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ovéPole 1"/>
          <p:cNvSpPr txBox="1">
            <a:spLocks noChangeArrowheads="1"/>
          </p:cNvSpPr>
          <p:nvPr/>
        </p:nvSpPr>
        <p:spPr bwMode="auto">
          <a:xfrm>
            <a:off x="1187450" y="333375"/>
            <a:ext cx="62595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685800" indent="-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altLang="cs-CZ" sz="4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historická demografie</a:t>
            </a:r>
            <a:endParaRPr lang="cs-CZ" altLang="cs-CZ" sz="48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200150" y="1557338"/>
            <a:ext cx="7043738" cy="39703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dirty="0">
                <a:solidFill>
                  <a:schemeClr val="bg1"/>
                </a:solidFill>
                <a:cs typeface="Times New Roman" panose="02020603050405020304" pitchFamily="18" charset="0"/>
              </a:rPr>
              <a:t>zabývá se retrospektivním zkoumáním populačního vývoje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cs-CZ" altLang="cs-CZ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chemeClr val="bg1"/>
                </a:solidFill>
              </a:rPr>
              <a:t>v zásadě pracuje s dvěma typy pramenů:</a:t>
            </a:r>
          </a:p>
          <a:p>
            <a:pPr eaLnBrk="1" hangingPunct="1">
              <a:defRPr/>
            </a:pPr>
            <a:r>
              <a:rPr lang="cs-CZ" dirty="0">
                <a:solidFill>
                  <a:schemeClr val="bg1"/>
                </a:solidFill>
              </a:rPr>
              <a:t>1/ s těmi, které poskytují obraz nějaké populace k nějakému datu (soupisy, sčítání) </a:t>
            </a:r>
          </a:p>
          <a:p>
            <a:pPr eaLnBrk="1" hangingPunct="1">
              <a:defRPr/>
            </a:pPr>
            <a:r>
              <a:rPr lang="cs-CZ" dirty="0">
                <a:solidFill>
                  <a:schemeClr val="bg1"/>
                </a:solidFill>
              </a:rPr>
              <a:t>2/ s těmi, které soustavně registrují změny, k nimž v populaci docházelo (zejména matriky)</a:t>
            </a:r>
          </a:p>
          <a:p>
            <a:pPr eaLnBrk="1" hangingPunct="1">
              <a:defRPr/>
            </a:pPr>
            <a:r>
              <a:rPr lang="cs-CZ" dirty="0">
                <a:solidFill>
                  <a:schemeClr val="bg1"/>
                </a:solidFill>
              </a:rPr>
              <a:t> </a:t>
            </a:r>
            <a:endParaRPr lang="cs-CZ" altLang="cs-CZ" dirty="0">
              <a:solidFill>
                <a:schemeClr val="bg1"/>
              </a:solidFill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dirty="0">
                <a:solidFill>
                  <a:schemeClr val="bg1"/>
                </a:solidFill>
              </a:rPr>
              <a:t>témata: </a:t>
            </a:r>
          </a:p>
          <a:p>
            <a:pPr eaLnBrk="1" hangingPunct="1">
              <a:defRPr/>
            </a:pPr>
            <a:r>
              <a:rPr lang="cs-CZ" dirty="0">
                <a:solidFill>
                  <a:schemeClr val="bg1"/>
                </a:solidFill>
              </a:rPr>
              <a:t>1/ rekonstrukce rodin, </a:t>
            </a:r>
          </a:p>
          <a:p>
            <a:pPr eaLnBrk="1" hangingPunct="1">
              <a:defRPr/>
            </a:pPr>
            <a:r>
              <a:rPr lang="cs-CZ" dirty="0">
                <a:solidFill>
                  <a:schemeClr val="bg1"/>
                </a:solidFill>
              </a:rPr>
              <a:t>2/ demografický vývoj obyvatelstva, </a:t>
            </a:r>
          </a:p>
          <a:p>
            <a:pPr eaLnBrk="1" hangingPunct="1">
              <a:defRPr/>
            </a:pPr>
            <a:r>
              <a:rPr lang="cs-CZ" dirty="0">
                <a:solidFill>
                  <a:schemeClr val="bg1"/>
                </a:solidFill>
              </a:rPr>
              <a:t>3/ migrace</a:t>
            </a:r>
          </a:p>
          <a:p>
            <a:pPr eaLnBrk="1" hangingPunct="1">
              <a:defRPr/>
            </a:pPr>
            <a:endParaRPr lang="cs-CZ" altLang="cs-CZ" dirty="0">
              <a:solidFill>
                <a:schemeClr val="bg1"/>
              </a:solidFill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dirty="0">
                <a:solidFill>
                  <a:schemeClr val="bg1"/>
                </a:solidFill>
              </a:rPr>
              <a:t>kvantitativní výzkumy                        snaha o kvalitativní rozměr </a:t>
            </a:r>
          </a:p>
        </p:txBody>
      </p:sp>
      <p:sp>
        <p:nvSpPr>
          <p:cNvPr id="3" name="Šipka doprava 2"/>
          <p:cNvSpPr/>
          <p:nvPr/>
        </p:nvSpPr>
        <p:spPr>
          <a:xfrm>
            <a:off x="3995738" y="5300663"/>
            <a:ext cx="1008062" cy="46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227138" y="685800"/>
            <a:ext cx="6672262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800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800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Jan Horský (*1963)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36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3600">
                <a:solidFill>
                  <a:schemeClr val="bg1"/>
                </a:solidFill>
                <a:latin typeface="Times New Roman" panose="02020603050405020304" pitchFamily="18" charset="0"/>
              </a:rPr>
              <a:t>Horský, Jan </a:t>
            </a:r>
            <a:r>
              <a:rPr lang="cs-CZ" altLang="cs-CZ" sz="3600" b="1">
                <a:solidFill>
                  <a:schemeClr val="bg1"/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–</a:t>
            </a:r>
            <a:r>
              <a:rPr lang="cs-CZ" altLang="cs-CZ" sz="3600" b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3600">
                <a:solidFill>
                  <a:schemeClr val="bg1"/>
                </a:solidFill>
                <a:latin typeface="Times New Roman" panose="02020603050405020304" pitchFamily="18" charset="0"/>
              </a:rPr>
              <a:t>Seligová, Markéta: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3600" i="1">
                <a:solidFill>
                  <a:schemeClr val="bg1"/>
                </a:solidFill>
                <a:latin typeface="Times New Roman" panose="02020603050405020304" pitchFamily="18" charset="0"/>
              </a:rPr>
              <a:t>Rodina našich předků</a:t>
            </a:r>
            <a:r>
              <a:rPr lang="cs-CZ" altLang="cs-CZ" sz="3600">
                <a:solidFill>
                  <a:schemeClr val="bg1"/>
                </a:solidFill>
                <a:latin typeface="Times New Roman" panose="02020603050405020304" pitchFamily="18" charset="0"/>
              </a:rPr>
              <a:t>. Praha 1996.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36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410075"/>
            <a:ext cx="3449637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ruli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63713" cy="211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6011863" y="-93663"/>
            <a:ext cx="2881312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b="1">
                <a:solidFill>
                  <a:schemeClr val="bg1"/>
                </a:solidFill>
                <a:latin typeface="Times New Roman" panose="02020603050405020304" pitchFamily="18" charset="0"/>
              </a:rPr>
              <a:t>Josef Grulich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b="1">
                <a:solidFill>
                  <a:schemeClr val="bg1"/>
                </a:solidFill>
                <a:latin typeface="Times New Roman" panose="02020603050405020304" pitchFamily="18" charset="0"/>
              </a:rPr>
              <a:t>(*1968)</a:t>
            </a:r>
            <a:r>
              <a:rPr lang="cs-CZ" altLang="cs-CZ" b="1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908175" y="44450"/>
            <a:ext cx="6318250" cy="267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altLang="cs-CZ" sz="2400">
                <a:solidFill>
                  <a:schemeClr val="bg1"/>
                </a:solidFill>
                <a:latin typeface="Times New Roman" panose="02020603050405020304" pitchFamily="18" charset="0"/>
              </a:rPr>
              <a:t>rekonstrukce domácnost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2400">
                <a:solidFill>
                  <a:schemeClr val="bg1"/>
                </a:solidFill>
                <a:latin typeface="Times New Roman" panose="02020603050405020304" pitchFamily="18" charset="0"/>
              </a:rPr>
              <a:t>životní cyklus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2400">
                <a:solidFill>
                  <a:schemeClr val="bg1"/>
                </a:solidFill>
                <a:latin typeface="Times New Roman" panose="02020603050405020304" pitchFamily="18" charset="0"/>
              </a:rPr>
              <a:t>převody venkovských hospodářství v raném novověku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2400">
                <a:solidFill>
                  <a:schemeClr val="bg1"/>
                </a:solidFill>
                <a:latin typeface="Times New Roman" panose="02020603050405020304" pitchFamily="18" charset="0"/>
              </a:rPr>
              <a:t>venkovské migrace v raném novověku</a:t>
            </a:r>
          </a:p>
          <a:p>
            <a:pPr eaLnBrk="1" hangingPunct="1">
              <a:spcBef>
                <a:spcPct val="0"/>
              </a:spcBef>
            </a:pPr>
            <a:endParaRPr lang="cs-CZ" altLang="cs-CZ" sz="240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i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197" name="Picture 5" descr="Grulich_monograf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2392363"/>
            <a:ext cx="2952750" cy="443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363" y="2390775"/>
            <a:ext cx="2951162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392363"/>
            <a:ext cx="3062287" cy="441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5003800" y="404813"/>
            <a:ext cx="2566988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b="1">
                <a:solidFill>
                  <a:schemeClr val="bg1"/>
                </a:solidFill>
                <a:latin typeface="Times New Roman" panose="02020603050405020304" pitchFamily="18" charset="0"/>
              </a:rPr>
              <a:t>Alice Velková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b="1">
                <a:solidFill>
                  <a:schemeClr val="bg1"/>
                </a:solidFill>
                <a:latin typeface="Times New Roman" panose="02020603050405020304" pitchFamily="18" charset="0"/>
              </a:rPr>
              <a:t>(*1972)</a:t>
            </a: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3190875" y="1989138"/>
            <a:ext cx="5930900" cy="378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i="1">
                <a:solidFill>
                  <a:schemeClr val="bg1"/>
                </a:solidFill>
                <a:latin typeface="Times New Roman" panose="02020603050405020304" pitchFamily="18" charset="0"/>
              </a:rPr>
              <a:t>Krutá vrchnost, ubozí poddaní?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i="1">
                <a:solidFill>
                  <a:schemeClr val="bg1"/>
                </a:solidFill>
                <a:latin typeface="Times New Roman" panose="02020603050405020304" pitchFamily="18" charset="0"/>
              </a:rPr>
              <a:t>Proměny venkovské rodiny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i="1">
                <a:solidFill>
                  <a:schemeClr val="bg1"/>
                </a:solidFill>
                <a:latin typeface="Times New Roman" panose="02020603050405020304" pitchFamily="18" charset="0"/>
              </a:rPr>
              <a:t>a společnosti v 18. a první polovině 19. století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i="1">
                <a:solidFill>
                  <a:schemeClr val="bg1"/>
                </a:solidFill>
                <a:latin typeface="Times New Roman" panose="02020603050405020304" pitchFamily="18" charset="0"/>
              </a:rPr>
              <a:t>na příkladu západočeského panství Šťáhlavy</a:t>
            </a:r>
            <a:r>
              <a:rPr lang="cs-CZ" altLang="cs-CZ" sz="2400">
                <a:solidFill>
                  <a:schemeClr val="bg1"/>
                </a:solidFill>
                <a:latin typeface="Times New Roman" panose="02020603050405020304" pitchFamily="18" charset="0"/>
              </a:rPr>
              <a:t>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bg1"/>
                </a:solidFill>
                <a:latin typeface="Times New Roman" panose="02020603050405020304" pitchFamily="18" charset="0"/>
              </a:rPr>
              <a:t>Praha 2009.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bg1"/>
                </a:solidFill>
                <a:latin typeface="Times New Roman" panose="02020603050405020304" pitchFamily="18" charset="0"/>
              </a:rPr>
              <a:t>Problematika: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2400">
                <a:solidFill>
                  <a:schemeClr val="bg1"/>
                </a:solidFill>
                <a:latin typeface="Times New Roman" panose="02020603050405020304" pitchFamily="18" charset="0"/>
              </a:rPr>
              <a:t>rekonstrukce rodiny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2400">
                <a:solidFill>
                  <a:schemeClr val="bg1"/>
                </a:solidFill>
                <a:latin typeface="Times New Roman" panose="02020603050405020304" pitchFamily="18" charset="0"/>
              </a:rPr>
              <a:t>hospodáři a převod hospodářství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2400">
                <a:solidFill>
                  <a:schemeClr val="bg1"/>
                </a:solidFill>
                <a:latin typeface="Times New Roman" panose="02020603050405020304" pitchFamily="18" charset="0"/>
              </a:rPr>
              <a:t>životní cyklus</a:t>
            </a:r>
          </a:p>
        </p:txBody>
      </p:sp>
      <p:pic>
        <p:nvPicPr>
          <p:cNvPr id="922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8" y="-26988"/>
            <a:ext cx="1763712" cy="2295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7" descr="Velkov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9500"/>
            <a:ext cx="3060700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026"/>
          <p:cNvSpPr txBox="1">
            <a:spLocks noChangeArrowheads="1"/>
          </p:cNvSpPr>
          <p:nvPr/>
        </p:nvSpPr>
        <p:spPr bwMode="auto">
          <a:xfrm>
            <a:off x="1331913" y="1700213"/>
            <a:ext cx="6278562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71500" indent="-571500" algn="ctr" eaLnBrk="1" hangingPunct="1">
              <a:spcBef>
                <a:spcPct val="0"/>
              </a:spcBef>
              <a:defRPr/>
            </a:pPr>
            <a:r>
              <a:rPr lang="cs-CZ" altLang="cs-CZ" sz="4800" b="1" dirty="0" err="1" smtClean="0">
                <a:solidFill>
                  <a:schemeClr val="bg1"/>
                </a:solidFill>
                <a:cs typeface="Times New Roman" pitchFamily="18" charset="0"/>
              </a:rPr>
              <a:t>mikrohistorie</a:t>
            </a:r>
            <a:endParaRPr lang="cs-CZ" altLang="cs-CZ" sz="48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4800" b="1" dirty="0" smtClean="0">
                <a:solidFill>
                  <a:schemeClr val="bg1"/>
                </a:solidFill>
                <a:cs typeface="Times New Roman" pitchFamily="18" charset="0"/>
              </a:rPr>
              <a:t>&amp;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4800" b="1" dirty="0" smtClean="0">
                <a:solidFill>
                  <a:schemeClr val="bg1"/>
                </a:solidFill>
                <a:cs typeface="Times New Roman" pitchFamily="18" charset="0"/>
              </a:rPr>
              <a:t>historická antropologie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0825" y="549275"/>
            <a:ext cx="9296400" cy="56324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sz="3600" dirty="0" err="1">
                <a:solidFill>
                  <a:schemeClr val="accent3"/>
                </a:solidFill>
              </a:rPr>
              <a:t>Mikrohistorie</a:t>
            </a:r>
            <a:r>
              <a:rPr lang="cs-CZ" sz="3600" dirty="0">
                <a:solidFill>
                  <a:schemeClr val="accent3"/>
                </a:solidFill>
              </a:rPr>
              <a:t> </a:t>
            </a:r>
            <a:r>
              <a:rPr lang="cs-CZ" dirty="0">
                <a:solidFill>
                  <a:schemeClr val="accent3"/>
                </a:solidFill>
              </a:rPr>
              <a:t>(italské prostředí) </a:t>
            </a:r>
          </a:p>
          <a:p>
            <a:pPr eaLnBrk="1" hangingPunct="1">
              <a:defRPr/>
            </a:pPr>
            <a:r>
              <a:rPr lang="cs-CZ" dirty="0">
                <a:solidFill>
                  <a:schemeClr val="accent3"/>
                </a:solidFill>
              </a:rPr>
              <a:t>1/ obrat od pozitivně vnímaného jednoho velkého příběhu modernizace, </a:t>
            </a:r>
          </a:p>
          <a:p>
            <a:pPr eaLnBrk="1" hangingPunct="1">
              <a:defRPr/>
            </a:pPr>
            <a:r>
              <a:rPr lang="cs-CZ" dirty="0">
                <a:solidFill>
                  <a:schemeClr val="accent3"/>
                </a:solidFill>
              </a:rPr>
              <a:t>2/ cílem je pluralita dějin, žitých dějin, </a:t>
            </a:r>
          </a:p>
          <a:p>
            <a:pPr eaLnBrk="1" hangingPunct="1">
              <a:defRPr/>
            </a:pPr>
            <a:r>
              <a:rPr lang="cs-CZ" dirty="0">
                <a:solidFill>
                  <a:schemeClr val="accent3"/>
                </a:solidFill>
              </a:rPr>
              <a:t>3/ posun k </a:t>
            </a:r>
            <a:r>
              <a:rPr lang="cs-CZ" dirty="0" err="1">
                <a:solidFill>
                  <a:schemeClr val="accent3"/>
                </a:solidFill>
              </a:rPr>
              <a:t>mikroproblematice</a:t>
            </a:r>
            <a:r>
              <a:rPr lang="cs-CZ" dirty="0">
                <a:solidFill>
                  <a:schemeClr val="accent3"/>
                </a:solidFill>
              </a:rPr>
              <a:t> (jedinci, skupiny), </a:t>
            </a:r>
          </a:p>
          <a:p>
            <a:pPr eaLnBrk="1" hangingPunct="1">
              <a:defRPr/>
            </a:pPr>
            <a:r>
              <a:rPr lang="cs-CZ" dirty="0">
                <a:solidFill>
                  <a:schemeClr val="accent3"/>
                </a:solidFill>
              </a:rPr>
              <a:t>a 4/ ke kvalitativní historiografii zaštítěné antropologickými přístupy </a:t>
            </a:r>
          </a:p>
          <a:p>
            <a:pPr eaLnBrk="1" hangingPunct="1">
              <a:defRPr/>
            </a:pPr>
            <a:endParaRPr lang="cs-CZ" b="1" dirty="0">
              <a:solidFill>
                <a:schemeClr val="accent3"/>
              </a:solidFill>
            </a:endParaRPr>
          </a:p>
          <a:p>
            <a:pPr eaLnBrk="1" hangingPunct="1">
              <a:defRPr/>
            </a:pPr>
            <a:r>
              <a:rPr lang="cs-CZ" sz="3600" dirty="0">
                <a:solidFill>
                  <a:schemeClr val="accent3"/>
                </a:solidFill>
              </a:rPr>
              <a:t>Historická antropologie </a:t>
            </a:r>
            <a:r>
              <a:rPr lang="cs-CZ" dirty="0">
                <a:solidFill>
                  <a:schemeClr val="accent3"/>
                </a:solidFill>
              </a:rPr>
              <a:t>(německé prostředí)</a:t>
            </a:r>
          </a:p>
          <a:p>
            <a:pPr eaLnBrk="1" hangingPunct="1">
              <a:defRPr/>
            </a:pPr>
            <a:r>
              <a:rPr lang="cs-CZ" dirty="0">
                <a:solidFill>
                  <a:schemeClr val="accent3"/>
                </a:solidFill>
              </a:rPr>
              <a:t>1/ obrat od objektivních daností struktur</a:t>
            </a:r>
          </a:p>
          <a:p>
            <a:pPr eaLnBrk="1" hangingPunct="1">
              <a:defRPr/>
            </a:pPr>
            <a:r>
              <a:rPr lang="cs-CZ" dirty="0">
                <a:solidFill>
                  <a:schemeClr val="accent3"/>
                </a:solidFill>
              </a:rPr>
              <a:t>2/ příklon subjektivitě „životního světa“ a „zkušenost“ </a:t>
            </a:r>
          </a:p>
          <a:p>
            <a:pPr eaLnBrk="1" hangingPunct="1">
              <a:defRPr/>
            </a:pPr>
            <a:r>
              <a:rPr lang="cs-CZ" dirty="0">
                <a:solidFill>
                  <a:schemeClr val="accent3"/>
                </a:solidFill>
              </a:rPr>
              <a:t>3/ příklon k pluralitě dějin a individualizaci</a:t>
            </a:r>
          </a:p>
          <a:p>
            <a:pPr eaLnBrk="1" hangingPunct="1">
              <a:defRPr/>
            </a:pPr>
            <a:r>
              <a:rPr lang="cs-CZ" dirty="0">
                <a:solidFill>
                  <a:schemeClr val="accent3"/>
                </a:solidFill>
              </a:rPr>
              <a:t>4/ šíře témat, kterou lze srovnávat s antropologickým pojetím kultury</a:t>
            </a:r>
          </a:p>
          <a:p>
            <a:pPr eaLnBrk="1" hangingPunct="1">
              <a:defRPr/>
            </a:pPr>
            <a:r>
              <a:rPr lang="cs-CZ" dirty="0">
                <a:solidFill>
                  <a:schemeClr val="accent3"/>
                </a:solidFill>
              </a:rPr>
              <a:t>5/ porozumění doby, situací, postavení  (</a:t>
            </a:r>
            <a:r>
              <a:rPr lang="cs-CZ" dirty="0" err="1">
                <a:solidFill>
                  <a:schemeClr val="accent3"/>
                </a:solidFill>
              </a:rPr>
              <a:t>Geertz</a:t>
            </a:r>
            <a:r>
              <a:rPr lang="cs-CZ" dirty="0">
                <a:solidFill>
                  <a:schemeClr val="accent3"/>
                </a:solidFill>
              </a:rPr>
              <a:t>: zhuštěný popis): </a:t>
            </a:r>
          </a:p>
          <a:p>
            <a:pPr eaLnBrk="1" hangingPunct="1">
              <a:defRPr/>
            </a:pPr>
            <a:r>
              <a:rPr lang="cs-CZ" dirty="0" err="1">
                <a:solidFill>
                  <a:schemeClr val="accent3"/>
                </a:solidFill>
              </a:rPr>
              <a:t>emická</a:t>
            </a:r>
            <a:r>
              <a:rPr lang="cs-CZ" dirty="0">
                <a:solidFill>
                  <a:schemeClr val="accent3"/>
                </a:solidFill>
              </a:rPr>
              <a:t> perspektiva</a:t>
            </a:r>
          </a:p>
          <a:p>
            <a:pPr eaLnBrk="1" hangingPunct="1">
              <a:defRPr/>
            </a:pPr>
            <a:endParaRPr lang="cs-CZ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630</Words>
  <Application>Microsoft Office PowerPoint</Application>
  <PresentationFormat>Předvádění na obrazovce (4:3)</PresentationFormat>
  <Paragraphs>221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8" baseType="lpstr">
      <vt:lpstr>Arial</vt:lpstr>
      <vt:lpstr>Times New Roman</vt:lpstr>
      <vt:lpstr>Albertus Medium</vt:lpstr>
      <vt:lpstr>Arial Unicode MS</vt:lpstr>
      <vt:lpstr>Výchozí návrh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FF MU Brno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Roman Doušek</dc:creator>
  <cp:lastModifiedBy>Windows User</cp:lastModifiedBy>
  <cp:revision>41</cp:revision>
  <dcterms:created xsi:type="dcterms:W3CDTF">2008-02-18T09:47:21Z</dcterms:created>
  <dcterms:modified xsi:type="dcterms:W3CDTF">2019-10-01T08:24:20Z</dcterms:modified>
</cp:coreProperties>
</file>