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9/20/2019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05B76-E7F9-412A-99C8-E4BDEE9295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III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EE99B5-8640-4D1B-823F-3A10EDA3D2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477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6049D-19EB-460E-9EE5-757618591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a 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39AD9B-CB0C-48DB-B639-59E1D2B37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 semináře: </a:t>
            </a:r>
            <a:br>
              <a:rPr lang="cs-CZ" dirty="0"/>
            </a:br>
            <a:r>
              <a:rPr lang="cs-CZ" dirty="0"/>
              <a:t>- 21. září: představení tří výzkumných přístupů a metod</a:t>
            </a:r>
            <a:br>
              <a:rPr lang="cs-CZ" dirty="0"/>
            </a:br>
            <a:r>
              <a:rPr lang="cs-CZ" dirty="0"/>
              <a:t>- 7. prosince: prezentace prvního návrhu konspektu bakalářské práce včetně PowerPointu</a:t>
            </a:r>
            <a:br>
              <a:rPr lang="cs-CZ" dirty="0"/>
            </a:br>
            <a:r>
              <a:rPr lang="cs-CZ" dirty="0"/>
              <a:t>	-&gt; termín odevzdání vypracovaného konspektu: 30. listopadu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potenciálního vedoucího (na základě výzkumného projektu a preferencí pedagogů i doktorandů FAV) hledá a oslovuje každý student aktivně SÁM v průběhu celého semestru</a:t>
            </a:r>
            <a:br>
              <a:rPr lang="cs-CZ" dirty="0"/>
            </a:br>
            <a:r>
              <a:rPr lang="cs-CZ" dirty="0"/>
              <a:t>	-&gt; vedoucí schvaluje finální verzi projektu a uděluje hodnocení v </a:t>
            </a:r>
            <a:r>
              <a:rPr lang="cs-CZ" dirty="0" err="1"/>
              <a:t>ISu</a:t>
            </a:r>
            <a:r>
              <a:rPr lang="cs-CZ" dirty="0"/>
              <a:t> do 31. ledna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studijní materiály:</a:t>
            </a:r>
            <a:br>
              <a:rPr lang="cs-CZ" dirty="0"/>
            </a:br>
            <a:r>
              <a:rPr lang="cs-CZ" dirty="0"/>
              <a:t>- texty v </a:t>
            </a:r>
            <a:r>
              <a:rPr lang="cs-CZ" dirty="0" err="1"/>
              <a:t>ISu</a:t>
            </a:r>
            <a:r>
              <a:rPr lang="cs-CZ" dirty="0"/>
              <a:t> k prvnímu semináři, prezentace a záznamy z přednášek pro prezenční studenty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kontakt (organizační záležitosti):</a:t>
            </a:r>
            <a:br>
              <a:rPr lang="cs-CZ" dirty="0"/>
            </a:br>
            <a:r>
              <a:rPr lang="cs-CZ" dirty="0"/>
              <a:t> Martin Kos – martin.kos@mail.muni.cz; kos.martin91@gmail.com</a:t>
            </a:r>
          </a:p>
        </p:txBody>
      </p:sp>
    </p:spTree>
    <p:extLst>
      <p:ext uri="{BB962C8B-B14F-4D97-AF65-F5344CB8AC3E}">
        <p14:creationId xmlns:p14="http://schemas.microsoft.com/office/powerpoint/2010/main" val="2534277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225EF5-98B5-4369-9A89-697195ED4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9D88E2-A8B9-412D-8354-52CA0DE4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Název:</a:t>
            </a:r>
            <a:r>
              <a:rPr lang="cs-CZ" dirty="0"/>
              <a:t> není obecný a popisný, ale vystihuje základ řešeného problému. Příklad vhodného / nevhodného názvu:  Nástup zvuku v kině </a:t>
            </a:r>
            <a:r>
              <a:rPr lang="cs-CZ" dirty="0" err="1"/>
              <a:t>Dopz</a:t>
            </a:r>
            <a:r>
              <a:rPr lang="cs-CZ" dirty="0"/>
              <a:t> / Kina v Brně; Estetika diskrepance: Pravidla hry / Pravidla hry Jeana Renoira.</a:t>
            </a:r>
          </a:p>
          <a:p>
            <a:r>
              <a:rPr lang="cs-CZ" b="1" dirty="0"/>
              <a:t>Časoprostorové a kvantitativní vymezení zkoumaného problému</a:t>
            </a:r>
            <a:r>
              <a:rPr lang="cs-CZ" dirty="0"/>
              <a:t> (materiálu, pramenů, dat) a </a:t>
            </a:r>
            <a:r>
              <a:rPr lang="cs-CZ" b="1" dirty="0"/>
              <a:t>kritéria pro jeho přesné vymezení:</a:t>
            </a:r>
            <a:r>
              <a:rPr lang="cs-CZ" dirty="0"/>
              <a:t> např. období vymezené dvěma klíčovými historickými změnami (nástup zvuku, znárodnění), daná část  kinematografické instituce (organizace průmyslové výroby, distribuce, předvádění, recepce ad.), část tvorby daného autora vyznačující se určitou kompaktností.</a:t>
            </a:r>
          </a:p>
          <a:p>
            <a:r>
              <a:rPr lang="cs-CZ" b="1" dirty="0"/>
              <a:t>Popis podstaty zkoumaného problému:</a:t>
            </a:r>
            <a:r>
              <a:rPr lang="cs-CZ" dirty="0"/>
              <a:t> stručná definice jádra problému; zdůvodnění výběru dané problematiky a předpokládaného přínosu jejího prozkoumání; stav dosavadního poznání v této oblasti.</a:t>
            </a:r>
          </a:p>
          <a:p>
            <a:r>
              <a:rPr lang="cs-CZ" b="1" dirty="0"/>
              <a:t>Hypotetické závěry:</a:t>
            </a:r>
            <a:r>
              <a:rPr lang="cs-CZ" dirty="0"/>
              <a:t> k jakému typu poznatků bude podle předběžných odhadů možné dospět a jaká zobecnění z nich bude možné vytěžit.</a:t>
            </a:r>
          </a:p>
          <a:p>
            <a:r>
              <a:rPr lang="cs-CZ" b="1" dirty="0"/>
              <a:t>Segmentace práce:</a:t>
            </a:r>
            <a:r>
              <a:rPr lang="cs-CZ" dirty="0"/>
              <a:t> rozčlenění zkoumaného problému do základních částí.</a:t>
            </a:r>
          </a:p>
          <a:p>
            <a:r>
              <a:rPr lang="cs-CZ" b="1" dirty="0"/>
              <a:t>Postup (jednotlivé fáze) práce:</a:t>
            </a:r>
            <a:r>
              <a:rPr lang="cs-CZ" dirty="0"/>
              <a:t> např. sběr pramenů, analýza pramenů, aplikace teoretických nástrojů pro jejich interpretaci a vyvození závěrů (všechny tyto fáze nutno dále konkretizovat dle specifik daného tématu).</a:t>
            </a:r>
          </a:p>
          <a:p>
            <a:r>
              <a:rPr lang="cs-CZ" b="1" dirty="0"/>
              <a:t>Historický kontext</a:t>
            </a:r>
            <a:r>
              <a:rPr lang="cs-CZ" dirty="0"/>
              <a:t>  (v případě historických prací): stručná chronologie vyznačující základní body historického kontextu (prehistorie, data související s propojenými oblastmi), vývoje a důsledků daného problému.</a:t>
            </a:r>
          </a:p>
          <a:p>
            <a:r>
              <a:rPr lang="cs-CZ" b="1" dirty="0"/>
              <a:t>Zdroje v tomto členění:</a:t>
            </a:r>
            <a:br>
              <a:rPr lang="cs-CZ" dirty="0"/>
            </a:br>
            <a:r>
              <a:rPr lang="cs-CZ" dirty="0"/>
              <a:t>   - Literatura: bibliografický soupis literatury.</a:t>
            </a:r>
            <a:br>
              <a:rPr lang="cs-CZ" dirty="0"/>
            </a:br>
            <a:r>
              <a:rPr lang="cs-CZ" dirty="0"/>
              <a:t>   - Prameny: soupis pramenů, případně příslušných archivů a fondů a institucí.</a:t>
            </a:r>
            <a:br>
              <a:rPr lang="cs-CZ" dirty="0"/>
            </a:br>
            <a:r>
              <a:rPr lang="cs-CZ" dirty="0"/>
              <a:t>   - Filmografie: soupis zkoumaných děl s filmografickými údaji (podle povahy   </a:t>
            </a:r>
            <a:br>
              <a:rPr lang="cs-CZ" dirty="0"/>
            </a:br>
            <a:r>
              <a:rPr lang="cs-CZ" dirty="0"/>
              <a:t>     práce se vyžaduje základní nebo úplná filmografie).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9896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</TotalTime>
  <Words>16</Words>
  <Application>Microsoft Office PowerPoint</Application>
  <PresentationFormat>Širokoúhlá obrazovka</PresentationFormat>
  <Paragraphs>15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Retrospektiva</vt:lpstr>
      <vt:lpstr>Bakalářský seminář III</vt:lpstr>
      <vt:lpstr>Harmonogram a organizace kurzu</vt:lpstr>
      <vt:lpstr>Náležitosti konspektu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III</dc:title>
  <dc:creator>Martin Kos</dc:creator>
  <cp:lastModifiedBy>Martin Kos</cp:lastModifiedBy>
  <cp:revision>4</cp:revision>
  <dcterms:created xsi:type="dcterms:W3CDTF">2019-09-20T14:36:31Z</dcterms:created>
  <dcterms:modified xsi:type="dcterms:W3CDTF">2019-09-20T15:27:27Z</dcterms:modified>
</cp:coreProperties>
</file>