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DAB97-EADD-47E2-BFDA-2BF825F23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A419EC-3472-4239-B500-AF0C6C645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FE311-C126-4022-83C1-5B2562D4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A05B29-D361-4859-B2F7-FC3BA6FE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5F9F8-3B81-466C-ADC6-84C02E74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D1FD-D2B1-417A-90F7-A49538E0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1B0AF0-0610-4397-8BA9-23A27D7A6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E9460-8BCE-4E12-B736-B8BD165F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56A9E5-782E-4ABF-9389-E8AACF89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C75F0D-836B-4E41-BD34-196A8A2C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0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E316C9-4C18-4D02-AC18-D318E31B8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AD7CA5-5D67-4DF7-AE4D-B8AA92F89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20821-DF77-457B-BB62-BE7C39F8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7364C-3BFD-4750-BF44-CD36F072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FE29F8-A8F2-412E-9533-CA16CAF3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75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EA838-2AA7-4F32-9844-10C61C0F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0D5AED-F669-4519-9FA0-0D4753A5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3C7E23-8898-4908-A7F3-F123B12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0C393-9852-4824-BE96-D4E3827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FC92D-E681-4C21-8928-E6ED01CA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B1C19-850A-4A09-A56A-B55B53BB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7834F3-1957-4FE4-9C35-04AA556A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40E540-1637-4E4D-9D02-5EA66DC4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00F387-301C-4E8D-9DF5-7042026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2D66A6-8F1A-4AD1-A2E8-C71FFC5C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5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FC9A5-C345-4AF4-9187-ECCD00CE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CF898B-E6C0-4F9B-BCDD-6083EABF0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B3D5F6-EDC7-48C9-ABEC-F6C34E67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0429D4-DFA9-44DF-81E8-453E2E06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30C2D4-8E02-4188-B0BF-A32AA8D4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540547-0202-4407-A432-7381E791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3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CDBB9-071F-4062-B6AE-4DD97100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63485E-5412-4979-89ED-9415C78B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9A92F80-1A1B-437A-8A97-07D023A15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230754A-4BDD-43E8-B2BA-E0D71E070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FEF9D9C-3191-4C10-A61B-94F5ECE34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0DA97F-5619-4492-BDA3-8230C39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8D4985-6E7F-4383-8728-66002CDF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339E80-D525-4C19-8E24-A958F230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B61DC-8436-48DB-8E70-B65CE37C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3DCF49-1442-49E3-8D33-F7F49C59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AFE044-1D88-4FB7-A4DB-122F9890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4F3FBB-7DAB-48AD-A866-F18E515E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6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440A01-CC79-4437-9B86-C4FE1E72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F102F4-7410-4D2A-8689-F74E6FBE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437C78-A540-43D1-80CF-BE19DC7E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542EA-7F4A-4D82-8B98-CD6D9333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CCCC98-6F56-4006-BB80-D65442DA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FE3FAF-D395-4CCD-B7EE-0230F6A3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E6DB22-024B-41A0-BC08-6A71429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4EE65A-35FF-43BE-B0E1-487AEBBC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26F8F9-0DE1-45F3-BC1F-79AAD1DA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21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1E0A-ADD9-4BF9-99C5-84FE8E3C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97BBC8-F1E7-4866-AF4B-64CE3C8CE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94DC557-2B85-4160-A99C-5952F5118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E0F72E-956C-42DD-BCBF-34D1EF2E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7CF958-7E98-4239-A9EE-7F647816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C51F54-DE52-47CF-AB18-BD41CB53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8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06694E-6447-4AA2-B604-AD27E476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B42B24-122E-49B2-A035-50ABFF30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9B220D-140E-4C59-93DA-947CAC0D6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66FC-2666-429C-8168-84C2878E5453}" type="datetimeFigureOut">
              <a:rPr lang="cs-CZ" smtClean="0"/>
              <a:t>21.09.2019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78CAD3-4F37-4F29-A01A-0561E0D13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4BAADC-3324-4895-B079-9AEDEA267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5B59F-5558-43CF-AFBA-E9AEBE8E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C5660-56B4-4D76-B5A4-1B6995EDA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studies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20DAC8-63B8-4DBD-9B56-9D3AB5645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Bakalářský seminář III</a:t>
            </a:r>
          </a:p>
        </p:txBody>
      </p:sp>
    </p:spTree>
    <p:extLst>
      <p:ext uri="{BB962C8B-B14F-4D97-AF65-F5344CB8AC3E}">
        <p14:creationId xmlns:p14="http://schemas.microsoft.com/office/powerpoint/2010/main" val="257822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7D33367-CEB8-4B19-9E01-0933CB50B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" b="112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592E92-8966-451A-88C4-71C97898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průmyslových rituálů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4D3029-F91D-4F1D-B0E5-820BC443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Zkoumá některou z ritualizovaných praxí (masterclass, konference, pitchingové fórum…) a kriticky analyzuje její diskurz</a:t>
            </a:r>
          </a:p>
          <a:p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Příklad: Králová, Lucie (2016): </a:t>
            </a:r>
            <a:r>
              <a:rPr lang="cs-CZ" sz="15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„Head and Stomach“: Formát masterclass jako východisko pro zkoumání představ o dokumentárním filmu v systému televize veřejné služby</a:t>
            </a:r>
          </a:p>
          <a:p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Chápe masterclass jako kultivační rituál, v němž přizvané autority (v tomto případě zástupci skandinávských televizí) zprostředkovávají účastníkům svoje představy o tom, co je to „úspěšný“ a „kvalitní“ dokumentární film</a:t>
            </a:r>
          </a:p>
        </p:txBody>
      </p:sp>
    </p:spTree>
    <p:extLst>
      <p:ext uri="{BB962C8B-B14F-4D97-AF65-F5344CB8AC3E}">
        <p14:creationId xmlns:p14="http://schemas.microsoft.com/office/powerpoint/2010/main" val="95138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290DE-3FB3-40E3-A0B7-EADE5B3A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výzkum produkční komunity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DA36DB-4293-4964-8D15-C6E2D616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Typicky zkoumá každodenní práci a fungování filmového/televizního štábu nebo konkrétního oddělení (scénáristický tým, kameramanský tým, produkční jednotka...)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Pjajčíková, Eva (2014):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Kostlivec z cukrátek. Seriál První republika mezi různými koncepcemi kvality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Zaměřuje se na scénáristický tým, který se nacházel v centru rozdílných přístupů a který dále do projektu vnášel představy o „dobrém“ seriálu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Práce ukazuje, jak se různé koncepce a specifické podmínky vývoje a produkce promítly do výsledné podoby seriálu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Realizaci výzkumu umožnila studentská stáž, kterou autorka ve scénáristickém týmu absolvovala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4CE62F-A0D9-49D3-80DB-152534541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468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31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0C88F-040A-44FB-A9A1-2B856A33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produkční společnosti / jiné instituce / konkrétního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9B0385-A836-4E95-901E-F7F142FA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Výzkum si klade za cíl postihnout některé klíčové aspekty spojené s realizací konkrétního projektu (film, seriál) nebo fungováním vybrané instituce (produkční společnosti, internetové televize…)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Vašíčková, Dorota (2017): </a:t>
            </a:r>
            <a:r>
              <a:rPr lang="cs-CZ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Stream.cz a jeho originální seriálová tvorba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Analyzuje produkční a dramaturgické postupy VOD platformy Stream.cz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Rozkrývá unikátní pozici televize v domácím mediálním průmyslu</a:t>
            </a:r>
          </a:p>
          <a:p>
            <a:r>
              <a:rPr lang="cs-CZ" sz="1700">
                <a:latin typeface="Times New Roman" panose="02020603050405020304" pitchFamily="18" charset="0"/>
                <a:cs typeface="Times New Roman" panose="02020603050405020304" pitchFamily="18" charset="0"/>
              </a:rPr>
              <a:t>Opírá se o polostrukturované rozhovory a textuální analýzu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23599B-C6C5-4E3B-8D95-4A9D856BF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2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7B3F9D-2DA1-4426-9A11-87404B28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Aktuálně připravované Bc. práce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A96D5B-8BA0-4F7E-BB0B-D2D8DC1B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projektu Prezident Blaník coby hybridní filmové produkce vycházející z online televize (Stream) a úspěšné sitcomové satiry (Kancelář Blaník)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výuky scenáristiky a dramaturgie na FAMU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vzniku absolventského filmu na VŠMU</a:t>
            </a:r>
          </a:p>
        </p:txBody>
      </p:sp>
    </p:spTree>
    <p:extLst>
      <p:ext uri="{BB962C8B-B14F-4D97-AF65-F5344CB8AC3E}">
        <p14:creationId xmlns:p14="http://schemas.microsoft.com/office/powerpoint/2010/main" val="25828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230D6-0589-4D6D-9919-9FE19761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Základní literatura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0F7BB9-9CBA-43D8-9691-F75B26A6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Caldwell, John Thornton (2008): </a:t>
            </a:r>
            <a:r>
              <a:rPr lang="cs-CZ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Culture: Industrial Reflexivity and Critical Practice in Film and Television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Mayer, Vicki – Banks, Miranda J. – Caldwell, John T. eds. (2009): </a:t>
            </a:r>
            <a:r>
              <a:rPr lang="cs-CZ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Studies: Cultural Studies of Media Industries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Szczepanik, Petr – Vonderau, Patrick eds. (2013): </a:t>
            </a:r>
            <a:r>
              <a:rPr lang="cs-CZ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Behind the Screen: Inside European Production Cultures</a:t>
            </a:r>
          </a:p>
          <a:p>
            <a:pPr marL="0" indent="0">
              <a:buNone/>
            </a:pP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9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4AAD-2862-485E-A0C5-DE0172CF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Co jsou to production studies?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EE5672-A188-4730-8833-0B6FF941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Přístup ke zkoumání filmového/televizního/mediálního průmyslu, který na tyto průmysly nahlíží jako na </a:t>
            </a:r>
            <a:r>
              <a:rPr lang="cs-CZ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produkční kultury </a:t>
            </a:r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(production cultures) – komunity, které se řídí specifickými rituály, vnitřními pravidly, zvyklostmi a sdílenými konvencemi a vytváří vlastní identitu i jazyk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 studies jsou interdisciplinární, čerpají z postupů etnografie, textuální analýzy nebo politické ekonomie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Jako svébytná výzkumná disciplína se začínají ustavovat až koncem 90. let/ v první dekádě nového milénia</a:t>
            </a:r>
          </a:p>
          <a:p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Překonávají propast mezi textem a kontextem, mezi teoretickým výzkumem a filmovou praxí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0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3E375-C6CB-4472-8035-0B0F8A58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sz="3100">
                <a:latin typeface="Times New Roman" panose="02020603050405020304" pitchFamily="18" charset="0"/>
                <a:cs typeface="Times New Roman" panose="02020603050405020304" pitchFamily="18" charset="0"/>
              </a:rPr>
              <a:t>Jak můžeme konceptualizovat filmový průmysl?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47EAA4-5A30-406A-824C-BB5B44C4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Vlivnou koncepcí  je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modus produkce 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(mode of production) podle Janet Steigerové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Steigerová si přizpůsobuje termín z marxistické politické ekonomie a charakterizuje modus produkce jako systém, který zahrnuje pracovní síly, ale také pravidla práce, techniku a určitý diskurz o tom, jak má vypadat „filmová kvalita“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Změny v modu produkce Steigerová typologizuje pomocí pojmu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(např. kameramanský systém -&gt; režisérský systém -&gt; systém režisérských jednotek -&gt; centrální produkční systém v rámci rané hollywoodské kinematografie)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Sugeruje vztah mezi nastavením/změnami modu produkce a filmovým stylem (nejen ekonomické, ale i estetické požadavky) – řada změn v organizaci vyplývá z požadavků na klasický kontinuitní styl</a:t>
            </a:r>
          </a:p>
          <a:p>
            <a:endParaRPr lang="cs-CZ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E850C0-AD05-49A4-BE7F-52DA6598A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1483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2913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689EA-D765-42A1-82DF-5FAA4F37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Státně-socialistický modus produkce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424E98-9DBB-43FF-872F-C3959C0B5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Petr Szczepanik v knize </a:t>
            </a:r>
            <a:r>
              <a:rPr lang="cs-CZ" sz="18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Továrna Barrandov </a:t>
            </a:r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navrhuje na příkladu zestátněné československé kinematografie (1945 – 1990) koncepci státně-socialistického modu produkce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Ukazuje mimo jiné, jak změny v organizaci jednotlivých systémů určoval zejména proměňující se vztah k centrálnímu plánování, decentralizaci a recentralizaci čs. filmového průmyslu</a:t>
            </a:r>
          </a:p>
          <a:p>
            <a:r>
              <a:rPr lang="cs-CZ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Neexistuje univerzální modus produkce – vždy odráží lokální geopolitická, místní a časová specifika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C35D08-7687-4771-8EFE-A48DE422B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r="1207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040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D6987-D6B8-4524-A460-7F5B72C7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Současnost mediálních průmyslů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5A2D2B-6C9E-4DBD-9A9E-B6841283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60. let směřuje hollywoodský filmový průmysl (a později také další průmysly v rozvinutém západním světě) k vertikální dezintegraci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Studia propouštějí stálé zaměstnance – posouvá se do freelance báze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Produkci realizují primárně nezávislé produkční společnosti – malé firmy (digitální efekty, kaskadéři, osvětlovači) jsou najímány na projektovou práci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pracovního trhu se stává mnohem strukturovanější typ sítě, který tvoří jádro (ti, kteří mají velkou pravděpodobnost, že dostanou dobré zakázky) a velká periferie lidí, kteří pracují buď jen zřídka, nebo vůbec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Vytrácí se rozdíl mezi filmovým a televizním průmyslem (oba průmysly jsou z pracovního hlediska těsně propojené)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808C8B-F7D1-49A6-8F2A-635687C0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r="17907" b="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983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783AC3D-2D93-4F73-9E94-1BAD78D9E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r="1604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1B3E4F-C11F-47CC-9CCA-961870BC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Above-the-line / Below-the-line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51A57A-E049-48DA-8D89-40F95FAD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Pracovníky filmového/televizního průmyslu můžeme dělit do dvou kategorií, v závislosti na jejich pozici vůči projektu a jeho rozpočtu</a:t>
            </a:r>
          </a:p>
          <a:p>
            <a:r>
              <a:rPr lang="cs-CZ" sz="16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Above-the-line</a:t>
            </a:r>
            <a:r>
              <a:rPr lang="cs-CZ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ústřední kreativní pozice (režisér, scénárista, producent…), do nichž se investují náklady bez ohledu na to, jestli se film nakonec vyrobí (peníze lidem, kteří projekt připravují)</a:t>
            </a:r>
          </a:p>
          <a:p>
            <a:r>
              <a:rPr lang="cs-CZ" sz="16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Below-the-line</a:t>
            </a:r>
            <a:r>
              <a:rPr lang="cs-CZ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lidé, kteří jsou najímáni (a placeni) až ve chvíli, kdy projekt vstupuje do fáze produkce (osvětlovači, asistenti produkce, runneři…)</a:t>
            </a:r>
          </a:p>
          <a:p>
            <a:r>
              <a:rPr lang="cs-CZ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těmito dvěma skupinami se v současnosti vytvořila větší propast než dříve (prekarizace práce, kariérní nejistota, tlak na výkon a reputaci)</a:t>
            </a:r>
          </a:p>
        </p:txBody>
      </p:sp>
    </p:spTree>
    <p:extLst>
      <p:ext uri="{BB962C8B-B14F-4D97-AF65-F5344CB8AC3E}">
        <p14:creationId xmlns:p14="http://schemas.microsoft.com/office/powerpoint/2010/main" val="338700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62B9C-7776-40A5-A15B-F9296DC4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produkčního výzkumu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ED9410-D4EC-4908-A41C-CB9E3A3F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výzkum</a:t>
            </a:r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V dosavadním kontextu production studies se objevuje spíše zřídka, důvodem je (především v západních zemích) nedostatek primárních pramenů – opírá se o práci s archivními (dokumenty, zápisy ze schůzí…) a dalšími dostupnými materiály, na základě kterých rekonstruuje tehdejší produkční kulturu (např. </a:t>
            </a:r>
            <a:r>
              <a:rPr lang="cs-CZ" sz="24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Továrna Barrandov</a:t>
            </a:r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Současný výzkum</a:t>
            </a:r>
            <a:r>
              <a:rPr lang="cs-CZ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 Zaměřuje se na živou praxi, kterou zkoumá prostřednictvím etnografických/antropologických metod (např. zúčastněné pozorování na stáži), rozhovorů s aktéry, analýzy přidružených „textů“ (behind-the-scenes videa, promo materiály, spoty…) </a:t>
            </a:r>
          </a:p>
        </p:txBody>
      </p:sp>
    </p:spTree>
    <p:extLst>
      <p:ext uri="{BB962C8B-B14F-4D97-AF65-F5344CB8AC3E}">
        <p14:creationId xmlns:p14="http://schemas.microsoft.com/office/powerpoint/2010/main" val="402314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437D8-40B0-4FE9-A259-C7B3488C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Reflexivita produkčních kultur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C1C38F-0DAE-422D-8E96-1DA7D017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V opozici k „naivní etnografii“ chápe John T. Caldwell produkční kulturu jako komunitu, která vytváří vlastní interpretační rámce, analyzuje a teoretizuje svoji praxi a komunikuje vysoce kódovaným způsobem (často na základě korporátních scénářů)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Tato (sebe)reflexivita produkčních kultur se odráží jak v komunikaci (rozhovory, veřejná prohlášení), tak v cirkulaci znalostí (příručky, předávání zkušeností na place) a nejrůznějších průmyslových „artefaktech“ (tzv. </a:t>
            </a:r>
            <a:r>
              <a:rPr lang="cs-CZ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deep texts – 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korporátní videa, demo materiály…)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Podle Caldwella je nutné vyvarovat se slepého přejímání průmyslové rétoriky a argumentace a tyto výstupy kriticky číst jako nástroje pečlivě kultivované, ale i podvědomé sebeprezentace</a:t>
            </a:r>
          </a:p>
          <a:p>
            <a:endParaRPr lang="cs-CZ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E7E539-0675-4ABE-AAB8-293F80CF5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34278"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17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2E857-1110-48C5-A563-9B02E9EF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profesní identity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6EDEBA-CDEF-4C78-9141-8D4BA3B2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Předmětem zkoumání se stává profesní identita vybraných aktérů (to, jak příslušníci dané profese sami sebe vnímají a charakterizují)</a:t>
            </a:r>
          </a:p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Příklad: Szczepanik, Petr (2018): </a:t>
            </a:r>
            <a:r>
              <a:rPr lang="cs-CZ" sz="20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Post-socialist producer: The production culture of a small-nation media industry</a:t>
            </a:r>
          </a:p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polostrukturovaných rozhovorů s různými typy českých nezávislých producentů zkoumá, jak současní čeští producenti konstruují svoji profesní identitu a jak vidí svoji pozici v širším prostředí mediálního průmyslu</a:t>
            </a:r>
          </a:p>
          <a:p>
            <a:r>
              <a:rPr lang="cs-CZ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Formuluje pět rysů této profesní identity a dochází mj. k tomu, že oproti hollywoodským producentům (srov. výzkum J. Caldwella) vystihuje české producenty výrazněji skromnější, sebeironická prezentace</a:t>
            </a:r>
          </a:p>
        </p:txBody>
      </p:sp>
    </p:spTree>
    <p:extLst>
      <p:ext uri="{BB962C8B-B14F-4D97-AF65-F5344CB8AC3E}">
        <p14:creationId xmlns:p14="http://schemas.microsoft.com/office/powerpoint/2010/main" val="2347203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1216</Words>
  <Application>Microsoft Office PowerPoint</Application>
  <PresentationFormat>Širokoúhlá obrazovka</PresentationFormat>
  <Paragraphs>81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Production studies</vt:lpstr>
      <vt:lpstr>Co jsou to production studies?</vt:lpstr>
      <vt:lpstr>Jak můžeme konceptualizovat filmový průmysl?</vt:lpstr>
      <vt:lpstr>Státně-socialistický modus produkce</vt:lpstr>
      <vt:lpstr>Současnost mediálních průmyslů</vt:lpstr>
      <vt:lpstr>Above-the-line / Below-the-line</vt:lpstr>
      <vt:lpstr>Typy produkčního výzkumu</vt:lpstr>
      <vt:lpstr>Reflexivita produkčních kultur</vt:lpstr>
      <vt:lpstr>Výzkum profesní identity</vt:lpstr>
      <vt:lpstr>Analýza průmyslových rituálů</vt:lpstr>
      <vt:lpstr>Etnografický výzkum produkční komunity</vt:lpstr>
      <vt:lpstr>Případová studie produkční společnosti / jiné instituce / konkrétního projektu</vt:lpstr>
      <vt:lpstr>Aktuálně připravované Bc. práce</vt:lpstr>
      <vt:lpstr>Základní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studies</dc:title>
  <dc:creator>Ondřej Pavlík</dc:creator>
  <cp:lastModifiedBy>Ondřej Pavlík</cp:lastModifiedBy>
  <cp:revision>2</cp:revision>
  <dcterms:created xsi:type="dcterms:W3CDTF">2019-09-20T13:27:58Z</dcterms:created>
  <dcterms:modified xsi:type="dcterms:W3CDTF">2019-09-21T09:14:09Z</dcterms:modified>
</cp:coreProperties>
</file>