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71" r:id="rId3"/>
    <p:sldId id="316" r:id="rId4"/>
    <p:sldId id="270" r:id="rId5"/>
    <p:sldId id="310" r:id="rId6"/>
    <p:sldId id="314" r:id="rId7"/>
    <p:sldId id="312" r:id="rId8"/>
    <p:sldId id="283" r:id="rId9"/>
    <p:sldId id="31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30D6-9CA7-478B-ADF1-624D0915D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EB7B0-AC68-4B7D-94FD-0FAC496B0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43445-A45E-4E7C-8242-387BB0418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065D0-561F-4158-A9A5-F45C00770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96AEE-3769-44D3-A8EA-DDEB10C9B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4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1AEA2-D74C-466B-9C9C-9780A08F6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4DA9AC-3666-429F-8C85-0FD7CCBF4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4236B-33D8-499B-B0EF-3FCEC67FE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92F19-979E-49E9-8B51-D19B1B252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8A6F7-2999-4159-BB1F-80D16372A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48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7DECD9-1B99-4B17-874E-E71B35932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19F756-2E98-4221-9925-18DE7EF80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164A4-80D1-4B71-BA54-FEE5785C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01ED6-F903-4994-95B4-9D0ED529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A285F-0E4F-4DCE-9EC2-7F7BDCA67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23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CD32F-7CE3-433E-945D-29348FFD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E958E-BD6F-4F69-A986-A4CAE53EC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5EA6E-44B6-4FFC-AB7D-3EC638D8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085BC-37B7-4AD1-884B-84214F7E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EBE0E-9B5A-49B1-A05C-5CED5199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26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4EBF-773F-420A-9ED7-6EDBFF122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FAF8A-006E-4E71-9784-4B2E77242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43A95-7822-4949-89EB-475F42D4F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5EA5F-600A-439A-998B-75136E8A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EFA54-EF66-4031-9AF8-61F28F8E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63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9479-F3F9-4D93-B59A-1C7EF1419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0A28-BD9B-4FBC-8CD3-9FA8C70B6E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1A71A-CF13-49C8-8E93-08EBE6D72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BCA80-5D83-4B0D-B21A-24793392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30E7A-114C-4922-A3BC-EA6EF00C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81C2A-2AB0-4B23-8899-B8266595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08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5671-5B8C-484B-B92F-CA6F08ABE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2D674-91C2-48CF-830E-A6D011FE4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77809-5B42-45A2-BCEF-BE040E85C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ECE268-8A45-438A-A787-7C05CDD8FF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D35E93-671C-41C2-B1A9-4F18B03F4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1348C0-7CA4-40D4-AB49-2CF67F470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60EDB8-603D-4951-B445-45D5085C1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4D9B03-5E8F-4105-BA47-3109A635F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42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181F4-5362-4B1B-9B45-0DFBE8BAD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77984-E2BC-42A9-A264-C56B7FBF4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B5BF5-E96B-4B3C-B1CC-D32C50CB8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BF9D5A-06CF-41C8-B3D4-4E8E6EDD1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50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881265-445C-4773-8495-B675F561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2F55A8-BD4D-4F16-8296-A62E46D9A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54BBB-53D2-4156-8AF1-196A1885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92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1772D-4289-4DCD-988F-A94B37834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2C551-B2B7-4C93-BB03-5EFCF3E58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D5DD9-88BC-4CAE-9515-6E1C39CCA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5257D-5EE2-4668-9F73-25339917F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F4B79-C9DF-45AC-9FD8-541585118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C7B4B-C007-47D7-846E-50913C15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6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EEB06-C5BE-4B12-AA6D-5DDE637E1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049529-D871-4DF1-8072-B3EA212F3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5A026-9371-4203-A580-0D391C4EA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670AF-A60E-47E1-B82E-775A51CD2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D6427-6594-4CD9-8CEF-F7AAAD37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C54FD-E229-4AB2-B59F-46CDAFA65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92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FF701-6B11-4305-9B04-4DB6ED34D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7E1D3-F28D-4CD5-AFCA-6B1D9AC76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2B457-A2DE-40E2-B6AA-45B755C5D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B5AD-4392-4048-A2F4-057B33BFA88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FB92-B0CD-4B46-8E42-0918A4205F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E5072-72C3-4225-9CAB-30A9C7C16B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A1E40-C625-4AB5-AFAC-DDDEFF0A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28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B2BA2-D472-4A37-A5AB-418A118B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4613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Diskurzívna</a:t>
            </a:r>
            <a:r>
              <a:rPr lang="en-US" dirty="0"/>
              <a:t> </a:t>
            </a:r>
            <a:r>
              <a:rPr lang="en-US" dirty="0" err="1"/>
              <a:t>analýza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30AF8-2739-4812-8BE3-E356D5C3B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1789" y="4889500"/>
            <a:ext cx="3909969" cy="16033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BAKSEM III</a:t>
            </a:r>
          </a:p>
          <a:p>
            <a:pPr marL="0" indent="0">
              <a:buNone/>
            </a:pPr>
            <a:r>
              <a:rPr lang="en-US" dirty="0" err="1"/>
              <a:t>Podzim</a:t>
            </a:r>
            <a:r>
              <a:rPr lang="en-US" dirty="0"/>
              <a:t> 2019</a:t>
            </a:r>
          </a:p>
          <a:p>
            <a:pPr marL="0" indent="0">
              <a:buNone/>
            </a:pPr>
            <a:r>
              <a:rPr lang="en-US" dirty="0"/>
              <a:t>Mgr. </a:t>
            </a:r>
            <a:r>
              <a:rPr lang="en-US" dirty="0" err="1"/>
              <a:t>BcA</a:t>
            </a:r>
            <a:r>
              <a:rPr lang="en-US" dirty="0"/>
              <a:t>. Miroslav Vlček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423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575A-222E-45C3-A734-316206D95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>
                <a:cs typeface="Arial" charset="0"/>
              </a:rPr>
              <a:t>Kvalitat</a:t>
            </a:r>
            <a:r>
              <a:rPr lang="en-US" sz="6000" dirty="0" err="1">
                <a:cs typeface="Arial" charset="0"/>
              </a:rPr>
              <a:t>ívne</a:t>
            </a:r>
            <a:r>
              <a:rPr lang="cs-CZ" sz="6000" dirty="0">
                <a:cs typeface="Arial" charset="0"/>
              </a:rPr>
              <a:t> textové analýzy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2BE63-70C5-4A51-AA96-885A2FBA2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altLang="cs-CZ" dirty="0"/>
              <a:t>diskurzívna, kritická diskurzívna analýza</a:t>
            </a:r>
          </a:p>
          <a:p>
            <a:r>
              <a:rPr lang="sk-SK" altLang="cs-CZ" dirty="0"/>
              <a:t>kritická analýza metafor</a:t>
            </a:r>
          </a:p>
          <a:p>
            <a:r>
              <a:rPr lang="sk-SK" altLang="cs-CZ" dirty="0"/>
              <a:t>korpusová analýza</a:t>
            </a:r>
          </a:p>
          <a:p>
            <a:r>
              <a:rPr lang="sk-SK" altLang="cs-CZ" dirty="0"/>
              <a:t>konverzačná analýza</a:t>
            </a:r>
          </a:p>
          <a:p>
            <a:r>
              <a:rPr lang="sk-SK" altLang="cs-CZ" dirty="0"/>
              <a:t>semiotická analýza; sociálna semiotika, vizuálna semiotika</a:t>
            </a:r>
          </a:p>
          <a:p>
            <a:r>
              <a:rPr lang="sk-SK" altLang="cs-CZ" dirty="0"/>
              <a:t>naratívna analýza; motivická analýza</a:t>
            </a:r>
          </a:p>
          <a:p>
            <a:r>
              <a:rPr lang="sk-SK" altLang="cs-CZ" dirty="0"/>
              <a:t>žánrová analýza (</a:t>
            </a:r>
            <a:r>
              <a:rPr lang="sk-SK" altLang="cs-CZ" dirty="0" err="1"/>
              <a:t>genre</a:t>
            </a:r>
            <a:r>
              <a:rPr lang="sk-SK" altLang="cs-CZ" dirty="0"/>
              <a:t> </a:t>
            </a:r>
            <a:r>
              <a:rPr lang="sk-SK" altLang="cs-CZ" dirty="0" err="1"/>
              <a:t>analysis</a:t>
            </a:r>
            <a:r>
              <a:rPr lang="sk-SK" altLang="cs-CZ" dirty="0"/>
              <a:t>)</a:t>
            </a:r>
          </a:p>
          <a:p>
            <a:r>
              <a:rPr lang="sk-SK" altLang="cs-CZ" dirty="0"/>
              <a:t>estetická analýza</a:t>
            </a:r>
          </a:p>
          <a:p>
            <a:r>
              <a:rPr lang="sk-SK" altLang="cs-CZ" dirty="0"/>
              <a:t>analýza rámcov (</a:t>
            </a:r>
            <a:r>
              <a:rPr lang="sk-SK" altLang="cs-CZ" dirty="0" err="1"/>
              <a:t>frame</a:t>
            </a:r>
            <a:r>
              <a:rPr lang="sk-SK" altLang="cs-CZ" dirty="0"/>
              <a:t> </a:t>
            </a:r>
            <a:r>
              <a:rPr lang="sk-SK" altLang="cs-CZ" dirty="0" err="1"/>
              <a:t>analysis</a:t>
            </a:r>
            <a:r>
              <a:rPr lang="sk-SK" altLang="cs-CZ" dirty="0"/>
              <a:t>)</a:t>
            </a:r>
          </a:p>
          <a:p>
            <a:r>
              <a:rPr lang="sk-SK" altLang="cs-CZ" dirty="0"/>
              <a:t>kritická </a:t>
            </a:r>
            <a:r>
              <a:rPr lang="sk-SK" altLang="cs-CZ" dirty="0" err="1"/>
              <a:t>hermeneutická</a:t>
            </a:r>
            <a:r>
              <a:rPr lang="sk-SK" altLang="cs-CZ" dirty="0"/>
              <a:t> analýza</a:t>
            </a:r>
          </a:p>
          <a:p>
            <a:r>
              <a:rPr lang="sk-SK" altLang="cs-CZ" dirty="0"/>
              <a:t>kvalitatívna obsahová analýza</a:t>
            </a:r>
          </a:p>
          <a:p>
            <a:r>
              <a:rPr lang="sk-SK" altLang="cs-CZ" dirty="0"/>
              <a:t>…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606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7F16-C2BB-4DAE-A638-4B869CDD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Diskurz</a:t>
            </a:r>
            <a:r>
              <a:rPr lang="en-US" dirty="0"/>
              <a:t>???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1482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A65CF-5DEF-45A2-904D-7CD17FE72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 charset="0"/>
              </a:rPr>
              <a:t>Discourse</a:t>
            </a:r>
            <a:r>
              <a:rPr lang="cs-CZ" dirty="0">
                <a:cs typeface="Arial" charset="0"/>
              </a:rPr>
              <a:t> </a:t>
            </a:r>
            <a:r>
              <a:rPr lang="cs-CZ" dirty="0" err="1">
                <a:cs typeface="Arial" charset="0"/>
              </a:rPr>
              <a:t>studies</a:t>
            </a:r>
            <a:r>
              <a:rPr lang="en-US" dirty="0">
                <a:cs typeface="Arial" charset="0"/>
              </a:rPr>
              <a:t> - </a:t>
            </a:r>
            <a:r>
              <a:rPr lang="en-US" dirty="0" err="1">
                <a:cs typeface="Arial" charset="0"/>
              </a:rPr>
              <a:t>rozčlenenie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6C926-8B2E-4C2C-B1AB-AE1FE7AA4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altLang="cs-CZ" sz="2100" b="1" dirty="0"/>
              <a:t>diskurzívna analýza </a:t>
            </a:r>
            <a:r>
              <a:rPr lang="sk-SK" altLang="cs-CZ" sz="2100" dirty="0"/>
              <a:t>(John </a:t>
            </a:r>
            <a:r>
              <a:rPr lang="sk-SK" altLang="cs-CZ" sz="2100" dirty="0" err="1"/>
              <a:t>Sinclair</a:t>
            </a:r>
            <a:r>
              <a:rPr lang="sk-SK" altLang="cs-CZ" sz="2100" dirty="0"/>
              <a:t>, </a:t>
            </a:r>
            <a:r>
              <a:rPr lang="sk-SK" altLang="cs-CZ" sz="2100" dirty="0" err="1"/>
              <a:t>Malcolm</a:t>
            </a:r>
            <a:r>
              <a:rPr lang="sk-SK" altLang="cs-CZ" sz="2100" dirty="0"/>
              <a:t> </a:t>
            </a:r>
            <a:r>
              <a:rPr lang="sk-SK" altLang="cs-CZ" sz="2100" dirty="0" err="1"/>
              <a:t>Coulthard</a:t>
            </a:r>
            <a:r>
              <a:rPr lang="sk-SK" altLang="cs-CZ" sz="2100" dirty="0"/>
              <a:t>, </a:t>
            </a:r>
            <a:r>
              <a:rPr lang="sk-SK" altLang="cs-CZ" sz="2100" dirty="0" err="1"/>
              <a:t>Michel</a:t>
            </a:r>
            <a:r>
              <a:rPr lang="sk-SK" altLang="cs-CZ" sz="2100" dirty="0"/>
              <a:t> </a:t>
            </a:r>
            <a:r>
              <a:rPr lang="sk-SK" altLang="cs-CZ" sz="2100" dirty="0" err="1"/>
              <a:t>Pêcheux</a:t>
            </a:r>
            <a:r>
              <a:rPr lang="sk-SK" altLang="cs-CZ" sz="2100" dirty="0"/>
              <a:t>; </a:t>
            </a:r>
            <a:r>
              <a:rPr lang="sk-SK" altLang="cs-CZ" sz="2100" b="1" dirty="0" err="1"/>
              <a:t>J.P.Gee</a:t>
            </a:r>
            <a:r>
              <a:rPr lang="sk-SK" altLang="cs-CZ" sz="2100" dirty="0"/>
              <a:t>)</a:t>
            </a:r>
          </a:p>
          <a:p>
            <a:pPr lvl="1">
              <a:defRPr/>
            </a:pPr>
            <a:r>
              <a:rPr lang="sk-SK" altLang="cs-CZ" sz="1800" dirty="0"/>
              <a:t>diskurz = štruktúra presahujúca hranicu vety; jednotka jazyka (</a:t>
            </a:r>
            <a:r>
              <a:rPr lang="sk-SK" altLang="cs-CZ" sz="1800" dirty="0" err="1"/>
              <a:t>language</a:t>
            </a:r>
            <a:r>
              <a:rPr lang="sk-SK" altLang="cs-CZ" sz="1800" dirty="0"/>
              <a:t>-in-</a:t>
            </a:r>
            <a:r>
              <a:rPr lang="sk-SK" altLang="cs-CZ" sz="1800" dirty="0" err="1"/>
              <a:t>use</a:t>
            </a:r>
            <a:r>
              <a:rPr lang="sk-SK" altLang="cs-CZ" sz="1800" dirty="0"/>
              <a:t>, </a:t>
            </a:r>
            <a:r>
              <a:rPr lang="sk-SK" altLang="cs-CZ" sz="1800" dirty="0" err="1"/>
              <a:t>discourse</a:t>
            </a:r>
            <a:r>
              <a:rPr lang="sk-SK" altLang="cs-CZ" sz="1800" dirty="0"/>
              <a:t>-in-</a:t>
            </a:r>
            <a:r>
              <a:rPr lang="sk-SK" altLang="cs-CZ" sz="1800" dirty="0" err="1"/>
              <a:t>use</a:t>
            </a:r>
            <a:r>
              <a:rPr lang="sk-SK" altLang="cs-CZ" sz="1800" dirty="0"/>
              <a:t>)</a:t>
            </a:r>
          </a:p>
          <a:p>
            <a:pPr lvl="1">
              <a:defRPr/>
            </a:pPr>
            <a:r>
              <a:rPr lang="sk-SK" altLang="cs-CZ" sz="1800" dirty="0"/>
              <a:t>lingvistické hľadisko: posun od abstraktných modelov jazyka k špecifikám jeho použitia (</a:t>
            </a:r>
            <a:r>
              <a:rPr lang="sk-SK" altLang="cs-CZ" sz="1800" dirty="0">
                <a:sym typeface="Wingdings 3" pitchFamily="18" charset="2"/>
              </a:rPr>
              <a:t>sociolingvistika, </a:t>
            </a:r>
            <a:r>
              <a:rPr lang="sk-SK" altLang="cs-CZ" sz="1800" dirty="0" err="1">
                <a:sym typeface="Wingdings 3" pitchFamily="18" charset="2"/>
              </a:rPr>
              <a:t>pragmalingvistika</a:t>
            </a:r>
            <a:r>
              <a:rPr lang="sk-SK" altLang="cs-CZ" sz="1800" dirty="0">
                <a:sym typeface="Wingdings 3" pitchFamily="18" charset="2"/>
              </a:rPr>
              <a:t>, psycholingvistika etc.)</a:t>
            </a:r>
            <a:endParaRPr lang="sk-SK" altLang="cs-CZ" sz="1800" dirty="0"/>
          </a:p>
          <a:p>
            <a:pPr lvl="1">
              <a:defRPr/>
            </a:pPr>
            <a:r>
              <a:rPr lang="sk-SK" altLang="cs-CZ" sz="1800" dirty="0"/>
              <a:t>etnografické hľadisko</a:t>
            </a:r>
            <a:endParaRPr lang="sk-SK" altLang="cs-CZ" sz="1800" dirty="0">
              <a:sym typeface="Wingdings 3" pitchFamily="18" charset="2"/>
            </a:endParaRPr>
          </a:p>
          <a:p>
            <a:pPr>
              <a:defRPr/>
            </a:pPr>
            <a:r>
              <a:rPr lang="sk-SK" altLang="cs-CZ" sz="2100" dirty="0"/>
              <a:t>sociálna/</a:t>
            </a:r>
            <a:r>
              <a:rPr lang="sk-SK" altLang="cs-CZ" sz="2100" dirty="0" err="1"/>
              <a:t>diskurzívn</a:t>
            </a:r>
            <a:r>
              <a:rPr lang="en-US" altLang="cs-CZ" sz="2100" dirty="0"/>
              <a:t>a</a:t>
            </a:r>
            <a:r>
              <a:rPr lang="sk-SK" altLang="cs-CZ" sz="2100" dirty="0"/>
              <a:t> psychológia (</a:t>
            </a:r>
            <a:r>
              <a:rPr lang="sk-SK" altLang="cs-CZ" sz="2100" dirty="0" err="1"/>
              <a:t>Jonathan</a:t>
            </a:r>
            <a:r>
              <a:rPr lang="sk-SK" altLang="cs-CZ" sz="2100" dirty="0"/>
              <a:t> Potter, </a:t>
            </a:r>
            <a:r>
              <a:rPr lang="sk-SK" altLang="cs-CZ" sz="2100" dirty="0" err="1"/>
              <a:t>MargaretWetherell</a:t>
            </a:r>
            <a:r>
              <a:rPr lang="sk-SK" altLang="cs-CZ" sz="2100" dirty="0"/>
              <a:t>, Robin </a:t>
            </a:r>
            <a:r>
              <a:rPr lang="sk-SK" altLang="cs-CZ" sz="2100" dirty="0" err="1"/>
              <a:t>Wooffitt</a:t>
            </a:r>
            <a:r>
              <a:rPr lang="sk-SK" altLang="cs-CZ" sz="2100" dirty="0"/>
              <a:t>)</a:t>
            </a:r>
          </a:p>
          <a:p>
            <a:pPr marL="560388" lvl="1" indent="-285750">
              <a:defRPr/>
            </a:pPr>
            <a:r>
              <a:rPr lang="sk-SK" altLang="cs-CZ" sz="1800" dirty="0"/>
              <a:t>diskurz = konverzácia (analýza reči, štruktúry argumentácie, vzájomného porozumenia hovoriacich)</a:t>
            </a:r>
          </a:p>
          <a:p>
            <a:pPr marL="560388" lvl="1" indent="-285750">
              <a:defRPr/>
            </a:pPr>
            <a:r>
              <a:rPr lang="sk-SK" altLang="cs-CZ" sz="1800" dirty="0" err="1"/>
              <a:t>etnometodológia</a:t>
            </a:r>
            <a:r>
              <a:rPr lang="sk-SK" altLang="cs-CZ" sz="1800" dirty="0"/>
              <a:t> (konverzačná analýza), post</a:t>
            </a:r>
            <a:r>
              <a:rPr lang="en-US" altLang="cs-CZ" sz="1800" dirty="0"/>
              <a:t>š</a:t>
            </a:r>
            <a:r>
              <a:rPr lang="sk-SK" altLang="cs-CZ" sz="1800" dirty="0" err="1"/>
              <a:t>trukturalismus</a:t>
            </a:r>
            <a:r>
              <a:rPr lang="sk-SK" altLang="cs-CZ" sz="1800" dirty="0"/>
              <a:t> (</a:t>
            </a:r>
            <a:r>
              <a:rPr lang="sk-SK" altLang="cs-CZ" sz="1800" dirty="0" err="1"/>
              <a:t>Foucault</a:t>
            </a:r>
            <a:r>
              <a:rPr lang="sk-SK" altLang="cs-CZ" sz="1800" dirty="0"/>
              <a:t>)</a:t>
            </a:r>
          </a:p>
          <a:p>
            <a:pPr marL="560388" lvl="1" indent="-285750">
              <a:defRPr/>
            </a:pPr>
            <a:r>
              <a:rPr lang="sk-SK" altLang="cs-CZ" sz="1800" dirty="0"/>
              <a:t>sociálne-psychologické hľadisko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781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1A00-E2AB-4CDF-87E8-4A7DD2752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 charset="0"/>
              </a:rPr>
              <a:t>Discourse</a:t>
            </a:r>
            <a:r>
              <a:rPr lang="cs-CZ" dirty="0">
                <a:cs typeface="Arial" charset="0"/>
              </a:rPr>
              <a:t> </a:t>
            </a:r>
            <a:r>
              <a:rPr lang="cs-CZ" dirty="0" err="1">
                <a:cs typeface="Arial" charset="0"/>
              </a:rPr>
              <a:t>studies</a:t>
            </a:r>
            <a:r>
              <a:rPr lang="en-US" dirty="0">
                <a:cs typeface="Arial" charset="0"/>
              </a:rPr>
              <a:t> - </a:t>
            </a:r>
            <a:r>
              <a:rPr lang="en-US" dirty="0" err="1">
                <a:cs typeface="Arial" charset="0"/>
              </a:rPr>
              <a:t>rozčlenenie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72CF7-FABB-4374-885F-A1CD74BCF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cs-CZ" sz="2100" b="1" dirty="0"/>
              <a:t>kritická diskurzívna analýza </a:t>
            </a:r>
            <a:r>
              <a:rPr lang="sk-SK" altLang="cs-CZ" sz="2100" dirty="0"/>
              <a:t>(</a:t>
            </a:r>
            <a:r>
              <a:rPr lang="sk-SK" altLang="cs-CZ" sz="2100" dirty="0" err="1"/>
              <a:t>Norman</a:t>
            </a:r>
            <a:r>
              <a:rPr lang="sk-SK" altLang="cs-CZ" sz="2100" dirty="0"/>
              <a:t> </a:t>
            </a:r>
            <a:r>
              <a:rPr lang="sk-SK" altLang="cs-CZ" sz="2100" b="1" dirty="0" err="1"/>
              <a:t>Fairclough</a:t>
            </a:r>
            <a:r>
              <a:rPr lang="sk-SK" altLang="cs-CZ" sz="2100" dirty="0"/>
              <a:t>,  </a:t>
            </a:r>
            <a:r>
              <a:rPr lang="sk-SK" altLang="cs-CZ" sz="2100" dirty="0" err="1"/>
              <a:t>Ruth</a:t>
            </a:r>
            <a:r>
              <a:rPr lang="sk-SK" altLang="cs-CZ" sz="2100" dirty="0"/>
              <a:t> </a:t>
            </a:r>
            <a:r>
              <a:rPr lang="sk-SK" altLang="cs-CZ" sz="2100" b="1" dirty="0" err="1"/>
              <a:t>Wodak</a:t>
            </a:r>
            <a:r>
              <a:rPr lang="sk-SK" altLang="cs-CZ" sz="2100" dirty="0"/>
              <a:t>, T. A. </a:t>
            </a:r>
            <a:r>
              <a:rPr lang="sk-SK" altLang="cs-CZ" sz="2100" b="1" dirty="0"/>
              <a:t>van </a:t>
            </a:r>
            <a:r>
              <a:rPr lang="sk-SK" altLang="cs-CZ" sz="2100" b="1" dirty="0" err="1"/>
              <a:t>Dijk</a:t>
            </a:r>
            <a:r>
              <a:rPr lang="sk-SK" altLang="cs-CZ" sz="2100" dirty="0"/>
              <a:t>, T. van </a:t>
            </a:r>
            <a:r>
              <a:rPr lang="sk-SK" altLang="cs-CZ" sz="2100" dirty="0" err="1"/>
              <a:t>Leeuwen</a:t>
            </a:r>
            <a:r>
              <a:rPr lang="sk-SK" altLang="cs-CZ" sz="2100" dirty="0"/>
              <a:t>)</a:t>
            </a:r>
          </a:p>
          <a:p>
            <a:pPr lvl="1"/>
            <a:r>
              <a:rPr lang="sk-SK" altLang="cs-CZ" sz="1800" b="1" dirty="0"/>
              <a:t>diskurz = sociálne praxe </a:t>
            </a:r>
            <a:r>
              <a:rPr lang="sk-SK" altLang="cs-CZ" sz="1800" dirty="0"/>
              <a:t>(analýza reči, štruktúry argumentácie, </a:t>
            </a:r>
            <a:r>
              <a:rPr lang="sk-SK" altLang="cs-CZ" sz="1800" b="1" u="sng" dirty="0"/>
              <a:t>manipulácia</a:t>
            </a:r>
            <a:r>
              <a:rPr lang="sk-SK" altLang="cs-CZ" sz="1800" dirty="0"/>
              <a:t> – ideológie, symbolická moc, symbolické násilí)</a:t>
            </a:r>
          </a:p>
          <a:p>
            <a:pPr lvl="1"/>
            <a:r>
              <a:rPr lang="sk-SK" altLang="cs-CZ" sz="1800" dirty="0" err="1"/>
              <a:t>postštrukturalismus</a:t>
            </a:r>
            <a:r>
              <a:rPr lang="sk-SK" altLang="cs-CZ" sz="1800" dirty="0"/>
              <a:t>, marxizmus („kritická“ odkazuje ku kritickej paradigme sociológie, nie je to hodnotiaci pojem)</a:t>
            </a:r>
          </a:p>
          <a:p>
            <a:pPr lvl="1"/>
            <a:r>
              <a:rPr lang="sk-SK" altLang="cs-CZ" sz="1800" dirty="0"/>
              <a:t>spoločné </a:t>
            </a:r>
            <a:r>
              <a:rPr lang="sk-SK" altLang="cs-CZ" sz="1800" u="sng" dirty="0"/>
              <a:t>princípy</a:t>
            </a:r>
          </a:p>
          <a:p>
            <a:pPr lvl="2"/>
            <a:r>
              <a:rPr lang="sk-SK" altLang="cs-CZ" sz="1800" dirty="0"/>
              <a:t>konštitutívna</a:t>
            </a:r>
            <a:r>
              <a:rPr lang="sk-SK" altLang="cs-CZ" sz="1800" b="1" dirty="0"/>
              <a:t> </a:t>
            </a:r>
            <a:r>
              <a:rPr lang="sk-SK" altLang="cs-CZ" sz="1800" dirty="0"/>
              <a:t>povaha diskurzu</a:t>
            </a:r>
          </a:p>
          <a:p>
            <a:pPr lvl="2"/>
            <a:r>
              <a:rPr lang="sk-SK" altLang="cs-CZ" sz="1800" dirty="0"/>
              <a:t>diskurz ako sociálna prax (sociálne inštitúcie; </a:t>
            </a:r>
            <a:r>
              <a:rPr lang="sk-SK" altLang="cs-CZ" sz="1800" dirty="0" err="1"/>
              <a:t>normovanosť</a:t>
            </a:r>
            <a:r>
              <a:rPr lang="sk-SK" altLang="cs-CZ" sz="1800" dirty="0"/>
              <a:t>)</a:t>
            </a:r>
          </a:p>
          <a:p>
            <a:pPr lvl="2"/>
            <a:r>
              <a:rPr lang="sk-SK" altLang="cs-CZ" sz="1800" dirty="0"/>
              <a:t>diskurz a pole moci (diskurz ako </a:t>
            </a:r>
            <a:r>
              <a:rPr lang="sk-SK" altLang="cs-CZ" sz="1800" dirty="0" err="1"/>
              <a:t>disciplinační</a:t>
            </a:r>
            <a:r>
              <a:rPr lang="sk-SK" altLang="cs-CZ" sz="1800" dirty="0"/>
              <a:t> nástroj; produkt</a:t>
            </a:r>
            <a:r>
              <a:rPr lang="en-US" altLang="cs-CZ" sz="1800" dirty="0"/>
              <a:t>í</a:t>
            </a:r>
            <a:r>
              <a:rPr lang="sk-SK" altLang="cs-CZ" sz="1800" dirty="0" err="1"/>
              <a:t>vna</a:t>
            </a:r>
            <a:r>
              <a:rPr lang="sk-SK" altLang="cs-CZ" sz="1800" dirty="0"/>
              <a:t> a </a:t>
            </a:r>
            <a:r>
              <a:rPr lang="sk-SK" altLang="cs-CZ" sz="1800" dirty="0" err="1"/>
              <a:t>repres</a:t>
            </a:r>
            <a:r>
              <a:rPr lang="en-US" altLang="cs-CZ" sz="1800" dirty="0"/>
              <a:t>í</a:t>
            </a:r>
            <a:r>
              <a:rPr lang="sk-SK" altLang="cs-CZ" sz="1800" dirty="0" err="1"/>
              <a:t>vna</a:t>
            </a:r>
            <a:r>
              <a:rPr lang="sk-SK" altLang="cs-CZ" sz="1800" dirty="0"/>
              <a:t> moc)</a:t>
            </a:r>
          </a:p>
          <a:p>
            <a:pPr lvl="2"/>
            <a:r>
              <a:rPr lang="sk-SK" altLang="cs-CZ" sz="1800" dirty="0"/>
              <a:t>dialektický vzťah med</a:t>
            </a:r>
            <a:r>
              <a:rPr lang="en-US" altLang="cs-CZ" sz="1800" dirty="0"/>
              <a:t>z</a:t>
            </a:r>
            <a:r>
              <a:rPr lang="sk-SK" altLang="cs-CZ" sz="1800" dirty="0"/>
              <a:t>i sociálnou štruktúrou a sociálnymi aktérmi</a:t>
            </a:r>
          </a:p>
          <a:p>
            <a:pPr lvl="2"/>
            <a:r>
              <a:rPr lang="sk-SK" altLang="cs-CZ" sz="1800" dirty="0" err="1"/>
              <a:t>intertextualita</a:t>
            </a:r>
            <a:r>
              <a:rPr lang="sk-SK" altLang="cs-CZ" sz="1800" dirty="0"/>
              <a:t> a </a:t>
            </a:r>
            <a:r>
              <a:rPr lang="sk-SK" altLang="cs-CZ" sz="1800" dirty="0" err="1"/>
              <a:t>interdiskurzivita</a:t>
            </a:r>
            <a:endParaRPr lang="sk-SK" altLang="cs-CZ" sz="1800" dirty="0"/>
          </a:p>
          <a:p>
            <a:pPr lvl="1"/>
            <a:r>
              <a:rPr lang="sk-SK" altLang="cs-CZ" sz="1800" dirty="0"/>
              <a:t>sociologické hľadisko (n</a:t>
            </a:r>
            <a:r>
              <a:rPr lang="en-US" altLang="cs-CZ" sz="1800" dirty="0"/>
              <a:t>a</a:t>
            </a:r>
            <a:r>
              <a:rPr lang="sk-SK" altLang="cs-CZ" sz="1800" dirty="0" err="1"/>
              <a:t>jkomplexnějšie</a:t>
            </a:r>
            <a:r>
              <a:rPr lang="sk-SK" altLang="cs-CZ" sz="1800" dirty="0"/>
              <a:t>: kombinácia lingvistickej, </a:t>
            </a:r>
            <a:r>
              <a:rPr lang="sk-SK" altLang="cs-CZ" sz="1800" dirty="0" err="1"/>
              <a:t>mikro</a:t>
            </a:r>
            <a:r>
              <a:rPr lang="sk-SK" altLang="cs-CZ" sz="1800" dirty="0"/>
              <a:t>- a </a:t>
            </a:r>
            <a:r>
              <a:rPr lang="sk-SK" altLang="cs-CZ" sz="1800" dirty="0" err="1"/>
              <a:t>makrosociologickej</a:t>
            </a:r>
            <a:r>
              <a:rPr lang="sk-SK" altLang="cs-CZ" sz="1800" dirty="0"/>
              <a:t> analýzy)</a:t>
            </a:r>
          </a:p>
          <a:p>
            <a:pPr lvl="1"/>
            <a:r>
              <a:rPr lang="sk-SK" altLang="cs-CZ" sz="1800" dirty="0"/>
              <a:t>angažovanosť, </a:t>
            </a:r>
            <a:r>
              <a:rPr lang="sk-SK" altLang="cs-CZ" sz="1800" dirty="0" err="1"/>
              <a:t>emancipatórny</a:t>
            </a:r>
            <a:r>
              <a:rPr lang="sk-SK" altLang="cs-CZ" sz="1800" dirty="0"/>
              <a:t> étos CDA</a:t>
            </a:r>
            <a:endParaRPr lang="sk-SK" altLang="cs-CZ" sz="2100" dirty="0"/>
          </a:p>
        </p:txBody>
      </p:sp>
    </p:spTree>
    <p:extLst>
      <p:ext uri="{BB962C8B-B14F-4D97-AF65-F5344CB8AC3E}">
        <p14:creationId xmlns:p14="http://schemas.microsoft.com/office/powerpoint/2010/main" val="424578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FAC37-9119-453B-B57F-E3FEF11B5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J.P. Gee a </a:t>
            </a:r>
            <a:r>
              <a:rPr lang="en-US" dirty="0" err="1"/>
              <a:t>jeho</a:t>
            </a:r>
            <a:r>
              <a:rPr lang="en-US" dirty="0"/>
              <a:t> model DA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33034-83A7-472E-A17D-0264B639F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kľúčové pre </a:t>
            </a:r>
            <a:r>
              <a:rPr lang="sk-SK" sz="25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Geeho</a:t>
            </a: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sk-SK" sz="25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language</a:t>
            </a: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-in-</a:t>
            </a:r>
            <a:r>
              <a:rPr lang="sk-SK" sz="25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use</a:t>
            </a: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sk-SK" sz="25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discourse</a:t>
            </a: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sk-SK" sz="2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in-</a:t>
            </a:r>
            <a:r>
              <a:rPr lang="sk-SK" sz="25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use</a:t>
            </a: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lvl="1">
              <a:defRPr/>
            </a:pPr>
            <a:r>
              <a:rPr lang="sk-SK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Ako je jazyk </a:t>
            </a:r>
            <a:r>
              <a:rPr lang="sk-SK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používaný</a:t>
            </a:r>
            <a:r>
              <a:rPr lang="sk-SK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pre dorozumievanie </a:t>
            </a:r>
            <a:r>
              <a:rPr lang="sk-SK" sz="2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</a:t>
            </a:r>
            <a:endParaRPr lang="sk-SK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situovaný význam </a:t>
            </a:r>
          </a:p>
          <a:p>
            <a:pPr lvl="1">
              <a:defRPr/>
            </a:pP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sociálny konštruktivizmus: význam nie je </a:t>
            </a:r>
            <a:r>
              <a:rPr lang="sk-SK" sz="25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preexistujúcí</a:t>
            </a: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ale závislý na kontexte</a:t>
            </a:r>
            <a:endParaRPr lang="sk-SK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defRPr/>
            </a:pPr>
            <a:r>
              <a:rPr lang="sk-SK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autor a čitateľ: možnosti porozumenia</a:t>
            </a:r>
          </a:p>
          <a:p>
            <a:pPr lvl="1">
              <a:defRPr/>
            </a:pPr>
            <a:r>
              <a:rPr lang="sk-SK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dialektika medzi výpoveďou a situáciou („</a:t>
            </a:r>
            <a:r>
              <a:rPr lang="sk-SK" sz="2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chicken-egg</a:t>
            </a:r>
            <a:r>
              <a:rPr lang="sk-SK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k-SK" sz="2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question</a:t>
            </a:r>
            <a:r>
              <a:rPr lang="sk-SK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“)</a:t>
            </a:r>
          </a:p>
          <a:p>
            <a:pPr lvl="2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dvojaká determinovanosť</a:t>
            </a:r>
          </a:p>
          <a:p>
            <a:pPr lvl="2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problém s kauzalitou pri analýze diskurzu (</a:t>
            </a:r>
            <a:r>
              <a:rPr lang="sk-SK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intertextualita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dialogickosť textu, vypožičiavanie slov)</a:t>
            </a:r>
          </a:p>
          <a:p>
            <a:pPr lvl="2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dobré neizolovať svoj výskumný korpus absolútne a zároveň si jasne stanoviť jeho hranice (rozhranie text – kontext je relatívne)</a:t>
            </a:r>
          </a:p>
          <a:p>
            <a:pPr lvl="2">
              <a:defRPr/>
            </a:pPr>
            <a:endParaRPr lang="sk-SK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sk-SK" sz="25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diskurzívne spoločenstvá</a:t>
            </a:r>
          </a:p>
          <a:p>
            <a:pPr lvl="2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komunita a diskurz: zdieľané normy a očakávania</a:t>
            </a:r>
          </a:p>
          <a:p>
            <a:pPr lvl="1">
              <a:defRPr/>
            </a:pPr>
            <a:endParaRPr lang="sk-SK" sz="2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70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FE8F1300-1FCB-4346-9D69-565A1C4B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  <a:latin typeface="+mn-lt"/>
                <a:cs typeface="Arial" charset="0"/>
              </a:rPr>
              <a:t>Model analýzy: </a:t>
            </a:r>
            <a:r>
              <a:rPr lang="cs-CZ" dirty="0" err="1">
                <a:solidFill>
                  <a:schemeClr val="tx1"/>
                </a:solidFill>
                <a:latin typeface="+mn-lt"/>
                <a:cs typeface="Arial" charset="0"/>
              </a:rPr>
              <a:t>základn</a:t>
            </a:r>
            <a:r>
              <a:rPr lang="en-US" dirty="0">
                <a:solidFill>
                  <a:schemeClr val="tx1"/>
                </a:solidFill>
                <a:latin typeface="+mn-lt"/>
                <a:cs typeface="Arial" charset="0"/>
              </a:rPr>
              <a:t>é</a:t>
            </a:r>
            <a:r>
              <a:rPr lang="cs-CZ" dirty="0">
                <a:solidFill>
                  <a:schemeClr val="tx1"/>
                </a:solidFill>
                <a:latin typeface="+mn-lt"/>
                <a:cs typeface="Arial" charset="0"/>
              </a:rPr>
              <a:t> nástroje (</a:t>
            </a:r>
            <a:r>
              <a:rPr lang="cs-CZ" dirty="0" err="1">
                <a:solidFill>
                  <a:schemeClr val="tx1"/>
                </a:solidFill>
                <a:latin typeface="+mn-lt"/>
                <a:cs typeface="Arial" charset="0"/>
              </a:rPr>
              <a:t>tools</a:t>
            </a:r>
            <a:r>
              <a:rPr lang="cs-CZ" dirty="0">
                <a:solidFill>
                  <a:schemeClr val="tx1"/>
                </a:solidFill>
                <a:latin typeface="+mn-lt"/>
                <a:cs typeface="Arial" charset="0"/>
              </a:rPr>
              <a:t>) I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A9C1F210-3844-436B-8F12-D9E8074F86B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55575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sk-SK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diskurz – Diskurz</a:t>
            </a:r>
          </a:p>
          <a:p>
            <a:pPr lvl="1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1: výpoveď, použitie jazyka (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  <a:sym typeface="Wingdings 3"/>
              </a:rPr>
              <a:t> lingvistické pojatie diskurzu: celok väčší ako veta)</a:t>
            </a:r>
            <a:endParaRPr lang="sk-SK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2: kombinácia diskurzu s </a:t>
            </a:r>
            <a:r>
              <a:rPr lang="sk-SK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mimolingvistickými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prvkami (</a:t>
            </a:r>
            <a:r>
              <a:rPr lang="sk-SK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tj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inými </a:t>
            </a:r>
            <a:r>
              <a:rPr lang="sk-SK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sémiotickými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systémami)</a:t>
            </a:r>
          </a:p>
          <a:p>
            <a:pPr eaLnBrk="1" hangingPunct="1">
              <a:defRPr/>
            </a:pPr>
            <a:r>
              <a:rPr lang="sk-SK" sz="2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sociáln</a:t>
            </a:r>
            <a:r>
              <a:rPr lang="en-US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sk-SK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jazyk</a:t>
            </a:r>
          </a:p>
          <a:p>
            <a:pPr lvl="1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multifunkčnosť jazyka</a:t>
            </a:r>
          </a:p>
          <a:p>
            <a:pPr lvl="1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pravda je záležitosťou </a:t>
            </a:r>
            <a:r>
              <a:rPr lang="sk-SK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vyjednávání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sk-SK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které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k-SK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sk-SK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uskutečňuje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cez jazyk</a:t>
            </a:r>
          </a:p>
          <a:p>
            <a:pPr eaLnBrk="1" hangingPunct="1">
              <a:defRPr/>
            </a:pPr>
            <a:r>
              <a:rPr lang="sk-SK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konverzácie – Konverzácie</a:t>
            </a:r>
          </a:p>
          <a:p>
            <a:pPr lvl="1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1: konkrétna výpoveď /komunikácia</a:t>
            </a:r>
          </a:p>
          <a:p>
            <a:pPr lvl="1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2: verejné diskusie viazané témou – nemusia prebiehať na jednom mieste v jednom čase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F155D54B-A2E8-4F3C-A9E1-00F5D77A4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  <a:latin typeface="+mn-lt"/>
                <a:cs typeface="Arial" charset="0"/>
              </a:rPr>
              <a:t>Model analýzy: </a:t>
            </a:r>
            <a:r>
              <a:rPr lang="cs-CZ" dirty="0" err="1">
                <a:solidFill>
                  <a:schemeClr val="tx1"/>
                </a:solidFill>
                <a:latin typeface="+mn-lt"/>
                <a:cs typeface="Arial" charset="0"/>
              </a:rPr>
              <a:t>základn</a:t>
            </a:r>
            <a:r>
              <a:rPr lang="en-US" dirty="0">
                <a:solidFill>
                  <a:schemeClr val="tx1"/>
                </a:solidFill>
                <a:latin typeface="+mn-lt"/>
                <a:cs typeface="Arial" charset="0"/>
              </a:rPr>
              <a:t>é</a:t>
            </a:r>
            <a:r>
              <a:rPr lang="cs-CZ" dirty="0">
                <a:solidFill>
                  <a:schemeClr val="tx1"/>
                </a:solidFill>
                <a:latin typeface="+mn-lt"/>
                <a:cs typeface="Arial" charset="0"/>
              </a:rPr>
              <a:t> nástroje (</a:t>
            </a:r>
            <a:r>
              <a:rPr lang="cs-CZ" dirty="0" err="1">
                <a:solidFill>
                  <a:schemeClr val="tx1"/>
                </a:solidFill>
                <a:latin typeface="+mn-lt"/>
                <a:cs typeface="Arial" charset="0"/>
              </a:rPr>
              <a:t>tools</a:t>
            </a:r>
            <a:r>
              <a:rPr lang="cs-CZ" dirty="0">
                <a:solidFill>
                  <a:schemeClr val="tx1"/>
                </a:solidFill>
                <a:latin typeface="+mn-lt"/>
                <a:cs typeface="Arial" charset="0"/>
              </a:rPr>
              <a:t>) II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988EB02A-213A-471F-9023-DBD520D842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55575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sk-SK" sz="21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intertextualita</a:t>
            </a:r>
            <a:endParaRPr lang="sk-SK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eaLnBrk="1" hangingPunct="1">
              <a:defRPr/>
            </a:pPr>
            <a:r>
              <a:rPr lang="sk-SK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Diskurzívne modely</a:t>
            </a:r>
          </a:p>
          <a:p>
            <a:pPr lvl="1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„teórie“, explikačné rámce pre určitú situáciu</a:t>
            </a:r>
          </a:p>
          <a:p>
            <a:pPr lvl="1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vzťah Diskurzívneho modelu a Diskurzu</a:t>
            </a:r>
          </a:p>
          <a:p>
            <a:pPr lvl="2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niektoré DM prechádzajú mnohými Diskurzmi, iné DM môžu byť obmedzené len na jeden Diskurz</a:t>
            </a:r>
          </a:p>
          <a:p>
            <a:pPr lvl="2" eaLnBrk="1" hangingPunct="1">
              <a:defRPr/>
            </a:pP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príklady:</a:t>
            </a:r>
          </a:p>
          <a:p>
            <a:pPr lvl="3" eaLnBrk="1" hangingPunct="1">
              <a:defRPr/>
            </a:pPr>
            <a:r>
              <a:rPr lang="sk-SK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Gee</a:t>
            </a: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Diskurzívny model svadby – „Diskurz západnej civilizácie“</a:t>
            </a:r>
          </a:p>
          <a:p>
            <a:pPr lvl="3" eaLnBrk="1" hangingPunct="1">
              <a:defRPr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diskurz rasizmu – diskurzívny model priaznivcov DSSS</a:t>
            </a:r>
          </a:p>
          <a:p>
            <a:pPr lvl="3" eaLnBrk="1" hangingPunct="1">
              <a:defRPr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29C561D4-FDD5-40CD-860E-429B3E581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  <a:latin typeface="+mn-lt"/>
                <a:cs typeface="Arial" charset="0"/>
              </a:rPr>
              <a:t>Sed</a:t>
            </a:r>
            <a:r>
              <a:rPr lang="en-US" dirty="0">
                <a:solidFill>
                  <a:srgbClr val="FF0000"/>
                </a:solidFill>
                <a:latin typeface="+mn-lt"/>
                <a:cs typeface="Arial" charset="0"/>
              </a:rPr>
              <a:t>e</a:t>
            </a:r>
            <a:r>
              <a:rPr lang="cs-CZ" dirty="0">
                <a:solidFill>
                  <a:srgbClr val="FF0000"/>
                </a:solidFill>
                <a:latin typeface="+mn-lt"/>
                <a:cs typeface="Arial" charset="0"/>
              </a:rPr>
              <a:t>m oblastí </a:t>
            </a:r>
            <a:r>
              <a:rPr lang="cs-CZ" dirty="0" err="1">
                <a:solidFill>
                  <a:srgbClr val="FF0000"/>
                </a:solidFill>
                <a:latin typeface="+mn-lt"/>
                <a:cs typeface="Arial" charset="0"/>
              </a:rPr>
              <a:t>kon</a:t>
            </a:r>
            <a:r>
              <a:rPr lang="en-US" dirty="0">
                <a:solidFill>
                  <a:srgbClr val="FF0000"/>
                </a:solidFill>
                <a:latin typeface="+mn-lt"/>
                <a:cs typeface="Arial" charset="0"/>
              </a:rPr>
              <a:t>š</a:t>
            </a:r>
            <a:r>
              <a:rPr lang="cs-CZ" dirty="0" err="1">
                <a:solidFill>
                  <a:srgbClr val="FF0000"/>
                </a:solidFill>
                <a:latin typeface="+mn-lt"/>
                <a:cs typeface="Arial" charset="0"/>
              </a:rPr>
              <a:t>trukc</a:t>
            </a:r>
            <a:r>
              <a:rPr lang="en-US" dirty="0" err="1">
                <a:solidFill>
                  <a:srgbClr val="FF0000"/>
                </a:solidFill>
                <a:latin typeface="+mn-lt"/>
                <a:cs typeface="Arial" charset="0"/>
              </a:rPr>
              <a:t>i</a:t>
            </a:r>
            <a:r>
              <a:rPr lang="cs-CZ" dirty="0">
                <a:solidFill>
                  <a:srgbClr val="FF0000"/>
                </a:solidFill>
                <a:latin typeface="+mn-lt"/>
                <a:cs typeface="Arial" charset="0"/>
              </a:rPr>
              <a:t>e reality (</a:t>
            </a:r>
            <a:r>
              <a:rPr lang="cs-CZ" dirty="0" err="1">
                <a:solidFill>
                  <a:srgbClr val="FF0000"/>
                </a:solidFill>
                <a:latin typeface="+mn-lt"/>
                <a:cs typeface="Arial" charset="0"/>
              </a:rPr>
              <a:t>building</a:t>
            </a:r>
            <a:r>
              <a:rPr lang="cs-CZ" dirty="0">
                <a:solidFill>
                  <a:srgbClr val="FF0000"/>
                </a:solidFill>
                <a:latin typeface="+mn-lt"/>
                <a:cs typeface="Arial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+mn-lt"/>
                <a:cs typeface="Arial" charset="0"/>
              </a:rPr>
              <a:t>tasks</a:t>
            </a:r>
            <a:r>
              <a:rPr lang="cs-CZ" dirty="0">
                <a:solidFill>
                  <a:srgbClr val="FF0000"/>
                </a:solidFill>
                <a:latin typeface="+mn-lt"/>
                <a:cs typeface="Arial" charset="0"/>
              </a:rPr>
              <a:t>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66A37978-08D7-434F-BF06-37DB350090B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690688"/>
            <a:ext cx="8229600" cy="4937125"/>
          </a:xfrm>
        </p:spPr>
        <p:txBody>
          <a:bodyPr>
            <a:normAutofit/>
          </a:bodyPr>
          <a:lstStyle/>
          <a:p>
            <a:pPr eaLnBrk="1" hangingPunct="1"/>
            <a:r>
              <a:rPr lang="sk-SK" altLang="cs-CZ" sz="2100" dirty="0"/>
              <a:t>konštruovanie identít</a:t>
            </a:r>
          </a:p>
          <a:p>
            <a:pPr eaLnBrk="1" hangingPunct="1"/>
            <a:r>
              <a:rPr lang="sk-SK" altLang="cs-CZ" sz="2100" dirty="0"/>
              <a:t>konštruovanie aktivít</a:t>
            </a:r>
          </a:p>
          <a:p>
            <a:pPr eaLnBrk="1" hangingPunct="1"/>
            <a:r>
              <a:rPr lang="sk-SK" altLang="cs-CZ" sz="2100" dirty="0"/>
              <a:t>konštruovanie vzájomných vzťahov (medzi subjektmi)</a:t>
            </a:r>
          </a:p>
          <a:p>
            <a:pPr eaLnBrk="1" hangingPunct="1"/>
            <a:r>
              <a:rPr lang="sk-SK" altLang="cs-CZ" sz="2100" dirty="0"/>
              <a:t>konštruovanie súvislostí (medzi objekty, </a:t>
            </a:r>
            <a:r>
              <a:rPr lang="sk-SK" altLang="cs-CZ" sz="2100" dirty="0" err="1"/>
              <a:t>udalosťmi</a:t>
            </a:r>
            <a:r>
              <a:rPr lang="sk-SK" altLang="cs-CZ" sz="2100" dirty="0"/>
              <a:t>, dejmi, procesmi)</a:t>
            </a:r>
          </a:p>
          <a:p>
            <a:pPr eaLnBrk="1" hangingPunct="1"/>
            <a:endParaRPr lang="sk-SK" altLang="cs-CZ" sz="2100" dirty="0"/>
          </a:p>
          <a:p>
            <a:pPr eaLnBrk="1" hangingPunct="1"/>
            <a:r>
              <a:rPr lang="sk-SK" altLang="cs-CZ" sz="2100" dirty="0"/>
              <a:t>konštruovanie politík (</a:t>
            </a:r>
            <a:r>
              <a:rPr lang="sk-SK" altLang="cs-CZ" sz="2100" dirty="0" err="1"/>
              <a:t>building</a:t>
            </a:r>
            <a:r>
              <a:rPr lang="sk-SK" altLang="cs-CZ" sz="2100" dirty="0"/>
              <a:t> </a:t>
            </a:r>
            <a:r>
              <a:rPr lang="sk-SK" altLang="cs-CZ" sz="2100" dirty="0" err="1"/>
              <a:t>politics</a:t>
            </a:r>
            <a:r>
              <a:rPr lang="sk-SK" altLang="cs-CZ" sz="2100" dirty="0"/>
              <a:t>), hodnotenie</a:t>
            </a:r>
          </a:p>
          <a:p>
            <a:pPr eaLnBrk="1" hangingPunct="1"/>
            <a:r>
              <a:rPr lang="sk-SK" altLang="cs-CZ" sz="2100" dirty="0" err="1"/>
              <a:t>zvýznamňovanie</a:t>
            </a:r>
            <a:r>
              <a:rPr lang="sk-SK" altLang="cs-CZ" sz="2100" dirty="0"/>
              <a:t> (</a:t>
            </a:r>
            <a:r>
              <a:rPr lang="sk-SK" altLang="cs-CZ" sz="2100" dirty="0" err="1"/>
              <a:t>building</a:t>
            </a:r>
            <a:r>
              <a:rPr lang="sk-SK" altLang="cs-CZ" sz="2100" dirty="0"/>
              <a:t> </a:t>
            </a:r>
            <a:r>
              <a:rPr lang="sk-SK" altLang="cs-CZ" sz="2100" dirty="0" err="1"/>
              <a:t>significance</a:t>
            </a:r>
            <a:r>
              <a:rPr lang="sk-SK" altLang="cs-CZ" sz="2100" dirty="0"/>
              <a:t>)</a:t>
            </a:r>
          </a:p>
          <a:p>
            <a:pPr eaLnBrk="1" hangingPunct="1"/>
            <a:endParaRPr lang="sk-SK" altLang="cs-CZ" sz="2100" dirty="0"/>
          </a:p>
          <a:p>
            <a:pPr eaLnBrk="1" hangingPunct="1"/>
            <a:r>
              <a:rPr lang="sk-SK" altLang="cs-CZ" sz="2100" dirty="0"/>
              <a:t>znakové systémy a systémy vedenia (</a:t>
            </a:r>
            <a:r>
              <a:rPr lang="sk-SK" altLang="cs-CZ" sz="2100" dirty="0" err="1"/>
              <a:t>building</a:t>
            </a:r>
            <a:r>
              <a:rPr lang="sk-SK" altLang="cs-CZ" sz="2100" dirty="0"/>
              <a:t> </a:t>
            </a:r>
            <a:r>
              <a:rPr lang="sk-SK" altLang="cs-CZ" sz="2100" dirty="0" err="1"/>
              <a:t>significance</a:t>
            </a:r>
            <a:r>
              <a:rPr lang="sk-SK" altLang="cs-CZ" sz="2100" dirty="0"/>
              <a:t> </a:t>
            </a:r>
            <a:r>
              <a:rPr lang="sk-SK" altLang="cs-CZ" sz="2100" dirty="0" err="1"/>
              <a:t>for</a:t>
            </a:r>
            <a:r>
              <a:rPr lang="sk-SK" altLang="cs-CZ" sz="2100" dirty="0"/>
              <a:t> </a:t>
            </a:r>
            <a:r>
              <a:rPr lang="sk-SK" altLang="cs-CZ" sz="2100" dirty="0" err="1"/>
              <a:t>sign</a:t>
            </a:r>
            <a:r>
              <a:rPr lang="sk-SK" altLang="cs-CZ" sz="2100" dirty="0"/>
              <a:t> </a:t>
            </a:r>
            <a:r>
              <a:rPr lang="sk-SK" altLang="cs-CZ" sz="2100" dirty="0" err="1"/>
              <a:t>systems</a:t>
            </a:r>
            <a:r>
              <a:rPr lang="sk-SK" altLang="cs-CZ" sz="2100" dirty="0"/>
              <a:t> and </a:t>
            </a:r>
            <a:r>
              <a:rPr lang="sk-SK" altLang="cs-CZ" sz="2100" dirty="0" err="1"/>
              <a:t>knowledge</a:t>
            </a:r>
            <a:r>
              <a:rPr lang="sk-SK" altLang="cs-CZ" sz="21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606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Diskurzívna analýza</vt:lpstr>
      <vt:lpstr>Kvalitatívne textové analýzy</vt:lpstr>
      <vt:lpstr>Diskurz???</vt:lpstr>
      <vt:lpstr>Discourse studies - rozčlenenie</vt:lpstr>
      <vt:lpstr>Discourse studies - rozčlenenie</vt:lpstr>
      <vt:lpstr>J.P. Gee a jeho model DA</vt:lpstr>
      <vt:lpstr>Model analýzy: základné nástroje (tools) I</vt:lpstr>
      <vt:lpstr>Model analýzy: základné nástroje (tools) II</vt:lpstr>
      <vt:lpstr>Sedem oblastí konštrukcie reality (building tasks)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Pološtrukturovaný rozhovor (obsahová analýza)</dc:title>
  <dc:creator>orrim</dc:creator>
  <cp:lastModifiedBy>Miroslav Vlček</cp:lastModifiedBy>
  <cp:revision>12</cp:revision>
  <dcterms:created xsi:type="dcterms:W3CDTF">2017-11-06T22:12:01Z</dcterms:created>
  <dcterms:modified xsi:type="dcterms:W3CDTF">2019-10-20T19:47:51Z</dcterms:modified>
</cp:coreProperties>
</file>