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6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10/6/2019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10/6/2019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10/6/2019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10/6/2019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10/6/2019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10/6/2019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10/6/2019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10/6/2019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10/6/2019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10/6/2019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10/6/2019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10/6/2019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82E35E-5D37-4BCC-A95E-95670D7E97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Bakalářský seminář III</a:t>
            </a:r>
            <a:br>
              <a:rPr lang="cs-CZ" dirty="0"/>
            </a:br>
            <a:r>
              <a:rPr lang="cs-CZ" sz="4000" dirty="0"/>
              <a:t>Teorie autorství ve filmu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8D21A1A-3D88-420F-AC32-EB8AAD3404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martin</a:t>
            </a:r>
            <a:r>
              <a:rPr lang="cs-CZ" dirty="0"/>
              <a:t> kos, 7. října 2019</a:t>
            </a:r>
          </a:p>
        </p:txBody>
      </p:sp>
    </p:spTree>
    <p:extLst>
      <p:ext uri="{BB962C8B-B14F-4D97-AF65-F5344CB8AC3E}">
        <p14:creationId xmlns:p14="http://schemas.microsoft.com/office/powerpoint/2010/main" val="2298543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C91C59-AD14-4A49-9A61-0E6AD0A68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Auteurská</a:t>
            </a:r>
            <a:r>
              <a:rPr lang="cs-CZ" dirty="0"/>
              <a:t> teorie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9A6850-48BF-4E30-93F1-DCEE28FE8F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příčinná síla [filmu] se překrývá s osobním způsobem chování, vlastnostmi nebo zvýšeným vnímáním režiséra jako autora filmu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Alexandre </a:t>
            </a:r>
            <a:r>
              <a:rPr lang="cs-CZ" dirty="0" err="1"/>
              <a:t>Astruc</a:t>
            </a:r>
            <a:r>
              <a:rPr lang="cs-CZ" dirty="0"/>
              <a:t> – koncept kamero-pero</a:t>
            </a:r>
            <a:br>
              <a:rPr lang="cs-CZ" dirty="0"/>
            </a:br>
            <a:r>
              <a:rPr lang="cs-CZ" dirty="0"/>
              <a:t>- síla kinematografie jako expresivního umění</a:t>
            </a:r>
            <a:br>
              <a:rPr lang="cs-CZ" dirty="0"/>
            </a:br>
            <a:r>
              <a:rPr lang="cs-CZ" dirty="0"/>
              <a:t>- kinematografie se stává jazykem, kterým se může filmař vyjadřovat</a:t>
            </a:r>
            <a:br>
              <a:rPr lang="cs-CZ" dirty="0"/>
            </a:br>
            <a:r>
              <a:rPr lang="cs-CZ" dirty="0"/>
              <a:t>- analogie práce režiséra s kamerou jako spisovatele s perem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Francois </a:t>
            </a:r>
            <a:r>
              <a:rPr lang="cs-CZ" dirty="0" err="1"/>
              <a:t>Truffaut</a:t>
            </a:r>
            <a:r>
              <a:rPr lang="cs-CZ" dirty="0"/>
              <a:t>: politika </a:t>
            </a:r>
            <a:r>
              <a:rPr lang="cs-CZ" dirty="0" err="1"/>
              <a:t>auterů</a:t>
            </a:r>
            <a:r>
              <a:rPr lang="cs-CZ" dirty="0"/>
              <a:t> (esej Jistá tendence francouzského filmu v časopise </a:t>
            </a:r>
            <a:r>
              <a:rPr lang="cs-CZ" dirty="0" err="1"/>
              <a:t>Cahiers</a:t>
            </a:r>
            <a:r>
              <a:rPr lang="cs-CZ" dirty="0"/>
              <a:t> </a:t>
            </a:r>
            <a:r>
              <a:rPr lang="cs-CZ" dirty="0" err="1"/>
              <a:t>du</a:t>
            </a:r>
            <a:r>
              <a:rPr lang="cs-CZ" dirty="0"/>
              <a:t> </a:t>
            </a:r>
            <a:r>
              <a:rPr lang="cs-CZ" dirty="0" err="1"/>
              <a:t>Cinéma</a:t>
            </a:r>
            <a:r>
              <a:rPr lang="cs-CZ" dirty="0"/>
              <a:t>)</a:t>
            </a:r>
            <a:br>
              <a:rPr lang="cs-CZ" dirty="0"/>
            </a:br>
            <a:r>
              <a:rPr lang="cs-CZ" dirty="0"/>
              <a:t>- útok na „tradici kvality“ reprezentovanou především adaptacemi „kvalitních románů“</a:t>
            </a:r>
            <a:br>
              <a:rPr lang="cs-CZ" dirty="0"/>
            </a:br>
            <a:r>
              <a:rPr lang="cs-CZ" dirty="0"/>
              <a:t>- podle </a:t>
            </a:r>
            <a:r>
              <a:rPr lang="cs-CZ" dirty="0" err="1"/>
              <a:t>Truffauta</a:t>
            </a:r>
            <a:r>
              <a:rPr lang="cs-CZ" dirty="0"/>
              <a:t> měl hlavní kontrolu nad podobou filmů scenárista a režisér plnil pouze sekundární roli</a:t>
            </a:r>
            <a:br>
              <a:rPr lang="cs-CZ" dirty="0"/>
            </a:br>
            <a:r>
              <a:rPr lang="cs-CZ" dirty="0"/>
              <a:t>- režisér </a:t>
            </a:r>
            <a:r>
              <a:rPr lang="cs-CZ" i="1" dirty="0" err="1"/>
              <a:t>auteur</a:t>
            </a:r>
            <a:r>
              <a:rPr lang="cs-CZ" dirty="0"/>
              <a:t> film ovlivňuje výraznějším způsobem než jen převáděním cizí [scenáristovy] vize na plátno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režisér vyjadřuje napříč svými snímky svoji jednotnou a jedinečnou vizi a pohled na svět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odklon od </a:t>
            </a:r>
            <a:r>
              <a:rPr lang="cs-CZ" i="1" dirty="0"/>
              <a:t>tématu</a:t>
            </a:r>
            <a:r>
              <a:rPr lang="cs-CZ" dirty="0"/>
              <a:t> (co) ke </a:t>
            </a:r>
            <a:r>
              <a:rPr lang="cs-CZ" i="1" dirty="0"/>
              <a:t>stylu</a:t>
            </a:r>
            <a:r>
              <a:rPr lang="cs-CZ" dirty="0"/>
              <a:t> (jak)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vznik panteonů preferovaných </a:t>
            </a:r>
            <a:r>
              <a:rPr lang="cs-CZ" dirty="0" err="1"/>
              <a:t>auteurů</a:t>
            </a:r>
            <a:r>
              <a:rPr lang="cs-CZ" dirty="0"/>
              <a:t> (především Andrew </a:t>
            </a:r>
            <a:r>
              <a:rPr lang="cs-CZ" dirty="0" err="1"/>
              <a:t>Sarris</a:t>
            </a:r>
            <a:r>
              <a:rPr lang="cs-CZ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375280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616E52-78FC-436C-B903-77D01E7DE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Roland </a:t>
            </a:r>
            <a:r>
              <a:rPr lang="cs-CZ" dirty="0" err="1"/>
              <a:t>Barthes</a:t>
            </a:r>
            <a:r>
              <a:rPr lang="cs-CZ" dirty="0"/>
              <a:t> – Smrt autora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67A430-D382-40FC-98F7-063E61725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odklon od uvažování od spisovatele/režiséra jako autora díla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souvislost s rozpoznáním čtenářské praxe a komplikací autorovy pozice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čtenář produkuje reprezentaci autora stojícího za textem a využívá tuto reprezentaci při chápání díla</a:t>
            </a:r>
            <a:br>
              <a:rPr lang="cs-CZ" dirty="0"/>
            </a:br>
            <a:r>
              <a:rPr lang="cs-CZ" dirty="0"/>
              <a:t>-&gt; autorství je čtenářova konstrukce, která pro něj může být hodnotná při vytváření interpretace</a:t>
            </a:r>
            <a:br>
              <a:rPr lang="cs-CZ" dirty="0"/>
            </a:br>
            <a:r>
              <a:rPr lang="cs-CZ" dirty="0"/>
              <a:t>-&gt; autor se tak stává čtenářovou fikční reprezentací, která se podílí na čtenářově interpretaci významů domněle vytvářených </a:t>
            </a:r>
            <a:r>
              <a:rPr lang="cs-CZ" i="1" dirty="0"/>
              <a:t>právě</a:t>
            </a:r>
            <a:r>
              <a:rPr lang="cs-CZ" dirty="0"/>
              <a:t> touto fikční reprezentací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 okamžiku, kdy je materiál vyjádřen v textu, jeho vnitřní význam zmizí – čtenář ovládá označující a interpretuje je z vlastní subjektivní pozice -&gt; čtenář je ten, kdo vytváří v textu významy, nikoliv autor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text je prostorem mnohých dimenzí, kde se snoubí a popírají různá psaní, z nichž žádné není originálem</a:t>
            </a:r>
            <a:br>
              <a:rPr lang="cs-CZ" dirty="0"/>
            </a:br>
            <a:r>
              <a:rPr lang="cs-CZ" dirty="0"/>
              <a:t>-&gt; text je tkanivem citací, pocházejících z tisíce kulturních zdrojů</a:t>
            </a:r>
            <a:br>
              <a:rPr lang="cs-CZ" dirty="0"/>
            </a:br>
            <a:r>
              <a:rPr lang="cs-CZ" dirty="0"/>
              <a:t>-&gt; spisovatel/filmař může pouze imitovat gesto vždy předešlé, nikdy původní</a:t>
            </a:r>
            <a:br>
              <a:rPr lang="cs-CZ" dirty="0"/>
            </a:br>
            <a:r>
              <a:rPr lang="cs-CZ" dirty="0"/>
              <a:t>-&gt; jeho jedinou mocí je pouze mísit psaní, stavět jedno proti druhému a nikdy na žádné z nich neklást důraz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čtenář je člověkem bez historie, biografie a psychologie</a:t>
            </a:r>
            <a:br>
              <a:rPr lang="cs-CZ" dirty="0"/>
            </a:br>
            <a:r>
              <a:rPr lang="cs-CZ" dirty="0"/>
              <a:t>-&gt; je pouze </a:t>
            </a:r>
            <a:r>
              <a:rPr lang="cs-CZ" i="1" dirty="0"/>
              <a:t>někým</a:t>
            </a:r>
            <a:r>
              <a:rPr lang="cs-CZ" dirty="0"/>
              <a:t>, kdo drží pohromadě všechny stopy, z nichž je psaný text vytvořen</a:t>
            </a:r>
          </a:p>
        </p:txBody>
      </p:sp>
    </p:spTree>
    <p:extLst>
      <p:ext uri="{BB962C8B-B14F-4D97-AF65-F5344CB8AC3E}">
        <p14:creationId xmlns:p14="http://schemas.microsoft.com/office/powerpoint/2010/main" val="481465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BAA429-F706-419C-B29E-8EC55A15C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Jonathan </a:t>
            </a:r>
            <a:r>
              <a:rPr lang="cs-CZ" dirty="0" err="1"/>
              <a:t>Gray</a:t>
            </a:r>
            <a:r>
              <a:rPr lang="cs-CZ" dirty="0"/>
              <a:t> –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Author</a:t>
            </a:r>
            <a:r>
              <a:rPr lang="cs-CZ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615435-8445-4E46-BCFE-FCAEA62A83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Barthes</a:t>
            </a:r>
            <a:r>
              <a:rPr lang="cs-CZ" dirty="0"/>
              <a:t> není ve svém textu úplně jasný, jestli čtenář nahradí autora a uzurpuje si jeho pozici, nebo jestli se čtenáři bude lépe dýchat a bude lepším čtenářem při autorově absenci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problém s teorií autora jako vládce a tvořitele díla je temporální, protože texty jsou chybně chápány, že </a:t>
            </a:r>
            <a:r>
              <a:rPr lang="cs-CZ" i="1" dirty="0"/>
              <a:t>jsou</a:t>
            </a:r>
            <a:r>
              <a:rPr lang="cs-CZ" dirty="0"/>
              <a:t>;</a:t>
            </a:r>
            <a:r>
              <a:rPr lang="cs-CZ" i="1" dirty="0"/>
              <a:t> </a:t>
            </a:r>
            <a:r>
              <a:rPr lang="cs-CZ" dirty="0"/>
              <a:t>namísto, aby byly chápány, že se </a:t>
            </a:r>
            <a:r>
              <a:rPr lang="cs-CZ" i="1" dirty="0"/>
              <a:t>stávají</a:t>
            </a:r>
            <a:r>
              <a:rPr lang="cs-CZ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pokud budeme vidět texty stále v procesu </a:t>
            </a:r>
            <a:r>
              <a:rPr lang="cs-CZ" i="1" dirty="0"/>
              <a:t>stávání</a:t>
            </a:r>
            <a:r>
              <a:rPr lang="cs-CZ" dirty="0"/>
              <a:t> (</a:t>
            </a:r>
            <a:r>
              <a:rPr lang="cs-CZ" dirty="0" err="1"/>
              <a:t>becoming</a:t>
            </a:r>
            <a:r>
              <a:rPr lang="cs-CZ" dirty="0"/>
              <a:t>), musíme se porozhlížet a prozkoumávat spoustu dalších figur v řadě různých okamžiků, které se autorsky podílejí na textu</a:t>
            </a:r>
            <a:br>
              <a:rPr lang="cs-CZ" dirty="0"/>
            </a:br>
            <a:r>
              <a:rPr lang="cs-CZ" dirty="0"/>
              <a:t>-&gt; otázka </a:t>
            </a:r>
            <a:r>
              <a:rPr lang="cs-CZ" i="1" dirty="0"/>
              <a:t>kdy</a:t>
            </a:r>
            <a:r>
              <a:rPr lang="cs-CZ" dirty="0"/>
              <a:t> je autor tak může být nápomocnější než otázka </a:t>
            </a:r>
            <a:r>
              <a:rPr lang="cs-CZ" i="1" dirty="0"/>
              <a:t>co</a:t>
            </a:r>
            <a:r>
              <a:rPr lang="cs-CZ" dirty="0"/>
              <a:t> nebo </a:t>
            </a:r>
            <a:r>
              <a:rPr lang="cs-CZ" i="1" dirty="0"/>
              <a:t>kdo</a:t>
            </a:r>
            <a:r>
              <a:rPr lang="cs-CZ" dirty="0"/>
              <a:t> je autor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žádný text nemá jednoho autora</a:t>
            </a:r>
            <a:br>
              <a:rPr lang="cs-CZ" dirty="0"/>
            </a:br>
            <a:r>
              <a:rPr lang="cs-CZ" dirty="0"/>
              <a:t>-&gt; namísto „nudné hry“ zjišťování, kdo se ještě jako autor „počítá“ a kdo nikoliv, je mnohem plodnější úloha prozkoumávání, jak je autorství vybojováno, přidělováno, nárokováno, prohlašováno, odpíráno a/nebo sdíleno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koncept autorských klastrů vyžaduje zkoumání sociálních tenzí, rozdílů v moci, managementu a spolupráce (</a:t>
            </a:r>
            <a:r>
              <a:rPr lang="cs-CZ" dirty="0" err="1"/>
              <a:t>collaboration</a:t>
            </a:r>
            <a:r>
              <a:rPr lang="cs-CZ" dirty="0"/>
              <a:t>) mezi autory a interakcí mezi autory „stejného“ textu a produkčních kultur</a:t>
            </a:r>
          </a:p>
        </p:txBody>
      </p:sp>
    </p:spTree>
    <p:extLst>
      <p:ext uri="{BB962C8B-B14F-4D97-AF65-F5344CB8AC3E}">
        <p14:creationId xmlns:p14="http://schemas.microsoft.com/office/powerpoint/2010/main" val="2655283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F5FECE-986C-48A8-8B9F-1CAF05A71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Jonathan </a:t>
            </a:r>
            <a:r>
              <a:rPr lang="cs-CZ" dirty="0" err="1"/>
              <a:t>Gray</a:t>
            </a:r>
            <a:r>
              <a:rPr lang="cs-CZ" dirty="0"/>
              <a:t> –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Author</a:t>
            </a:r>
            <a:r>
              <a:rPr lang="cs-CZ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BEA3FE-22C6-4286-A218-EE590D412C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každým novým zarámováním, každým novým sestřihem, každou další diskuzí související s textem apod. pokračuje text v tom, že se stává něčím novým a znamená pokaždé nově nového, rozdílného než v předchozím případě</a:t>
            </a:r>
            <a:br>
              <a:rPr lang="cs-CZ" dirty="0"/>
            </a:br>
            <a:r>
              <a:rPr lang="cs-CZ" dirty="0"/>
              <a:t>- franšízy, </a:t>
            </a:r>
            <a:r>
              <a:rPr lang="cs-CZ" dirty="0" err="1"/>
              <a:t>remaky</a:t>
            </a:r>
            <a:r>
              <a:rPr lang="cs-CZ" dirty="0"/>
              <a:t> nebo adaptace rozvíjejí texty, ale podle </a:t>
            </a:r>
            <a:r>
              <a:rPr lang="cs-CZ" dirty="0" err="1"/>
              <a:t>Graye</a:t>
            </a:r>
            <a:r>
              <a:rPr lang="cs-CZ" dirty="0"/>
              <a:t> vše, co obklopuje text, může změnit významy a hodnoty v průběhu životního cyklu textu</a:t>
            </a:r>
            <a:br>
              <a:rPr lang="cs-CZ" dirty="0"/>
            </a:br>
            <a:r>
              <a:rPr lang="cs-CZ" dirty="0"/>
              <a:t>-&gt; každý kanál, který vysílá televizní seriál </a:t>
            </a:r>
            <a:r>
              <a:rPr lang="cs-CZ" dirty="0" err="1"/>
              <a:t>přerámovává</a:t>
            </a:r>
            <a:r>
              <a:rPr lang="cs-CZ" dirty="0"/>
              <a:t> jeho význam tak, aby seděl účelům značky; podobně každé DVD vydání transformuje významy seriálů (v některých případech například zvyšování hodnoty z pouhé „světské“ televize v část „televizního dědictví“)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k pochopení textu se musíme ptát, kde se publikum poprvé setká s textem</a:t>
            </a:r>
            <a:br>
              <a:rPr lang="cs-CZ" dirty="0"/>
            </a:br>
            <a:r>
              <a:rPr lang="cs-CZ" dirty="0"/>
              <a:t>-&gt; a byť se odpovědi na tuto otázku budou lišit, tak vždy budou zahrnovat </a:t>
            </a:r>
            <a:r>
              <a:rPr lang="cs-CZ" i="1" dirty="0" err="1"/>
              <a:t>paratexty</a:t>
            </a:r>
            <a:endParaRPr lang="cs-CZ" i="1" dirty="0"/>
          </a:p>
          <a:p>
            <a:pPr>
              <a:buFont typeface="Arial" panose="020B0604020202020204" pitchFamily="34" charset="0"/>
              <a:buChar char="•"/>
            </a:pPr>
            <a:r>
              <a:rPr lang="cs-CZ" i="1" dirty="0"/>
              <a:t> </a:t>
            </a:r>
            <a:r>
              <a:rPr lang="cs-CZ" dirty="0" err="1"/>
              <a:t>paratexty</a:t>
            </a:r>
            <a:r>
              <a:rPr lang="cs-CZ" dirty="0"/>
              <a:t> jsou mnohonásobné </a:t>
            </a:r>
            <a:r>
              <a:rPr lang="cs-CZ" dirty="0" err="1"/>
              <a:t>textuální</a:t>
            </a:r>
            <a:r>
              <a:rPr lang="cs-CZ" dirty="0"/>
              <a:t> fragmenty, které obklopují text, ale nejsou často chápány jako „samotný text“</a:t>
            </a:r>
            <a:br>
              <a:rPr lang="cs-CZ" dirty="0"/>
            </a:br>
            <a:r>
              <a:rPr lang="cs-CZ" dirty="0"/>
              <a:t>- zahrnují cokoliv od obalu knihy přes filmové plakáty, trailery, reklamy, kritiky a recenze až k videohrám speciálním DVD/</a:t>
            </a:r>
            <a:r>
              <a:rPr lang="cs-CZ" dirty="0" err="1"/>
              <a:t>Blu-ray</a:t>
            </a:r>
            <a:r>
              <a:rPr lang="cs-CZ" dirty="0"/>
              <a:t> edicím nebo </a:t>
            </a:r>
            <a:r>
              <a:rPr lang="cs-CZ" dirty="0" err="1"/>
              <a:t>spinoffům</a:t>
            </a:r>
            <a:r>
              <a:rPr lang="cs-CZ" dirty="0"/>
              <a:t>, hračkám, </a:t>
            </a:r>
            <a:r>
              <a:rPr lang="cs-CZ" dirty="0" err="1"/>
              <a:t>fan</a:t>
            </a:r>
            <a:r>
              <a:rPr lang="cs-CZ" dirty="0"/>
              <a:t> fikci a spoustě dalšího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408071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421053-0E05-478D-A066-2AB2EEBED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Jonathan </a:t>
            </a:r>
            <a:r>
              <a:rPr lang="cs-CZ" dirty="0" err="1"/>
              <a:t>Gray</a:t>
            </a:r>
            <a:r>
              <a:rPr lang="cs-CZ" dirty="0"/>
              <a:t> –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Author</a:t>
            </a:r>
            <a:r>
              <a:rPr lang="cs-CZ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C487DC-26C2-499C-876A-22D82C163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textuální</a:t>
            </a:r>
            <a:r>
              <a:rPr lang="cs-CZ" dirty="0"/>
              <a:t> významy, síla nebo hodnota často začíná právě s </a:t>
            </a:r>
            <a:r>
              <a:rPr lang="cs-CZ" dirty="0" err="1"/>
              <a:t>paratexty</a:t>
            </a:r>
            <a:r>
              <a:rPr lang="cs-CZ" dirty="0"/>
              <a:t>, jelikož ty ustanovují postavy, příběhy, žánrová zařazení nebo témata dávno předtím, než se setkáme se „samotným textem“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paratexty</a:t>
            </a:r>
            <a:r>
              <a:rPr lang="cs-CZ" dirty="0"/>
              <a:t> nás nutí uvědomit si, že ačkoliv nemusí být částí </a:t>
            </a:r>
            <a:r>
              <a:rPr lang="cs-CZ" i="1" dirty="0"/>
              <a:t>díla</a:t>
            </a:r>
            <a:r>
              <a:rPr lang="cs-CZ" dirty="0"/>
              <a:t>, tak vždy jsou částí </a:t>
            </a:r>
            <a:r>
              <a:rPr lang="cs-CZ" i="1" dirty="0"/>
              <a:t>texty</a:t>
            </a:r>
            <a:r>
              <a:rPr lang="cs-CZ" dirty="0"/>
              <a:t>, často dokonce jejich konstitutivními částmi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je potřeba si klást otázky, jak jsou například trailery tvořeny, kdo je dělá a jaké volby k tomu, co mají ukázat, říct a předpokládat jsou činěny</a:t>
            </a:r>
            <a:br>
              <a:rPr lang="cs-CZ" dirty="0"/>
            </a:br>
            <a:r>
              <a:rPr lang="cs-CZ" dirty="0"/>
              <a:t>-&gt; případně se ptát, jak jsou celé strategie vydání a marketingové plány tvořeny, jednotlivé </a:t>
            </a:r>
            <a:r>
              <a:rPr lang="cs-CZ" dirty="0" err="1"/>
              <a:t>paratexty</a:t>
            </a:r>
            <a:r>
              <a:rPr lang="cs-CZ" dirty="0"/>
              <a:t> spojovány dohromady, aby jednotlivé akty a významy byly koordinovány a doplňovaly 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autoři trailerů a dalších </a:t>
            </a:r>
            <a:r>
              <a:rPr lang="cs-CZ" dirty="0" err="1"/>
              <a:t>paratextů</a:t>
            </a:r>
            <a:r>
              <a:rPr lang="cs-CZ" dirty="0"/>
              <a:t> mají signifikantní míru autority nad textem, která je jim udělována</a:t>
            </a:r>
            <a:br>
              <a:rPr lang="cs-CZ" dirty="0"/>
            </a:br>
            <a:r>
              <a:rPr lang="cs-CZ" dirty="0"/>
              <a:t>-&gt; musíme se proto ptát i potom, kdo jim tuto autoritu uděluje</a:t>
            </a:r>
          </a:p>
        </p:txBody>
      </p:sp>
    </p:spTree>
    <p:extLst>
      <p:ext uri="{BB962C8B-B14F-4D97-AF65-F5344CB8AC3E}">
        <p14:creationId xmlns:p14="http://schemas.microsoft.com/office/powerpoint/2010/main" val="679311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11E08C-8397-40EF-ACF6-75014F767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Jonathan </a:t>
            </a:r>
            <a:r>
              <a:rPr lang="cs-CZ" dirty="0" err="1"/>
              <a:t>Gray</a:t>
            </a:r>
            <a:r>
              <a:rPr lang="cs-CZ" dirty="0"/>
              <a:t> –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Author</a:t>
            </a:r>
            <a:r>
              <a:rPr lang="cs-CZ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233B0A-35E7-492E-BB9C-C638608AFB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na významech spojených s textem se nepodílejí pouze trailery nebo plakáty </a:t>
            </a:r>
            <a:r>
              <a:rPr lang="cs-CZ" i="1" dirty="0"/>
              <a:t>před</a:t>
            </a:r>
            <a:r>
              <a:rPr lang="cs-CZ" dirty="0"/>
              <a:t> setkáním s textem, ale i další typy </a:t>
            </a:r>
            <a:r>
              <a:rPr lang="cs-CZ" dirty="0" err="1"/>
              <a:t>paratextů</a:t>
            </a:r>
            <a:r>
              <a:rPr lang="cs-CZ" dirty="0"/>
              <a:t> jako autorské komentáře, </a:t>
            </a:r>
            <a:r>
              <a:rPr lang="cs-CZ" dirty="0" err="1"/>
              <a:t>making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videa, recenze nebo fanouškovská fikce </a:t>
            </a:r>
            <a:r>
              <a:rPr lang="cs-CZ" i="1" dirty="0"/>
              <a:t>po</a:t>
            </a:r>
            <a:r>
              <a:rPr lang="cs-CZ" dirty="0"/>
              <a:t> setkání s textem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 průběhu celého životního cyklu textu tak vznikají určité autorské klastry, které mají sílu (spolu)utvářet nebo měnit významy textu</a:t>
            </a:r>
            <a:br>
              <a:rPr lang="cs-CZ" dirty="0"/>
            </a:br>
            <a:r>
              <a:rPr lang="cs-CZ" dirty="0"/>
              <a:t>-&gt; tyto </a:t>
            </a:r>
            <a:r>
              <a:rPr lang="cs-CZ" dirty="0" err="1"/>
              <a:t>paratexty</a:t>
            </a:r>
            <a:r>
              <a:rPr lang="cs-CZ" dirty="0"/>
              <a:t> spolu můžou navíc často soupeřit</a:t>
            </a:r>
          </a:p>
        </p:txBody>
      </p:sp>
    </p:spTree>
    <p:extLst>
      <p:ext uri="{BB962C8B-B14F-4D97-AF65-F5344CB8AC3E}">
        <p14:creationId xmlns:p14="http://schemas.microsoft.com/office/powerpoint/2010/main" val="1903635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18B1D7-E153-4821-8608-E645B8DE5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Jonathan </a:t>
            </a:r>
            <a:r>
              <a:rPr lang="cs-CZ" dirty="0" err="1"/>
              <a:t>Gray</a:t>
            </a:r>
            <a:r>
              <a:rPr lang="cs-CZ" dirty="0"/>
              <a:t> –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Author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876E16-7F04-4931-9977-2E2D566BE8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film/text jako nikdy nekončící proces, proto i autorství jako nikdy nekončící proces</a:t>
            </a:r>
            <a:br>
              <a:rPr lang="cs-CZ" dirty="0"/>
            </a:br>
            <a:r>
              <a:rPr lang="cs-CZ" dirty="0"/>
              <a:t>-&gt; je potřeba se ptát na autorství v konkrétním čase za určitých okolností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autorství se rozvíjí ve všech fázích „životního cyklu“ včetně šíření, interpretace a přepisování v nejrůznějších kontextech</a:t>
            </a:r>
            <a:br>
              <a:rPr lang="cs-CZ" dirty="0"/>
            </a:br>
            <a:r>
              <a:rPr lang="cs-CZ" dirty="0"/>
              <a:t>-&gt; důležitá rovina i </a:t>
            </a:r>
            <a:r>
              <a:rPr lang="cs-CZ" dirty="0" err="1"/>
              <a:t>paratextů</a:t>
            </a:r>
            <a:r>
              <a:rPr lang="cs-CZ" dirty="0"/>
              <a:t> a propagačních materiálů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autorské pozice se sdružují do klastrů, které na sebe vzájemně působí a které mohou jít proti sobě, čímž se dostávají </a:t>
            </a:r>
            <a:r>
              <a:rPr lang="cs-CZ"/>
              <a:t>do konfliktů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autorství a autorita jako základ hierarchie moci</a:t>
            </a:r>
            <a:br>
              <a:rPr lang="cs-CZ" dirty="0"/>
            </a:br>
            <a:r>
              <a:rPr lang="cs-CZ" dirty="0"/>
              <a:t>-&gt; kdo autorským klastrům uděluje jejich autoritu nad textem, případně jim tuto autoritu omezuje nebo zcela odpírá?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musíme si klást otázky: kdy je autor a jak k autorství dochází? kdo dává autoritu a kdo proklamuje autoritu?</a:t>
            </a:r>
          </a:p>
        </p:txBody>
      </p:sp>
    </p:spTree>
    <p:extLst>
      <p:ext uri="{BB962C8B-B14F-4D97-AF65-F5344CB8AC3E}">
        <p14:creationId xmlns:p14="http://schemas.microsoft.com/office/powerpoint/2010/main" val="263992227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191</TotalTime>
  <Words>422</Words>
  <Application>Microsoft Office PowerPoint</Application>
  <PresentationFormat>Širokoúhlá obrazovka</PresentationFormat>
  <Paragraphs>40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Retrospektiva</vt:lpstr>
      <vt:lpstr>Bakalářský seminář III Teorie autorství ve filmu</vt:lpstr>
      <vt:lpstr>Auteurská teorie</vt:lpstr>
      <vt:lpstr>Roland Barthes – Smrt autora</vt:lpstr>
      <vt:lpstr>Jonathan Gray – When is the Author?</vt:lpstr>
      <vt:lpstr>Jonathan Gray – When is the Author?</vt:lpstr>
      <vt:lpstr>Jonathan Gray – When is the Author?</vt:lpstr>
      <vt:lpstr>Jonathan Gray – When is the Author?</vt:lpstr>
      <vt:lpstr>Jonathan Gray – When is the Author?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Autorství ve filmu</dc:title>
  <dc:creator>Martin Kos</dc:creator>
  <cp:lastModifiedBy>Martin Kos</cp:lastModifiedBy>
  <cp:revision>17</cp:revision>
  <dcterms:created xsi:type="dcterms:W3CDTF">2018-11-27T20:18:41Z</dcterms:created>
  <dcterms:modified xsi:type="dcterms:W3CDTF">2019-10-06T13:11:54Z</dcterms:modified>
</cp:coreProperties>
</file>