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sef Novák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/>
            </a:lvl1pPr>
          </a:lstStyle>
          <a:p>
            <a:pPr/>
            <a:r>
              <a:t>–Josef Novák</a:t>
            </a:r>
          </a:p>
        </p:txBody>
      </p:sp>
      <p:sp>
        <p:nvSpPr>
          <p:cNvPr id="94" name="„Sem napište citát.“"/>
          <p:cNvSpPr txBox="1"/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„Sem napište citát.“ </a:t>
            </a:r>
          </a:p>
        </p:txBody>
      </p:sp>
      <p:sp>
        <p:nvSpPr>
          <p:cNvPr id="9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/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/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 názvu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2" name="Text úrovně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/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 názvu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40" name="Text úrovně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/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7" name="Text úrovně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/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Obrázek"/>
          <p:cNvSpPr/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Obrázek"/>
          <p:cNvSpPr/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ufd.cz" TargetMode="External"/><Relationship Id="rId3" Type="http://schemas.openxmlformats.org/officeDocument/2006/relationships/hyperlink" Target="http://disfilm.cz" TargetMode="Externa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disfilm.cz" TargetMode="Externa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ufd.cz" TargetMode="External"/><Relationship Id="rId3" Type="http://schemas.openxmlformats.org/officeDocument/2006/relationships/hyperlink" Target="http://www.prokina.cz" TargetMode="External"/><Relationship Id="rId4" Type="http://schemas.openxmlformats.org/officeDocument/2006/relationships/hyperlink" Target="http://www.fondkinematografie.cz" TargetMode="External"/><Relationship Id="rId5" Type="http://schemas.openxmlformats.org/officeDocument/2006/relationships/hyperlink" Target="http://www.mkcr.cz" TargetMode="External"/><Relationship Id="rId6" Type="http://schemas.openxmlformats.org/officeDocument/2006/relationships/hyperlink" Target="http://www.digitalnikino.cz" TargetMode="External"/><Relationship Id="rId7" Type="http://schemas.openxmlformats.org/officeDocument/2006/relationships/hyperlink" Target="http://www.kinoprokazdeho.cz" TargetMode="External"/><Relationship Id="rId8" Type="http://schemas.openxmlformats.org/officeDocument/2006/relationships/hyperlink" Target="http://www.novekino.cz" TargetMode="External"/><Relationship Id="rId9" Type="http://schemas.openxmlformats.org/officeDocument/2006/relationships/hyperlink" Target="http://www.kinomaniak.cz" TargetMode="External"/><Relationship Id="rId10" Type="http://schemas.openxmlformats.org/officeDocument/2006/relationships/hyperlink" Target="http://www.acfk.cz" TargetMode="External"/><Relationship Id="rId11" Type="http://schemas.openxmlformats.org/officeDocument/2006/relationships/hyperlink" Target="http://www.mediadeskcz.eu" TargetMode="External"/><Relationship Id="rId12" Type="http://schemas.openxmlformats.org/officeDocument/2006/relationships/hyperlink" Target="http://www.mediasalles.it" TargetMode="External"/><Relationship Id="rId13" Type="http://schemas.openxmlformats.org/officeDocument/2006/relationships/hyperlink" Target="http://www.unic-cinemas.org" TargetMode="External"/><Relationship Id="rId14" Type="http://schemas.openxmlformats.org/officeDocument/2006/relationships/hyperlink" Target="http://www.europa-cinemas.org" TargetMode="External"/><Relationship Id="rId15" Type="http://schemas.openxmlformats.org/officeDocument/2006/relationships/hyperlink" Target="http://www.boxofficemojo.com" TargetMode="External"/><Relationship Id="rId16" Type="http://schemas.openxmlformats.org/officeDocument/2006/relationships/hyperlink" Target="http://www.dcimovies.com" TargetMode="Externa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is.muni.cz/auth/osoba/18130?kod=FAV332;pvysl=3505608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AVp009 Provoz kina"/>
          <p:cNvSpPr txBox="1"/>
          <p:nvPr>
            <p:ph type="ctrTitle"/>
          </p:nvPr>
        </p:nvSpPr>
        <p:spPr>
          <a:xfrm>
            <a:off x="1063062" y="1638300"/>
            <a:ext cx="10878676" cy="33020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FAVp009 Provoz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1. fáze objednání filmu"/>
          <p:cNvSpPr txBox="1"/>
          <p:nvPr>
            <p:ph type="ctrTitle"/>
          </p:nvPr>
        </p:nvSpPr>
        <p:spPr>
          <a:xfrm>
            <a:off x="68427" y="285485"/>
            <a:ext cx="12867946" cy="2265496"/>
          </a:xfrm>
          <a:prstGeom prst="rect">
            <a:avLst/>
          </a:prstGeom>
        </p:spPr>
        <p:txBody>
          <a:bodyPr/>
          <a:lstStyle/>
          <a:p>
            <a:pPr marR="457200" defTabSz="457200">
              <a:defRPr b="1" sz="6900">
                <a:latin typeface="Helvetica"/>
                <a:ea typeface="Helvetica"/>
                <a:cs typeface="Helvetica"/>
                <a:sym typeface="Helvetica"/>
              </a:defRPr>
            </a:pPr>
            <a:r>
              <a:t>1. fáze</a:t>
            </a:r>
            <a:br/>
            <a:r>
              <a:t>objednání filmu</a:t>
            </a:r>
          </a:p>
        </p:txBody>
      </p:sp>
      <p:sp>
        <p:nvSpPr>
          <p:cNvPr id="140" name="nalezení informací o distributorovi (ufd.cz)…"/>
          <p:cNvSpPr txBox="1"/>
          <p:nvPr>
            <p:ph type="subTitle" idx="1"/>
          </p:nvPr>
        </p:nvSpPr>
        <p:spPr>
          <a:xfrm>
            <a:off x="-493183" y="3105645"/>
            <a:ext cx="14259983" cy="7055976"/>
          </a:xfrm>
          <a:prstGeom prst="rect">
            <a:avLst/>
          </a:prstGeom>
        </p:spPr>
        <p:txBody>
          <a:bodyPr/>
          <a:lstStyle/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nalezení informací o distributorovi </a:t>
            </a:r>
            <a:r>
              <a:rPr sz="2100"/>
              <a:t>(</a:t>
            </a:r>
            <a:r>
              <a:rPr sz="2100" u="sng">
                <a:hlinkClick r:id="rId2" invalidUrl="" action="" tgtFrame="" tooltip="" history="1" highlightClick="0" endSnd="0"/>
              </a:rPr>
              <a:t>ufd.cz</a:t>
            </a:r>
            <a:r>
              <a:rPr sz="2100"/>
              <a:t>)</a:t>
            </a:r>
            <a:endParaRPr sz="2100"/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film má českého distributora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film nemá českého distributora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objednání filmu přes </a:t>
            </a:r>
            <a:r>
              <a:rPr u="sng">
                <a:hlinkClick r:id="rId3" invalidUrl="" action="" tgtFrame="" tooltip="" history="1" highlightClick="0" endSnd="0"/>
              </a:rPr>
              <a:t>disfilm.cz</a:t>
            </a:r>
            <a:r>
              <a:t> 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objednání filmu mimo systém </a:t>
            </a:r>
            <a:r>
              <a:rPr u="sng">
                <a:hlinkClick r:id="rId3" invalidUrl="" action="" tgtFrame="" tooltip="" history="1" highlightClick="0" endSnd="0"/>
              </a:rPr>
              <a:t>disfilm.cz</a:t>
            </a:r>
            <a:r>
              <a:t>           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filmový nosič (DCP, 35mm, live přenost,…)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propagační materiály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obrazové formáty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jazyková mutace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vstupné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2. fáze nasazení filmu do prodeje"/>
          <p:cNvSpPr txBox="1"/>
          <p:nvPr>
            <p:ph type="ctrTitle"/>
          </p:nvPr>
        </p:nvSpPr>
        <p:spPr>
          <a:xfrm>
            <a:off x="68427" y="285485"/>
            <a:ext cx="12867946" cy="2265496"/>
          </a:xfrm>
          <a:prstGeom prst="rect">
            <a:avLst/>
          </a:prstGeom>
        </p:spPr>
        <p:txBody>
          <a:bodyPr/>
          <a:lstStyle/>
          <a:p>
            <a:pPr marR="457200" defTabSz="457200">
              <a:defRPr b="1" sz="6900">
                <a:latin typeface="Helvetica"/>
                <a:ea typeface="Helvetica"/>
                <a:cs typeface="Helvetica"/>
                <a:sym typeface="Helvetica"/>
              </a:defRPr>
            </a:pPr>
            <a:r>
              <a:t>2. fáze</a:t>
            </a:r>
            <a:br/>
            <a:r>
              <a:t>nasazení filmu do prodeje</a:t>
            </a:r>
          </a:p>
        </p:txBody>
      </p:sp>
      <p:sp>
        <p:nvSpPr>
          <p:cNvPr id="143" name="web…"/>
          <p:cNvSpPr txBox="1"/>
          <p:nvPr>
            <p:ph type="subTitle" idx="1"/>
          </p:nvPr>
        </p:nvSpPr>
        <p:spPr>
          <a:xfrm>
            <a:off x="-476250" y="3308845"/>
            <a:ext cx="14259984" cy="7055976"/>
          </a:xfrm>
          <a:prstGeom prst="rect">
            <a:avLst/>
          </a:prstGeom>
        </p:spPr>
        <p:txBody>
          <a:bodyPr/>
          <a:lstStyle/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web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prodejní systém </a:t>
            </a:r>
            <a:r>
              <a:rPr sz="2100"/>
              <a:t>(coloseum)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offline i online propagace 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spuštění předprodeje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sledování předprodeje           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prodej na pokladně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prodej v online prostředí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pokladní desatero - ukázka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3. fáze projekce filmu"/>
          <p:cNvSpPr txBox="1"/>
          <p:nvPr>
            <p:ph type="ctrTitle"/>
          </p:nvPr>
        </p:nvSpPr>
        <p:spPr>
          <a:xfrm>
            <a:off x="68427" y="99218"/>
            <a:ext cx="12867946" cy="2265496"/>
          </a:xfrm>
          <a:prstGeom prst="rect">
            <a:avLst/>
          </a:prstGeom>
        </p:spPr>
        <p:txBody>
          <a:bodyPr/>
          <a:lstStyle/>
          <a:p>
            <a:pPr marR="457200" defTabSz="457200">
              <a:defRPr b="1" sz="6900">
                <a:latin typeface="Helvetica"/>
                <a:ea typeface="Helvetica"/>
                <a:cs typeface="Helvetica"/>
                <a:sym typeface="Helvetica"/>
              </a:defRPr>
            </a:pPr>
            <a:r>
              <a:t>3. fáze</a:t>
            </a:r>
            <a:br/>
            <a:r>
              <a:t>projekce filmu</a:t>
            </a:r>
          </a:p>
        </p:txBody>
      </p:sp>
      <p:sp>
        <p:nvSpPr>
          <p:cNvPr id="146" name="otevření kina…"/>
          <p:cNvSpPr txBox="1"/>
          <p:nvPr>
            <p:ph type="subTitle" idx="1"/>
          </p:nvPr>
        </p:nvSpPr>
        <p:spPr>
          <a:xfrm>
            <a:off x="-764116" y="2761125"/>
            <a:ext cx="13259461" cy="6828632"/>
          </a:xfrm>
          <a:prstGeom prst="rect">
            <a:avLst/>
          </a:prstGeom>
        </p:spPr>
        <p:txBody>
          <a:bodyPr/>
          <a:lstStyle/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otevření kina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pokladna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uvaděči, šatny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promítací kabina 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kavárna 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diváci v kině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připravený playlist (hudba před filmem, slide,   </a:t>
            </a:r>
            <a:br/>
            <a:r>
              <a:t>    reklamy, trailery, vlastní film, práce se světlem,  </a:t>
            </a:r>
            <a:br/>
            <a:r>
              <a:t>    ostatní,…)          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konec filmu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následná práce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uzavření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4. fáze vyúčtování projekce"/>
          <p:cNvSpPr txBox="1"/>
          <p:nvPr>
            <p:ph type="ctrTitle"/>
          </p:nvPr>
        </p:nvSpPr>
        <p:spPr>
          <a:xfrm>
            <a:off x="68427" y="387085"/>
            <a:ext cx="12867946" cy="2265496"/>
          </a:xfrm>
          <a:prstGeom prst="rect">
            <a:avLst/>
          </a:prstGeom>
        </p:spPr>
        <p:txBody>
          <a:bodyPr/>
          <a:lstStyle/>
          <a:p>
            <a:pPr marR="457200" defTabSz="457200">
              <a:defRPr b="1" sz="6900">
                <a:latin typeface="Helvetica"/>
                <a:ea typeface="Helvetica"/>
                <a:cs typeface="Helvetica"/>
                <a:sym typeface="Helvetica"/>
              </a:defRPr>
            </a:pPr>
            <a:r>
              <a:t>4. fáze</a:t>
            </a:r>
            <a:br/>
            <a:r>
              <a:t>vyúčtování projekce</a:t>
            </a:r>
          </a:p>
        </p:txBody>
      </p:sp>
      <p:sp>
        <p:nvSpPr>
          <p:cNvPr id="149" name="vyhodnocení výsledků projekce (tabulka, návštěvnosti)…"/>
          <p:cNvSpPr txBox="1"/>
          <p:nvPr>
            <p:ph type="subTitle" idx="1"/>
          </p:nvPr>
        </p:nvSpPr>
        <p:spPr>
          <a:xfrm>
            <a:off x="-662516" y="3489258"/>
            <a:ext cx="13259461" cy="6828632"/>
          </a:xfrm>
          <a:prstGeom prst="rect">
            <a:avLst/>
          </a:prstGeom>
        </p:spPr>
        <p:txBody>
          <a:bodyPr/>
          <a:lstStyle/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vyhodnocení výsledků projekce </a:t>
            </a:r>
            <a:r>
              <a:rPr sz="2100"/>
              <a:t>(tabulka, návštěvnosti)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hlášení výsledků projekce </a:t>
            </a:r>
            <a:r>
              <a:rPr sz="2100"/>
              <a:t>(</a:t>
            </a:r>
            <a:r>
              <a:rPr sz="2100" u="sng">
                <a:hlinkClick r:id="rId2" invalidUrl="" action="" tgtFrame="" tooltip="" history="1" highlightClick="0" endSnd="0"/>
              </a:rPr>
              <a:t>disfilm.cz</a:t>
            </a:r>
            <a:r>
              <a:rPr sz="2100"/>
              <a:t>)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úvahy o opakování filmu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zachování či smazání dat </a:t>
            </a:r>
          </a:p>
          <a:p>
            <a:pPr marL="1927225" marR="457200" indent="-555625" algn="l" defTabSz="457200">
              <a:buSzPct val="145000"/>
              <a:buChar char="•"/>
              <a:defRPr b="1" sz="4000">
                <a:latin typeface="Helvetica"/>
                <a:ea typeface="Helvetica"/>
                <a:cs typeface="Helvetica"/>
                <a:sym typeface="Helvetica"/>
              </a:defRPr>
            </a:pPr>
            <a:r>
              <a:t>uzavření projekce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Dotazy, diskuze k probrané problematice."/>
          <p:cNvSpPr txBox="1"/>
          <p:nvPr>
            <p:ph type="ctrTitle"/>
          </p:nvPr>
        </p:nvSpPr>
        <p:spPr>
          <a:xfrm>
            <a:off x="310554" y="2247701"/>
            <a:ext cx="12383692" cy="3044826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Dotazy, diskuze k probrané problematice.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Konzultace průběžně. Odevzdání úkolu 10. 12. 2019  Formát minimálně 5 stran formátu A4"/>
          <p:cNvSpPr txBox="1"/>
          <p:nvPr/>
        </p:nvSpPr>
        <p:spPr>
          <a:xfrm>
            <a:off x="310554" y="3200697"/>
            <a:ext cx="12383692" cy="3352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 defTabSz="297941">
              <a:defRPr sz="3927"/>
            </a:pPr>
            <a:r>
              <a:rPr sz="5916"/>
              <a:t>Konzultace průběžně.</a:t>
            </a:r>
            <a:br/>
            <a:r>
              <a:t>Odevzdání úkolu 10. 12. 2019 </a:t>
            </a:r>
            <a:br/>
            <a:r>
              <a:t>Formát minimálně 5 stran formátu A4</a:t>
            </a:r>
          </a:p>
          <a:p>
            <a:pPr defTabSz="297941">
              <a:defRPr sz="3416"/>
            </a:pPr>
          </a:p>
        </p:txBody>
      </p:sp>
      <p:sp>
        <p:nvSpPr>
          <p:cNvPr id="154" name="Zadaný úkol"/>
          <p:cNvSpPr txBox="1"/>
          <p:nvPr>
            <p:ph type="ctrTitle"/>
          </p:nvPr>
        </p:nvSpPr>
        <p:spPr>
          <a:xfrm>
            <a:off x="310554" y="977899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Zadaný úkol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Doporučená internetové zdroje"/>
          <p:cNvSpPr txBox="1"/>
          <p:nvPr>
            <p:ph type="ctrTitle"/>
          </p:nvPr>
        </p:nvSpPr>
        <p:spPr>
          <a:xfrm>
            <a:off x="310554" y="368299"/>
            <a:ext cx="12383692" cy="1483851"/>
          </a:xfrm>
          <a:prstGeom prst="rect">
            <a:avLst/>
          </a:prstGeom>
        </p:spPr>
        <p:txBody>
          <a:bodyPr/>
          <a:lstStyle>
            <a:lvl1pPr defTabSz="473201">
              <a:defRPr b="1" sz="648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Doporučená internetové zdroje</a:t>
            </a:r>
          </a:p>
        </p:txBody>
      </p:sp>
      <p:sp>
        <p:nvSpPr>
          <p:cNvPr id="157" name="www.ufd.cz…"/>
          <p:cNvSpPr txBox="1"/>
          <p:nvPr/>
        </p:nvSpPr>
        <p:spPr>
          <a:xfrm>
            <a:off x="519575" y="2031175"/>
            <a:ext cx="11965650" cy="7139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000"/>
            </a:pPr>
            <a:r>
              <a:rPr>
                <a:hlinkClick r:id="rId2" invalidUrl="" action="" tgtFrame="" tooltip="" history="1" highlightClick="0" endSnd="0"/>
              </a:rPr>
              <a:t>www.ufd.cz</a:t>
            </a:r>
          </a:p>
          <a:p>
            <a:pPr>
              <a:defRPr sz="3000"/>
            </a:pPr>
            <a:r>
              <a:rPr>
                <a:hlinkClick r:id="rId3" invalidUrl="" action="" tgtFrame="" tooltip="" history="1" highlightClick="0" endSnd="0"/>
              </a:rPr>
              <a:t>www.prokina.cz</a:t>
            </a:r>
          </a:p>
          <a:p>
            <a:pPr>
              <a:defRPr sz="3000"/>
            </a:pPr>
            <a:r>
              <a:rPr>
                <a:hlinkClick r:id="rId4" invalidUrl="" action="" tgtFrame="" tooltip="" history="1" highlightClick="0" endSnd="0"/>
              </a:rPr>
              <a:t>www.fondkinematografie.cz</a:t>
            </a:r>
          </a:p>
          <a:p>
            <a:pPr>
              <a:defRPr sz="3000"/>
            </a:pPr>
            <a:r>
              <a:rPr>
                <a:hlinkClick r:id="rId5" invalidUrl="" action="" tgtFrame="" tooltip="" history="1" highlightClick="0" endSnd="0"/>
              </a:rPr>
              <a:t>www.mkcr.cz</a:t>
            </a:r>
          </a:p>
          <a:p>
            <a:pPr>
              <a:defRPr sz="3000"/>
            </a:pPr>
            <a:r>
              <a:rPr>
                <a:hlinkClick r:id="rId6" invalidUrl="" action="" tgtFrame="" tooltip="" history="1" highlightClick="0" endSnd="0"/>
              </a:rPr>
              <a:t>www.digitalnikino.cz</a:t>
            </a:r>
          </a:p>
          <a:p>
            <a:pPr>
              <a:defRPr sz="3000"/>
            </a:pPr>
            <a:r>
              <a:rPr>
                <a:hlinkClick r:id="rId7" invalidUrl="" action="" tgtFrame="" tooltip="" history="1" highlightClick="0" endSnd="0"/>
              </a:rPr>
              <a:t>www.kinoprokazdeho.cz</a:t>
            </a:r>
          </a:p>
          <a:p>
            <a:pPr>
              <a:defRPr sz="3000"/>
            </a:pPr>
            <a:r>
              <a:rPr>
                <a:hlinkClick r:id="rId8" invalidUrl="" action="" tgtFrame="" tooltip="" history="1" highlightClick="0" endSnd="0"/>
              </a:rPr>
              <a:t>www.novekino.cz</a:t>
            </a:r>
          </a:p>
          <a:p>
            <a:pPr>
              <a:defRPr sz="3000"/>
            </a:pPr>
            <a:r>
              <a:rPr>
                <a:hlinkClick r:id="rId9" invalidUrl="" action="" tgtFrame="" tooltip="" history="1" highlightClick="0" endSnd="0"/>
              </a:rPr>
              <a:t>www.kinomaniak.cz</a:t>
            </a:r>
          </a:p>
          <a:p>
            <a:pPr>
              <a:defRPr sz="3000"/>
            </a:pPr>
            <a:r>
              <a:rPr>
                <a:hlinkClick r:id="rId10" invalidUrl="" action="" tgtFrame="" tooltip="" history="1" highlightClick="0" endSnd="0"/>
              </a:rPr>
              <a:t>www.acfk.cz</a:t>
            </a:r>
          </a:p>
          <a:p>
            <a:pPr>
              <a:defRPr sz="3000"/>
            </a:pPr>
            <a:r>
              <a:rPr>
                <a:hlinkClick r:id="rId11" invalidUrl="" action="" tgtFrame="" tooltip="" history="1" highlightClick="0" endSnd="0"/>
              </a:rPr>
              <a:t>www.mediadeskcz.eu</a:t>
            </a:r>
          </a:p>
          <a:p>
            <a:pPr>
              <a:defRPr sz="3000"/>
            </a:pPr>
            <a:r>
              <a:rPr>
                <a:hlinkClick r:id="rId12" invalidUrl="" action="" tgtFrame="" tooltip="" history="1" highlightClick="0" endSnd="0"/>
              </a:rPr>
              <a:t>www.mediasalles.it</a:t>
            </a:r>
          </a:p>
          <a:p>
            <a:pPr>
              <a:defRPr sz="3000"/>
            </a:pPr>
            <a:r>
              <a:rPr>
                <a:hlinkClick r:id="rId13" invalidUrl="" action="" tgtFrame="" tooltip="" history="1" highlightClick="0" endSnd="0"/>
              </a:rPr>
              <a:t>www.unic-cinemas.org</a:t>
            </a:r>
          </a:p>
          <a:p>
            <a:pPr>
              <a:defRPr sz="3000"/>
            </a:pPr>
            <a:r>
              <a:rPr>
                <a:hlinkClick r:id="rId14" invalidUrl="" action="" tgtFrame="" tooltip="" history="1" highlightClick="0" endSnd="0"/>
              </a:rPr>
              <a:t>www.europa-cinemas.org</a:t>
            </a:r>
          </a:p>
          <a:p>
            <a:pPr>
              <a:defRPr sz="3000"/>
            </a:pPr>
            <a:r>
              <a:rPr>
                <a:hlinkClick r:id="rId15" invalidUrl="" action="" tgtFrame="" tooltip="" history="1" highlightClick="0" endSnd="0"/>
              </a:rPr>
              <a:t>www.boxofficemojo.com</a:t>
            </a:r>
          </a:p>
          <a:p>
            <a:pPr>
              <a:defRPr sz="3000"/>
            </a:pPr>
            <a:r>
              <a:rPr>
                <a:hlinkClick r:id="rId16" invalidUrl="" action="" tgtFrame="" tooltip="" history="1" highlightClick="0" endSnd="0"/>
              </a:rPr>
              <a:t>www.dcimovies.com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Doporučená literatura"/>
          <p:cNvSpPr txBox="1"/>
          <p:nvPr>
            <p:ph type="ctrTitle"/>
          </p:nvPr>
        </p:nvSpPr>
        <p:spPr>
          <a:xfrm>
            <a:off x="310554" y="622299"/>
            <a:ext cx="12383692" cy="1483851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Doporučená literatura</a:t>
            </a:r>
          </a:p>
        </p:txBody>
      </p:sp>
      <p:sp>
        <p:nvSpPr>
          <p:cNvPr id="160" name="SKOPAL, Pavel a Lucie ČESÁLKOVÁ. Filmové Brno. Dějiny lokální filmové kultury. Praha: Národní filmový archiv, 2016. 338 s. ISBN 978-80-7004-176-5.…"/>
          <p:cNvSpPr txBox="1"/>
          <p:nvPr/>
        </p:nvSpPr>
        <p:spPr>
          <a:xfrm>
            <a:off x="519575" y="2445700"/>
            <a:ext cx="11965650" cy="63100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rPr>
                <a:hlinkClick r:id="rId2" invalidUrl="" action="" tgtFrame="" tooltip="" history="1" highlightClick="0" endSnd="0"/>
              </a:rPr>
              <a:t>SKOPAL, Pavel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 a Lucie ČESÁLKOVÁ. 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Filmové Brno. Dějiny lokální filmové kultury</a:t>
            </a:r>
            <a:r>
              <a:t>. Praha: Národní filmový archiv, 2016. 338 s. ISBN 978-80-7004-176-5.</a:t>
            </a: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ČVANČARA, Miroslav a Jaroslav ČVANČARA. 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Zaniklý svět stříbrných pláten : po stopách pražských biografů</a:t>
            </a:r>
            <a:r>
              <a:t>. Vyd. 1. Praha: Academia, 2011. 597 s. ISBN 9788020019691.</a:t>
            </a: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t>DANIELIS, Aleš. Svět filmu bez perforace. Hrozby a příležitosti digitální filmové distribuce. Iluminace, 25, 2013, č. 2, s. 89-101. Vyd. Praha: Nár</a:t>
            </a:r>
            <a:r>
              <a:rPr>
                <a:latin typeface="Arial"/>
                <a:ea typeface="Arial"/>
                <a:cs typeface="Arial"/>
                <a:sym typeface="Arial"/>
              </a:rPr>
              <a:t>odní filmových archiv. ISSN 0862-397X.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t>DANIELIS, Aleš. Česká filmová distribuce po roce 1989. Iluminace, 19, 2007, č. 1, s. 53-104. Vyd. Praha: Národní filmový archiv. ISSN 0862-397X.</a:t>
            </a:r>
          </a:p>
          <a:p>
            <a:pPr lvl="2" indent="0" algn="l">
              <a:spcBef>
                <a:spcPts val="3200"/>
              </a:spcBef>
              <a:defRPr b="0" sz="2800"/>
            </a:pPr>
            <a:r>
              <a:t>     </a:t>
            </a:r>
            <a:r>
              <a:rPr b="1" sz="2430"/>
              <a:t>DAVID, Ivan. Filmové právo. Vyd. Nová beseda, z.s., 2015, ISBN      </a:t>
            </a:r>
            <a:br>
              <a:rPr b="1" sz="2430"/>
            </a:br>
            <a:r>
              <a:rPr b="1" sz="2430"/>
              <a:t>      978-80-906089-0-0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KINO = sdílený zážitek sledování audiovizuálního obsahu."/>
          <p:cNvSpPr txBox="1"/>
          <p:nvPr>
            <p:ph type="ctrTitle"/>
          </p:nvPr>
        </p:nvSpPr>
        <p:spPr>
          <a:xfrm>
            <a:off x="1063062" y="3225800"/>
            <a:ext cx="10878676" cy="3302000"/>
          </a:xfrm>
          <a:prstGeom prst="rect">
            <a:avLst/>
          </a:prstGeom>
        </p:spPr>
        <p:txBody>
          <a:bodyPr/>
          <a:lstStyle>
            <a:lvl1pPr defTabSz="572516">
              <a:defRPr b="1" sz="686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KINO = sdílený zážitek sledování audiovizuálního obsahu.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Odevzdání úkolu.  Doplňující otázky, konzultace.…"/>
          <p:cNvSpPr txBox="1"/>
          <p:nvPr>
            <p:ph type="ctrTitle"/>
          </p:nvPr>
        </p:nvSpPr>
        <p:spPr>
          <a:xfrm>
            <a:off x="1063062" y="2265531"/>
            <a:ext cx="10878676" cy="5222538"/>
          </a:xfrm>
          <a:prstGeom prst="rect">
            <a:avLst/>
          </a:prstGeom>
        </p:spPr>
        <p:txBody>
          <a:bodyPr/>
          <a:lstStyle/>
          <a:p>
            <a:pPr defTabSz="438150">
              <a:defRPr b="1" sz="525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Odevzdání úkolu. </a:t>
            </a:r>
            <a:br/>
            <a:r>
              <a:t>Doplňující otázky, konzultace.</a:t>
            </a:r>
          </a:p>
          <a:p>
            <a:pPr defTabSz="438150">
              <a:defRPr b="1" sz="525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defTabSz="438150">
              <a:defRPr b="1" sz="525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Změna času přednášky v termínech 12. 11. 2019</a:t>
            </a:r>
          </a:p>
          <a:p>
            <a:pPr defTabSz="438150">
              <a:defRPr b="1" sz="525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Začátek přednášek v 14.00 hodin.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15. 10. 2019…"/>
          <p:cNvSpPr txBox="1"/>
          <p:nvPr>
            <p:ph type="ctrTitle"/>
          </p:nvPr>
        </p:nvSpPr>
        <p:spPr>
          <a:xfrm>
            <a:off x="310554" y="-21167"/>
            <a:ext cx="12383692" cy="8509001"/>
          </a:xfrm>
          <a:prstGeom prst="rect">
            <a:avLst/>
          </a:prstGeom>
        </p:spPr>
        <p:txBody>
          <a:bodyPr/>
          <a:lstStyle/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15. 10. 2019</a:t>
            </a:r>
          </a:p>
          <a:p>
            <a:pPr>
              <a:defRPr b="1" sz="110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>
              <a:defRPr b="1" sz="7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Téma přednášky:</a:t>
            </a:r>
          </a:p>
          <a:p>
            <a:pPr>
              <a:defRPr b="1" sz="80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Provoz kina</a:t>
            </a:r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Dokončení dramaturgie"/>
          <p:cNvSpPr txBox="1"/>
          <p:nvPr>
            <p:ph type="ctrTitle"/>
          </p:nvPr>
        </p:nvSpPr>
        <p:spPr>
          <a:xfrm>
            <a:off x="310554" y="3090134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Dokončení dramaturgie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roč (ne)přemýšlet…"/>
          <p:cNvSpPr txBox="1"/>
          <p:nvPr>
            <p:ph type="ctrTitle"/>
          </p:nvPr>
        </p:nvSpPr>
        <p:spPr>
          <a:xfrm>
            <a:off x="68427" y="411493"/>
            <a:ext cx="12867946" cy="1814249"/>
          </a:xfrm>
          <a:prstGeom prst="rect">
            <a:avLst/>
          </a:prstGeom>
        </p:spPr>
        <p:txBody>
          <a:bodyPr/>
          <a:lstStyle/>
          <a:p>
            <a:pPr marR="347472" defTabSz="347472">
              <a:defRPr b="1" sz="5320">
                <a:latin typeface="Helvetica"/>
                <a:ea typeface="Helvetica"/>
                <a:cs typeface="Helvetica"/>
                <a:sym typeface="Helvetica"/>
              </a:defRPr>
            </a:pPr>
            <a:r>
              <a:t>Proč (ne)přemýšlet</a:t>
            </a:r>
          </a:p>
          <a:p>
            <a:pPr marR="347472" defTabSz="347472">
              <a:defRPr b="1" sz="5320">
                <a:latin typeface="Helvetica"/>
                <a:ea typeface="Helvetica"/>
                <a:cs typeface="Helvetica"/>
                <a:sym typeface="Helvetica"/>
              </a:defRPr>
            </a:pPr>
            <a:r>
              <a:t> o flexibilním programovém schématu</a:t>
            </a:r>
          </a:p>
        </p:txBody>
      </p:sp>
      <p:sp>
        <p:nvSpPr>
          <p:cNvPr id="130" name="co kinu přináší měsíční program…"/>
          <p:cNvSpPr txBox="1"/>
          <p:nvPr>
            <p:ph type="subTitle" idx="1"/>
          </p:nvPr>
        </p:nvSpPr>
        <p:spPr>
          <a:xfrm>
            <a:off x="-997016" y="2733112"/>
            <a:ext cx="14272750" cy="7055976"/>
          </a:xfrm>
          <a:prstGeom prst="rect">
            <a:avLst/>
          </a:prstGeom>
        </p:spPr>
        <p:txBody>
          <a:bodyPr/>
          <a:lstStyle/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co kinu přináší měsíční program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co kinu nepřináší měsíční program 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jak se chová divák, když hledá svůj film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co je pro diváka důležité při hledání filmu         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jak dlouho dopředu divák film hledá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digitální kino je technologicky absolutně flexibilní 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flexibilní není současný způsob práce s ním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je třeba tuto flexibilitu využít bezezbytku</a:t>
            </a:r>
          </a:p>
          <a:p>
            <a:pPr marL="1913334" marR="457200" indent="-541734" algn="l" defTabSz="457200">
              <a:buSzPct val="145000"/>
              <a:buChar char="•"/>
              <a:defRPr b="1" sz="3900">
                <a:latin typeface="Helvetica"/>
                <a:ea typeface="Helvetica"/>
                <a:cs typeface="Helvetica"/>
                <a:sym typeface="Helvetica"/>
              </a:defRPr>
            </a:pPr>
            <a:r>
              <a:t>jednoznačně se nabízí flexibilita programu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14denní program…"/>
          <p:cNvSpPr txBox="1"/>
          <p:nvPr>
            <p:ph type="ctrTitle"/>
          </p:nvPr>
        </p:nvSpPr>
        <p:spPr>
          <a:xfrm>
            <a:off x="68427" y="285485"/>
            <a:ext cx="12867946" cy="2265496"/>
          </a:xfrm>
          <a:prstGeom prst="rect">
            <a:avLst/>
          </a:prstGeom>
        </p:spPr>
        <p:txBody>
          <a:bodyPr/>
          <a:lstStyle/>
          <a:p>
            <a:pPr marR="457200" defTabSz="457200">
              <a:defRPr b="1" sz="6900">
                <a:latin typeface="Helvetica"/>
                <a:ea typeface="Helvetica"/>
                <a:cs typeface="Helvetica"/>
                <a:sym typeface="Helvetica"/>
              </a:defRPr>
            </a:pPr>
            <a:r>
              <a:t>14denní program </a:t>
            </a:r>
          </a:p>
          <a:p>
            <a:pPr marR="457200" defTabSz="457200">
              <a:defRPr b="1" sz="6900">
                <a:latin typeface="Helvetica"/>
                <a:ea typeface="Helvetica"/>
                <a:cs typeface="Helvetica"/>
                <a:sym typeface="Helvetica"/>
              </a:defRPr>
            </a:pPr>
            <a:r>
              <a:t>jako přijatelné východisko</a:t>
            </a:r>
          </a:p>
        </p:txBody>
      </p:sp>
      <p:sp>
        <p:nvSpPr>
          <p:cNvPr id="133" name="považuji za přijatelný a odpovídající formát…"/>
          <p:cNvSpPr txBox="1"/>
          <p:nvPr>
            <p:ph type="subTitle" idx="1"/>
          </p:nvPr>
        </p:nvSpPr>
        <p:spPr>
          <a:xfrm>
            <a:off x="-1018116" y="3207245"/>
            <a:ext cx="14259983" cy="7055976"/>
          </a:xfrm>
          <a:prstGeom prst="rect">
            <a:avLst/>
          </a:prstGeom>
        </p:spPr>
        <p:txBody>
          <a:bodyPr/>
          <a:lstStyle/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považuji za přijatelný a odpovídající formát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umožňuje flexibilitu a přitom zachovává delší období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technicky zvládnutelný i při současných podmínkách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respektuje rytmus čtvrtek - středa         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průběžný kontakt dramaturga s premiérami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proaktivní přístup dramaturga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výrazně větší možnost “hrát si” s programem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vstřícný krok vůči (důležitým) diváků kina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víme, co programujeme</a:t>
            </a:r>
          </a:p>
          <a:p>
            <a:pPr marL="1773047" marR="420623" indent="-511175" algn="l" defTabSz="420623">
              <a:buSzPct val="145000"/>
              <a:buChar char="•"/>
              <a:defRPr b="1" sz="3680">
                <a:latin typeface="Helvetica"/>
                <a:ea typeface="Helvetica"/>
                <a:cs typeface="Helvetica"/>
                <a:sym typeface="Helvetica"/>
              </a:defRPr>
            </a:pPr>
            <a:r>
              <a:t>formát odpovídající dnešnímu tempu života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rovoz kina"/>
          <p:cNvSpPr txBox="1"/>
          <p:nvPr>
            <p:ph type="ctrTitle"/>
          </p:nvPr>
        </p:nvSpPr>
        <p:spPr>
          <a:xfrm>
            <a:off x="310554" y="3090134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Provoz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esta filmu od myšlenky po vyúčtování."/>
          <p:cNvSpPr txBox="1"/>
          <p:nvPr>
            <p:ph type="ctrTitle"/>
          </p:nvPr>
        </p:nvSpPr>
        <p:spPr>
          <a:xfrm>
            <a:off x="310554" y="2277334"/>
            <a:ext cx="12383692" cy="2954140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Cesta filmu od myšlenky po vyúčtování.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