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81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9158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–Josef Novák</a:t>
            </a:r>
          </a:p>
        </p:txBody>
      </p:sp>
      <p:sp>
        <p:nvSpPr>
          <p:cNvPr id="94" name="„Sem napište citát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„Sem napište citát.“ 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>
            <a:spLocks noGrp="1"/>
          </p:cNvSpPr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>
            <a:spLocks noGrp="1"/>
          </p:cNvSpPr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>
            <a:spLocks noGrp="1"/>
          </p:cNvSpPr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>
            <a:spLocks noGrp="1"/>
          </p:cNvSpPr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>
            <a:spLocks noGrp="1"/>
          </p:cNvSpPr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ek"/>
          <p:cNvSpPr>
            <a:spLocks noGrp="1"/>
          </p:cNvSpPr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ek"/>
          <p:cNvSpPr>
            <a:spLocks noGrp="1"/>
          </p:cNvSpPr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mediadeskcz.eu" TargetMode="External"/><Relationship Id="rId12" Type="http://schemas.openxmlformats.org/officeDocument/2006/relationships/hyperlink" Target="http://www.mediasalles.it" TargetMode="External"/><Relationship Id="rId13" Type="http://schemas.openxmlformats.org/officeDocument/2006/relationships/hyperlink" Target="http://www.unic-cinemas.org" TargetMode="External"/><Relationship Id="rId14" Type="http://schemas.openxmlformats.org/officeDocument/2006/relationships/hyperlink" Target="http://www.europa-cinemas.org" TargetMode="External"/><Relationship Id="rId15" Type="http://schemas.openxmlformats.org/officeDocument/2006/relationships/hyperlink" Target="http://www.boxofficemojo.com" TargetMode="External"/><Relationship Id="rId16" Type="http://schemas.openxmlformats.org/officeDocument/2006/relationships/hyperlink" Target="http://www.dcimovies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fd.cz" TargetMode="External"/><Relationship Id="rId3" Type="http://schemas.openxmlformats.org/officeDocument/2006/relationships/hyperlink" Target="http://www.prokina.cz" TargetMode="External"/><Relationship Id="rId4" Type="http://schemas.openxmlformats.org/officeDocument/2006/relationships/hyperlink" Target="http://www.fondkinematografie.cz" TargetMode="External"/><Relationship Id="rId5" Type="http://schemas.openxmlformats.org/officeDocument/2006/relationships/hyperlink" Target="http://www.mkcr.cz" TargetMode="External"/><Relationship Id="rId6" Type="http://schemas.openxmlformats.org/officeDocument/2006/relationships/hyperlink" Target="http://www.digitalnikino.cz" TargetMode="External"/><Relationship Id="rId7" Type="http://schemas.openxmlformats.org/officeDocument/2006/relationships/hyperlink" Target="http://www.kinoprokazdeho.cz" TargetMode="External"/><Relationship Id="rId8" Type="http://schemas.openxmlformats.org/officeDocument/2006/relationships/hyperlink" Target="http://www.novekino.cz" TargetMode="External"/><Relationship Id="rId9" Type="http://schemas.openxmlformats.org/officeDocument/2006/relationships/hyperlink" Target="http://www.kinomaniak.cz" TargetMode="External"/><Relationship Id="rId10" Type="http://schemas.openxmlformats.org/officeDocument/2006/relationships/hyperlink" Target="http://www.acfk.cz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s.muni.cz/auth/osoba/18130?kod=FAV332;pvysl=350560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adek@kinoscala.cz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AVp009 Provoz kina"/>
          <p:cNvSpPr txBox="1">
            <a:spLocks noGrp="1"/>
          </p:cNvSpPr>
          <p:nvPr>
            <p:ph type="ctrTitle"/>
          </p:nvPr>
        </p:nvSpPr>
        <p:spPr>
          <a:xfrm>
            <a:off x="1063062" y="1638300"/>
            <a:ext cx="10878676" cy="330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FAVp009 Provoz kina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émata jedotlivých přednášek"/>
          <p:cNvSpPr txBox="1">
            <a:spLocks noGrp="1"/>
          </p:cNvSpPr>
          <p:nvPr>
            <p:ph type="ctrTitle"/>
          </p:nvPr>
        </p:nvSpPr>
        <p:spPr>
          <a:xfrm>
            <a:off x="310554" y="8120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Témata jedotlivých přednášek</a:t>
            </a:r>
          </a:p>
        </p:txBody>
      </p:sp>
      <p:sp>
        <p:nvSpPr>
          <p:cNvPr id="146" name="Filmová distribuce…"/>
          <p:cNvSpPr txBox="1"/>
          <p:nvPr/>
        </p:nvSpPr>
        <p:spPr>
          <a:xfrm>
            <a:off x="1925066" y="2831644"/>
            <a:ext cx="9154669" cy="5538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Filmová distribuce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Autorské právo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Marketing a PR kina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Exkurze v kině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Kino pravdy a lásky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Prezentace a hodnocení připravených projektů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oporučená internetové zdroje"/>
          <p:cNvSpPr txBox="1">
            <a:spLocks noGrp="1"/>
          </p:cNvSpPr>
          <p:nvPr>
            <p:ph type="ctrTitle"/>
          </p:nvPr>
        </p:nvSpPr>
        <p:spPr>
          <a:xfrm>
            <a:off x="310554" y="368299"/>
            <a:ext cx="12383692" cy="1483851"/>
          </a:xfrm>
          <a:prstGeom prst="rect">
            <a:avLst/>
          </a:prstGeom>
        </p:spPr>
        <p:txBody>
          <a:bodyPr/>
          <a:lstStyle>
            <a:lvl1pPr defTabSz="473201">
              <a:defRPr sz="648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Doporučená internetové zdroje</a:t>
            </a:r>
          </a:p>
        </p:txBody>
      </p:sp>
      <p:sp>
        <p:nvSpPr>
          <p:cNvPr id="149" name="www.ufd.cz…"/>
          <p:cNvSpPr txBox="1"/>
          <p:nvPr/>
        </p:nvSpPr>
        <p:spPr>
          <a:xfrm>
            <a:off x="519575" y="2031175"/>
            <a:ext cx="11965650" cy="7139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>
                <a:hlinkClick r:id="rId2"/>
              </a:rPr>
              <a:t>www.ufd.cz</a:t>
            </a:r>
          </a:p>
          <a:p>
            <a:pPr>
              <a:defRPr sz="3000"/>
            </a:pPr>
            <a:r>
              <a:rPr>
                <a:hlinkClick r:id="rId3"/>
              </a:rPr>
              <a:t>www.prokina.cz</a:t>
            </a:r>
          </a:p>
          <a:p>
            <a:pPr>
              <a:defRPr sz="3000"/>
            </a:pPr>
            <a:r>
              <a:rPr>
                <a:hlinkClick r:id="rId4"/>
              </a:rPr>
              <a:t>www.fondkinematografie.cz</a:t>
            </a:r>
          </a:p>
          <a:p>
            <a:pPr>
              <a:defRPr sz="3000"/>
            </a:pPr>
            <a:r>
              <a:rPr>
                <a:hlinkClick r:id="rId5"/>
              </a:rPr>
              <a:t>www.mkcr.cz</a:t>
            </a:r>
          </a:p>
          <a:p>
            <a:pPr>
              <a:defRPr sz="3000"/>
            </a:pPr>
            <a:r>
              <a:rPr>
                <a:hlinkClick r:id="rId6"/>
              </a:rPr>
              <a:t>www.digitalnikino.cz</a:t>
            </a:r>
          </a:p>
          <a:p>
            <a:pPr>
              <a:defRPr sz="3000"/>
            </a:pPr>
            <a:r>
              <a:rPr>
                <a:hlinkClick r:id="rId7"/>
              </a:rPr>
              <a:t>www.kinoprokazdeho.cz</a:t>
            </a:r>
          </a:p>
          <a:p>
            <a:pPr>
              <a:defRPr sz="3000"/>
            </a:pPr>
            <a:r>
              <a:rPr>
                <a:hlinkClick r:id="rId8"/>
              </a:rPr>
              <a:t>www.novekino.cz</a:t>
            </a:r>
          </a:p>
          <a:p>
            <a:pPr>
              <a:defRPr sz="3000"/>
            </a:pPr>
            <a:r>
              <a:rPr>
                <a:hlinkClick r:id="rId9"/>
              </a:rPr>
              <a:t>www.kinomaniak.cz</a:t>
            </a:r>
          </a:p>
          <a:p>
            <a:pPr>
              <a:defRPr sz="3000"/>
            </a:pPr>
            <a:r>
              <a:rPr>
                <a:hlinkClick r:id="rId10"/>
              </a:rPr>
              <a:t>www.acfk.cz</a:t>
            </a:r>
          </a:p>
          <a:p>
            <a:pPr>
              <a:defRPr sz="3000"/>
            </a:pPr>
            <a:r>
              <a:rPr>
                <a:hlinkClick r:id="rId11"/>
              </a:rPr>
              <a:t>www.mediadeskcz.eu</a:t>
            </a:r>
          </a:p>
          <a:p>
            <a:pPr>
              <a:defRPr sz="3000"/>
            </a:pPr>
            <a:r>
              <a:rPr>
                <a:hlinkClick r:id="rId12"/>
              </a:rPr>
              <a:t>www.mediasalles.it</a:t>
            </a:r>
          </a:p>
          <a:p>
            <a:pPr>
              <a:defRPr sz="3000"/>
            </a:pPr>
            <a:r>
              <a:rPr>
                <a:hlinkClick r:id="rId13"/>
              </a:rPr>
              <a:t>www.unic-cinemas.org</a:t>
            </a:r>
          </a:p>
          <a:p>
            <a:pPr>
              <a:defRPr sz="3000"/>
            </a:pPr>
            <a:r>
              <a:rPr>
                <a:hlinkClick r:id="rId14"/>
              </a:rPr>
              <a:t>www.europa-cinemas.org</a:t>
            </a:r>
          </a:p>
          <a:p>
            <a:pPr>
              <a:defRPr sz="3000"/>
            </a:pPr>
            <a:r>
              <a:rPr>
                <a:hlinkClick r:id="rId15"/>
              </a:rPr>
              <a:t>www.boxofficemojo.com</a:t>
            </a:r>
          </a:p>
          <a:p>
            <a:pPr>
              <a:defRPr sz="3000"/>
            </a:pPr>
            <a:r>
              <a:rPr>
                <a:hlinkClick r:id="rId16"/>
              </a:rPr>
              <a:t>www.dcimovies.com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poručená literatura"/>
          <p:cNvSpPr txBox="1">
            <a:spLocks noGrp="1"/>
          </p:cNvSpPr>
          <p:nvPr>
            <p:ph type="ctrTitle"/>
          </p:nvPr>
        </p:nvSpPr>
        <p:spPr>
          <a:xfrm>
            <a:off x="310554" y="893233"/>
            <a:ext cx="12383692" cy="14838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Doporučená literatura</a:t>
            </a:r>
          </a:p>
        </p:txBody>
      </p:sp>
      <p:sp>
        <p:nvSpPr>
          <p:cNvPr id="152" name="SKOPAL, Pavel a Lucie ČESÁLKOVÁ. Filmové Brno. Dějiny lokální filmové kultury. Praha: Národní filmový archiv, 2016. 338 s. ISBN 978-80-7004-176-5.…"/>
          <p:cNvSpPr txBox="1"/>
          <p:nvPr/>
        </p:nvSpPr>
        <p:spPr>
          <a:xfrm>
            <a:off x="519575" y="3055300"/>
            <a:ext cx="11965650" cy="50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rPr>
                <a:hlinkClick r:id="rId2"/>
              </a:rPr>
              <a:t>SKOPAL, Pavel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 a Lucie ČESÁLKOVÁ. 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Filmové Brno. Dějiny lokální filmové kultury</a:t>
            </a:r>
            <a:r>
              <a:t>. Praha: Národní filmový archiv, 2016. 338 s. ISBN 978-80-7004-176-5.</a:t>
            </a: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endParaRPr/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ČVANČARA, Miroslav a Jaroslav ČVANČARA. 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Zaniklý svět stříbrných pláten : po stopách pražských biografů</a:t>
            </a:r>
            <a:r>
              <a:t>. Vyd. 1. Praha: Academia, 2011. 597 s. ISBN 9788020019691.</a:t>
            </a: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endParaRPr/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t>DANIELIS, Aleš. Svět filmu bez perforace. Hrozby a příležitosti digitální filmové distribuce. Iluminace, 25, 2013, č. 2, s. 89-101. Vyd. Praha: Nár</a:t>
            </a:r>
            <a:r>
              <a:rPr>
                <a:latin typeface="Arial"/>
                <a:ea typeface="Arial"/>
                <a:cs typeface="Arial"/>
                <a:sym typeface="Arial"/>
              </a:rPr>
              <a:t>odní filmových archiv. ISSN 0862-397X.</a:t>
            </a: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t>DANIELIS, Aleš. Česká filmová distribuce po roce 1989. Iluminace, 19, 2007, č. 1, s. 53-104. Vyd. Praha: Národní filmový archiv. ISSN 0862-397X.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rezentace aktuálního projektu."/>
          <p:cNvSpPr txBox="1"/>
          <p:nvPr/>
        </p:nvSpPr>
        <p:spPr>
          <a:xfrm>
            <a:off x="581488" y="2723325"/>
            <a:ext cx="11841824" cy="11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t>Prezentace aktuálního projektu.</a:t>
            </a:r>
          </a:p>
        </p:txBody>
      </p:sp>
      <p:sp>
        <p:nvSpPr>
          <p:cNvPr id="155" name="Projekt Studentské kino"/>
          <p:cNvSpPr txBox="1">
            <a:spLocks noGrp="1"/>
          </p:cNvSpPr>
          <p:nvPr>
            <p:ph type="ctrTitle"/>
          </p:nvPr>
        </p:nvSpPr>
        <p:spPr>
          <a:xfrm>
            <a:off x="310554" y="-1037167"/>
            <a:ext cx="12383692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Studentské kino</a:t>
            </a:r>
          </a:p>
        </p:txBody>
      </p:sp>
      <p:pic>
        <p:nvPicPr>
          <p:cNvPr id="156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72746"/>
            <a:ext cx="13004800" cy="60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Univerzitní kino Scala"/>
          <p:cNvSpPr txBox="1">
            <a:spLocks noGrp="1"/>
          </p:cNvSpPr>
          <p:nvPr>
            <p:ph type="ctrTitle"/>
          </p:nvPr>
        </p:nvSpPr>
        <p:spPr>
          <a:xfrm>
            <a:off x="310554" y="8120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Univerzitní kino Scala</a:t>
            </a:r>
          </a:p>
        </p:txBody>
      </p:sp>
      <p:sp>
        <p:nvSpPr>
          <p:cNvPr id="159" name="1928–1935 Bio Dopz 1935–1948 Scala 1948–1968 Moskva 1968–1969 Scala 1969–1991 Moskva 1991–20?? Scala"/>
          <p:cNvSpPr txBox="1"/>
          <p:nvPr/>
        </p:nvSpPr>
        <p:spPr>
          <a:xfrm>
            <a:off x="310555" y="2799525"/>
            <a:ext cx="12383691" cy="290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3200"/>
              </a:spcBef>
              <a:defRPr sz="3000"/>
            </a:pPr>
            <a:r>
              <a:t>1928–1935 Bio Dopz</a:t>
            </a:r>
            <a:br/>
            <a:r>
              <a:t>1935–1948 Scala</a:t>
            </a:r>
            <a:br/>
            <a:r>
              <a:t>1948–1968 Moskva</a:t>
            </a:r>
            <a:br/>
            <a:r>
              <a:t>1968–1969 Scala</a:t>
            </a:r>
            <a:br/>
            <a:r>
              <a:t>1969–1991 Moskva</a:t>
            </a:r>
            <a:br/>
            <a:r>
              <a:t>1991–20?? Scala</a:t>
            </a:r>
          </a:p>
        </p:txBody>
      </p:sp>
      <p:sp>
        <p:nvSpPr>
          <p:cNvPr id="160" name="Kino uzavřeno v roce 2011. Provoz kina obnovila v roce 2013 Masarykova univerzita ve spolupráci se společností Aeropolis, která zajišťuje celoroční program filmové produkce."/>
          <p:cNvSpPr txBox="1"/>
          <p:nvPr/>
        </p:nvSpPr>
        <p:spPr>
          <a:xfrm>
            <a:off x="310554" y="6311900"/>
            <a:ext cx="12383692" cy="2662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327152">
              <a:defRPr sz="4088"/>
            </a:lvl1pPr>
          </a:lstStyle>
          <a:p>
            <a:r>
              <a:t>Kino uzavřeno v roce 2011. Provoz kina obnovila v roce 2013 Masarykova univerzita ve spolupráci se společností Aeropolis, která zajišťuje celoroční program filmové produkce.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Mapa českých kin"/>
          <p:cNvSpPr txBox="1">
            <a:spLocks noGrp="1"/>
          </p:cNvSpPr>
          <p:nvPr>
            <p:ph type="ctrTitle"/>
          </p:nvPr>
        </p:nvSpPr>
        <p:spPr>
          <a:xfrm>
            <a:off x="310554" y="5072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Mapa českých kin</a:t>
            </a:r>
          </a:p>
        </p:txBody>
      </p:sp>
      <p:sp>
        <p:nvSpPr>
          <p:cNvPr id="163" name="Provozovatelé kin: Městská (veřejnoprávní) kina…"/>
          <p:cNvSpPr txBox="1"/>
          <p:nvPr/>
        </p:nvSpPr>
        <p:spPr>
          <a:xfrm>
            <a:off x="868629" y="2365977"/>
            <a:ext cx="11267542" cy="157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Provozovatelé kin:</a:t>
            </a:r>
            <a:br/>
            <a:r>
              <a:t>Městská (veřejnoprávní) kina</a:t>
            </a:r>
          </a:p>
          <a:p>
            <a:pPr>
              <a:defRPr sz="3200"/>
            </a:pPr>
            <a:r>
              <a:t>Soukromá kina</a:t>
            </a:r>
          </a:p>
        </p:txBody>
      </p:sp>
      <p:sp>
        <p:nvSpPr>
          <p:cNvPr id="164" name="Formy kin:…"/>
          <p:cNvSpPr txBox="1"/>
          <p:nvPr/>
        </p:nvSpPr>
        <p:spPr>
          <a:xfrm>
            <a:off x="868629" y="4421260"/>
            <a:ext cx="11267542" cy="504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Formy kin:</a:t>
            </a:r>
          </a:p>
          <a:p>
            <a:pPr>
              <a:defRPr sz="3200"/>
            </a:pPr>
            <a:r>
              <a:t>Jednosálová kina</a:t>
            </a:r>
          </a:p>
          <a:p>
            <a:pPr>
              <a:defRPr sz="3200"/>
            </a:pPr>
            <a:r>
              <a:t>Vícesálová kina</a:t>
            </a:r>
          </a:p>
          <a:p>
            <a:pPr>
              <a:defRPr sz="3200"/>
            </a:pPr>
            <a:r>
              <a:t>Multikina</a:t>
            </a:r>
          </a:p>
          <a:p>
            <a:pPr>
              <a:defRPr sz="3200"/>
            </a:pPr>
            <a:r>
              <a:t>Letní kina</a:t>
            </a:r>
          </a:p>
          <a:p>
            <a:pPr>
              <a:defRPr sz="3200"/>
            </a:pPr>
            <a:r>
              <a:t>Kinokavárny</a:t>
            </a:r>
          </a:p>
          <a:p>
            <a:pPr>
              <a:defRPr sz="3200"/>
            </a:pPr>
            <a:r>
              <a:t>Putovní kina</a:t>
            </a:r>
          </a:p>
          <a:p>
            <a:pPr>
              <a:defRPr sz="3200"/>
            </a:pPr>
            <a:r>
              <a:t>Autokina</a:t>
            </a:r>
          </a:p>
          <a:p>
            <a:pPr>
              <a:defRPr sz="3200"/>
            </a:pPr>
            <a:r>
              <a:t>Příležitostná kina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apa českých kin"/>
          <p:cNvSpPr txBox="1">
            <a:spLocks noGrp="1"/>
          </p:cNvSpPr>
          <p:nvPr>
            <p:ph type="ctrTitle"/>
          </p:nvPr>
        </p:nvSpPr>
        <p:spPr>
          <a:xfrm>
            <a:off x="310554" y="5072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Mapa českých kin</a:t>
            </a:r>
          </a:p>
        </p:txBody>
      </p:sp>
      <p:sp>
        <p:nvSpPr>
          <p:cNvPr id="167" name="Filmová distribuce…"/>
          <p:cNvSpPr txBox="1"/>
          <p:nvPr/>
        </p:nvSpPr>
        <p:spPr>
          <a:xfrm>
            <a:off x="1925066" y="2831644"/>
            <a:ext cx="9154669" cy="5538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Filmová distribuce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Autorské právo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Marketing a PR kina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Exkurze v kině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Kino pravdy a lásky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Prezentace a hodnocení připravených projektů</a:t>
            </a:r>
          </a:p>
        </p:txBody>
      </p:sp>
      <p:pic>
        <p:nvPicPr>
          <p:cNvPr id="168" name="Snímek obrazovky 2018-10-03 v 15.13.24.png" descr="Snímek obrazovky 2018-10-03 v 15.13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006559"/>
            <a:ext cx="13004801" cy="7723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apa českých kin"/>
          <p:cNvSpPr txBox="1">
            <a:spLocks noGrp="1"/>
          </p:cNvSpPr>
          <p:nvPr>
            <p:ph type="ctrTitle"/>
          </p:nvPr>
        </p:nvSpPr>
        <p:spPr>
          <a:xfrm>
            <a:off x="310554" y="5072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Mapa českých kin</a:t>
            </a:r>
          </a:p>
        </p:txBody>
      </p:sp>
      <p:graphicFrame>
        <p:nvGraphicFramePr>
          <p:cNvPr id="171" name="Tabulka"/>
          <p:cNvGraphicFramePr/>
          <p:nvPr/>
        </p:nvGraphicFramePr>
        <p:xfrm>
          <a:off x="552450" y="1903727"/>
          <a:ext cx="12012875" cy="831451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716125"/>
                <a:gridCol w="1716125"/>
                <a:gridCol w="1716125"/>
                <a:gridCol w="1716125"/>
                <a:gridCol w="1716125"/>
                <a:gridCol w="1716125"/>
                <a:gridCol w="1716125"/>
              </a:tblGrid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 kin v roce 2017 (stav k 31.12.2017)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 kina</a:t>
                      </a:r>
                    </a:p>
                  </a:txBody>
                  <a:tcPr marL="63500" marR="63500" marT="0" marB="0" anchor="ctr" horzOverflow="overflow">
                    <a:lnL w="1905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DCI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E-Cinema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9050"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905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pláten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sedadel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sálů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DVD/BD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mm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90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stálý provoz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multikina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44 465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dvousálové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6 595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jednosálové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45 859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víceúčelový sál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6 777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kinokavárny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celkem stálá kina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104 386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nepravidelný provoz - ostatní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jednosálové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14 535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víceúčelový sál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15 030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kinokavárny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1 797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celoroční putovní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celkem ostatní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31 677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letní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65 543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autokino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putovní (maringotky)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3 130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celkem přírodní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69 073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Celkem kin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205 136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Návštěvnost čekých kin"/>
          <p:cNvSpPr txBox="1">
            <a:spLocks noGrp="1"/>
          </p:cNvSpPr>
          <p:nvPr>
            <p:ph type="ctrTitle"/>
          </p:nvPr>
        </p:nvSpPr>
        <p:spPr>
          <a:xfrm>
            <a:off x="310554" y="5072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Návštěvnost čekých kin</a:t>
            </a:r>
          </a:p>
        </p:txBody>
      </p:sp>
      <p:sp>
        <p:nvSpPr>
          <p:cNvPr id="174" name="Text"/>
          <p:cNvSpPr txBox="1"/>
          <p:nvPr/>
        </p:nvSpPr>
        <p:spPr>
          <a:xfrm>
            <a:off x="1325033" y="2469694"/>
            <a:ext cx="10354735" cy="108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endParaRPr/>
          </a:p>
        </p:txBody>
      </p:sp>
      <p:graphicFrame>
        <p:nvGraphicFramePr>
          <p:cNvPr id="175" name="Tabulka"/>
          <p:cNvGraphicFramePr/>
          <p:nvPr/>
        </p:nvGraphicFramePr>
        <p:xfrm>
          <a:off x="569515" y="2106678"/>
          <a:ext cx="11865766" cy="698804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98753"/>
                <a:gridCol w="838927"/>
                <a:gridCol w="2515261"/>
                <a:gridCol w="2676260"/>
                <a:gridCol w="3636565"/>
              </a:tblGrid>
              <a:tr h="776449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Rok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  <a:gradFill flip="none" rotWithShape="1">
                      <a:gsLst>
                        <a:gs pos="0">
                          <a:schemeClr val="accent1">
                            <a:lumOff val="13529"/>
                          </a:schemeClr>
                        </a:gs>
                        <a:gs pos="100000">
                          <a:schemeClr val="accent1">
                            <a:hueOff val="118245"/>
                            <a:lumOff val="-11372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  <a:gradFill flip="none" rotWithShape="1">
                      <a:gsLst>
                        <a:gs pos="0">
                          <a:schemeClr val="accent1">
                            <a:lumOff val="13529"/>
                          </a:schemeClr>
                        </a:gs>
                        <a:gs pos="100000">
                          <a:schemeClr val="accent1">
                            <a:hueOff val="118245"/>
                            <a:lumOff val="-11372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Představení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  <a:gradFill flip="none" rotWithShape="1">
                      <a:gsLst>
                        <a:gs pos="0">
                          <a:schemeClr val="accent1">
                            <a:lumOff val="13529"/>
                          </a:schemeClr>
                        </a:gs>
                        <a:gs pos="100000">
                          <a:schemeClr val="accent1">
                            <a:hueOff val="118245"/>
                            <a:lumOff val="-11372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Diváků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  <a:gradFill flip="none" rotWithShape="1">
                      <a:gsLst>
                        <a:gs pos="0">
                          <a:schemeClr val="accent1">
                            <a:lumOff val="13529"/>
                          </a:schemeClr>
                        </a:gs>
                        <a:gs pos="100000">
                          <a:schemeClr val="accent1">
                            <a:hueOff val="118245"/>
                            <a:lumOff val="-11372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Tržba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gradFill flip="none" rotWithShape="1">
                      <a:gsLst>
                        <a:gs pos="0">
                          <a:schemeClr val="accent1">
                            <a:lumOff val="13529"/>
                          </a:schemeClr>
                        </a:gs>
                        <a:gs pos="100000">
                          <a:schemeClr val="accent1">
                            <a:hueOff val="118245"/>
                            <a:lumOff val="-11372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76449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2011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408 760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10 789 760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1 209 874 087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776449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402 194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11 181 851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1 275 596 489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776449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413 251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11 057 559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1 424 245 647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776449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438 405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11 558 586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1 462 670 233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776449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457 327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12 958 099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1 669 176 581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776449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2016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471 202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15 621 923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2 011 044 198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776449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2017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493 900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15 233 432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2 004 245 131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776449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2018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544 243</a:t>
                      </a:r>
                    </a:p>
                  </a:txBody>
                  <a:tcPr marL="63500" marR="63500" marT="0" marB="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16 344 483</a:t>
                      </a:r>
                    </a:p>
                  </a:txBody>
                  <a:tcPr marL="63500" marR="63500" marT="0" marB="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2 268 942 623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nímek obrazovky 2019-09-24 v 10.17.40.jpg" descr="Snímek obrazovky 2019-09-24 v 10.17.40.jpg"/>
          <p:cNvPicPr>
            <a:picLocks noChangeAspect="1"/>
          </p:cNvPicPr>
          <p:nvPr/>
        </p:nvPicPr>
        <p:blipFill>
          <a:blip r:embed="rId2">
            <a:extLst/>
          </a:blip>
          <a:srcRect l="112" r="112" b="1301"/>
          <a:stretch>
            <a:fillRect/>
          </a:stretch>
        </p:blipFill>
        <p:spPr>
          <a:xfrm>
            <a:off x="12104" y="482600"/>
            <a:ext cx="12980580" cy="8788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KINO = sdílený zážitek sledování audiovizuální obsahu."/>
          <p:cNvSpPr txBox="1">
            <a:spLocks noGrp="1"/>
          </p:cNvSpPr>
          <p:nvPr>
            <p:ph type="ctrTitle"/>
          </p:nvPr>
        </p:nvSpPr>
        <p:spPr>
          <a:xfrm>
            <a:off x="1063062" y="3225799"/>
            <a:ext cx="10878676" cy="3302001"/>
          </a:xfrm>
          <a:prstGeom prst="rect">
            <a:avLst/>
          </a:prstGeom>
        </p:spPr>
        <p:txBody>
          <a:bodyPr/>
          <a:lstStyle>
            <a:lvl1pPr defTabSz="572516">
              <a:defRPr sz="686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KINO = sdílený zážitek sledování </a:t>
            </a:r>
            <a:r>
              <a:rPr dirty="0" smtClean="0"/>
              <a:t>audiovizuální</a:t>
            </a:r>
            <a:r>
              <a:rPr lang="cs-CZ" dirty="0" smtClean="0"/>
              <a:t>ho</a:t>
            </a:r>
            <a:r>
              <a:rPr dirty="0" smtClean="0"/>
              <a:t> </a:t>
            </a:r>
            <a:r>
              <a:rPr dirty="0"/>
              <a:t>obsahu.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Jednorázový úkol"/>
          <p:cNvSpPr txBox="1">
            <a:spLocks noGrp="1"/>
          </p:cNvSpPr>
          <p:nvPr>
            <p:ph type="ctrTitle"/>
          </p:nvPr>
        </p:nvSpPr>
        <p:spPr>
          <a:xfrm>
            <a:off x="310554" y="270139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Jednorázový úkol</a:t>
            </a:r>
          </a:p>
        </p:txBody>
      </p:sp>
      <p:sp>
        <p:nvSpPr>
          <p:cNvPr id="180" name="Zmapovat své oblíbené kino.  - město - provozovatel - počet sálů - promítací technologie…"/>
          <p:cNvSpPr txBox="1"/>
          <p:nvPr/>
        </p:nvSpPr>
        <p:spPr>
          <a:xfrm>
            <a:off x="868629" y="1694994"/>
            <a:ext cx="11267542" cy="575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Zmapovat své oblíbené kino.</a:t>
            </a:r>
            <a:br/>
            <a:r>
              <a:rPr sz="1400"/>
              <a:t/>
            </a:r>
            <a:br>
              <a:rPr sz="1400"/>
            </a:br>
            <a:r>
              <a:t>- město</a:t>
            </a:r>
            <a:br/>
            <a:r>
              <a:t>- provozovatel</a:t>
            </a:r>
            <a:br/>
            <a:r>
              <a:t>- počet sálů</a:t>
            </a:r>
            <a:br/>
            <a:r>
              <a:t>- promítací technologie</a:t>
            </a:r>
          </a:p>
          <a:p>
            <a:pPr>
              <a:defRPr sz="3200"/>
            </a:pPr>
            <a:r>
              <a:t>- programová perioda</a:t>
            </a:r>
          </a:p>
          <a:p>
            <a:pPr>
              <a:defRPr sz="3200"/>
            </a:pPr>
            <a:r>
              <a:t>- struktura programu</a:t>
            </a:r>
          </a:p>
          <a:p>
            <a:pPr>
              <a:defRPr sz="3200"/>
            </a:pPr>
            <a:r>
              <a:t>- formy komunikace</a:t>
            </a:r>
          </a:p>
          <a:p>
            <a:pPr>
              <a:defRPr sz="3200"/>
            </a:pPr>
            <a:r>
              <a:t>- filmový klub</a:t>
            </a:r>
          </a:p>
          <a:p>
            <a:pPr>
              <a:defRPr sz="3200"/>
            </a:pPr>
            <a:r>
              <a:t>- online služby, sociální sítě</a:t>
            </a:r>
          </a:p>
          <a:p>
            <a:pPr>
              <a:defRPr sz="3200"/>
            </a:pPr>
            <a:r>
              <a:t>- přidaná hodnota</a:t>
            </a:r>
          </a:p>
        </p:txBody>
      </p:sp>
      <p:sp>
        <p:nvSpPr>
          <p:cNvPr id="181" name="Konzultace 1. 10. 2019 Odevzdání úkolu 6. 10. 2019  Formát 1xA4"/>
          <p:cNvSpPr txBox="1"/>
          <p:nvPr/>
        </p:nvSpPr>
        <p:spPr>
          <a:xfrm>
            <a:off x="310554" y="7556500"/>
            <a:ext cx="12383692" cy="164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defTabSz="233679">
              <a:defRPr sz="2680"/>
            </a:pPr>
            <a:r>
              <a:t>Konzultace 1. 10. 2019</a:t>
            </a:r>
            <a:br/>
            <a:r>
              <a:t>Odevzdání úkolu 6. 10. 2019 </a:t>
            </a:r>
            <a:br/>
            <a:r>
              <a:t>Formát 1xA4</a:t>
            </a:r>
          </a:p>
          <a:p>
            <a:pPr defTabSz="233679">
              <a:defRPr sz="2680"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4682936" y="1076510"/>
            <a:ext cx="10259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24.9.2019…"/>
          <p:cNvSpPr txBox="1"/>
          <p:nvPr/>
        </p:nvSpPr>
        <p:spPr>
          <a:xfrm>
            <a:off x="2122422" y="3125492"/>
            <a:ext cx="3150989" cy="572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24.9.2019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1.10.2019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8.10.2019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15.10.2019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22.10.2019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29.10.2019</a:t>
            </a:r>
          </a:p>
        </p:txBody>
      </p:sp>
      <p:sp>
        <p:nvSpPr>
          <p:cNvPr id="124" name="Termíny přednášek"/>
          <p:cNvSpPr txBox="1">
            <a:spLocks noGrp="1"/>
          </p:cNvSpPr>
          <p:nvPr>
            <p:ph type="ctrTitle"/>
          </p:nvPr>
        </p:nvSpPr>
        <p:spPr>
          <a:xfrm>
            <a:off x="310554" y="-1071034"/>
            <a:ext cx="12383692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Termíny přednášek</a:t>
            </a:r>
          </a:p>
        </p:txBody>
      </p:sp>
      <p:sp>
        <p:nvSpPr>
          <p:cNvPr id="125" name="5.11.2019…"/>
          <p:cNvSpPr txBox="1"/>
          <p:nvPr/>
        </p:nvSpPr>
        <p:spPr>
          <a:xfrm>
            <a:off x="7945162" y="3110675"/>
            <a:ext cx="2126743" cy="525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5.11.2019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12.11.2019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19.11.2019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26.11.2019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3.12.2019</a:t>
            </a:r>
          </a:p>
          <a:p>
            <a:pPr>
              <a:defRPr sz="3000"/>
            </a:pPr>
            <a:endParaRPr/>
          </a:p>
          <a:p>
            <a:pPr>
              <a:defRPr sz="3000"/>
            </a:pPr>
            <a:r>
              <a:t>10.12.2019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Vypracování zadaného semestrálního úkolu v písemné formě a jeho obhajoba.…"/>
          <p:cNvSpPr txBox="1"/>
          <p:nvPr/>
        </p:nvSpPr>
        <p:spPr>
          <a:xfrm>
            <a:off x="581488" y="4651609"/>
            <a:ext cx="11841824" cy="26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/>
            </a:pPr>
            <a:r>
              <a:t>Vypracování zadaného semestrálního úkolu v písemné formě a jeho obhajoba.</a:t>
            </a:r>
          </a:p>
          <a:p>
            <a:pPr>
              <a:defRPr sz="3400"/>
            </a:pPr>
            <a:endParaRPr/>
          </a:p>
          <a:p>
            <a:pPr>
              <a:defRPr sz="3400"/>
            </a:pPr>
            <a:r>
              <a:t>Úkol bude zadán na setkání dne 1. 10. 2019.</a:t>
            </a:r>
          </a:p>
        </p:txBody>
      </p:sp>
      <p:sp>
        <p:nvSpPr>
          <p:cNvPr id="128" name="Podmínky absovování kurzu"/>
          <p:cNvSpPr txBox="1">
            <a:spLocks noGrp="1"/>
          </p:cNvSpPr>
          <p:nvPr>
            <p:ph type="ctrTitle"/>
          </p:nvPr>
        </p:nvSpPr>
        <p:spPr>
          <a:xfrm>
            <a:off x="310554" y="148166"/>
            <a:ext cx="12383692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Podmínky absovování kurzu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adek@kinoscala.cz…"/>
          <p:cNvSpPr txBox="1"/>
          <p:nvPr/>
        </p:nvSpPr>
        <p:spPr>
          <a:xfrm>
            <a:off x="581488" y="5610459"/>
            <a:ext cx="1184182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u="sng">
                <a:hlinkClick r:id="rId2"/>
              </a:rPr>
              <a:t>radek@kinoscala.cz</a:t>
            </a:r>
          </a:p>
          <a:p>
            <a:pPr>
              <a:defRPr sz="3000"/>
            </a:pPr>
            <a:r>
              <a:t>730 803 377</a:t>
            </a:r>
          </a:p>
        </p:txBody>
      </p:sp>
      <p:sp>
        <p:nvSpPr>
          <p:cNvPr id="131" name="Radek Pernica"/>
          <p:cNvSpPr txBox="1">
            <a:spLocks noGrp="1"/>
          </p:cNvSpPr>
          <p:nvPr>
            <p:ph type="ctrTitle"/>
          </p:nvPr>
        </p:nvSpPr>
        <p:spPr>
          <a:xfrm>
            <a:off x="310554" y="893233"/>
            <a:ext cx="12383692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Radek Pernica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Kino je klasické platforma pro sledování sdíleného audiovizuálního zážitku, který nebyl zatím plnohodnotně nahrazen žádnou alternativou.…"/>
          <p:cNvSpPr txBox="1"/>
          <p:nvPr/>
        </p:nvSpPr>
        <p:spPr>
          <a:xfrm>
            <a:off x="245070" y="2756528"/>
            <a:ext cx="12514659" cy="6873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000"/>
            </a:pPr>
            <a:r>
              <a:rPr dirty="0"/>
              <a:t>Kino je klasické platforma pro sledování sdíleného audiovizuálního zážitku, který nebyl zatím plnohodnotně nahrazen žádnou alternativou.</a:t>
            </a:r>
          </a:p>
          <a:p>
            <a:pPr>
              <a:spcBef>
                <a:spcPts val="4200"/>
              </a:spcBef>
              <a:defRPr sz="3000"/>
            </a:pPr>
            <a:r>
              <a:rPr dirty="0"/>
              <a:t>Předmět bude veden s návazností na Univerzitního kina Scala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spcBef>
                <a:spcPts val="4200"/>
              </a:spcBef>
              <a:defRPr sz="3000"/>
            </a:pPr>
            <a:r>
              <a:rPr dirty="0"/>
              <a:t>V rámci vyúky budou přiblíženy jednotlivé aspekty provozu kina: ekonomika, technologie, dramaturgie, autorské právo a další disciplíny, které s provozem kina úzce souvisí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spcBef>
                <a:spcPts val="4200"/>
              </a:spcBef>
              <a:defRPr sz="3000"/>
            </a:pPr>
            <a:r>
              <a:rPr dirty="0"/>
              <a:t>Na vybrané přednášky budou zváni hosté (profesionálové), kteří se v problematice kin pohybují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spcBef>
                <a:spcPts val="4200"/>
              </a:spcBef>
              <a:defRPr sz="3000"/>
            </a:pPr>
            <a:r>
              <a:rPr dirty="0"/>
              <a:t>Součástí </a:t>
            </a:r>
            <a:r>
              <a:rPr dirty="0" smtClean="0"/>
              <a:t>výuk</a:t>
            </a:r>
            <a:r>
              <a:rPr lang="cs-CZ" dirty="0" err="1" smtClean="0"/>
              <a:t>y</a:t>
            </a:r>
            <a:r>
              <a:rPr dirty="0" smtClean="0"/>
              <a:t> </a:t>
            </a:r>
            <a:r>
              <a:rPr dirty="0"/>
              <a:t>budou exkurze do kin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34" name="Teoretické cíle předmětu"/>
          <p:cNvSpPr txBox="1">
            <a:spLocks noGrp="1"/>
          </p:cNvSpPr>
          <p:nvPr>
            <p:ph type="ctrTitle"/>
          </p:nvPr>
        </p:nvSpPr>
        <p:spPr>
          <a:xfrm>
            <a:off x="310554" y="452966"/>
            <a:ext cx="12383692" cy="12438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7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cs-CZ" dirty="0" smtClean="0"/>
              <a:t>Přípravná fáze </a:t>
            </a:r>
            <a:r>
              <a:rPr lang="mr-IN" dirty="0" smtClean="0"/>
              <a:t>–</a:t>
            </a:r>
            <a:r>
              <a:rPr dirty="0" smtClean="0"/>
              <a:t> cíle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raktické řešení bude u vybraných studentů navazovat na předchozí semester, ve kterém byly řešený cíle teoretické.…"/>
          <p:cNvSpPr txBox="1"/>
          <p:nvPr/>
        </p:nvSpPr>
        <p:spPr>
          <a:xfrm>
            <a:off x="245071" y="2057958"/>
            <a:ext cx="12514659" cy="708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2500"/>
            </a:pPr>
            <a:r>
              <a:t>Praktické řešení bude u vybraných studentů navazovat na předchozí semester, ve kterém byly řešený cíle teoretické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spcBef>
                <a:spcPts val="4200"/>
              </a:spcBef>
              <a:defRPr sz="2500"/>
            </a:pPr>
            <a:r>
              <a:t>Náplní prakticky zaměřeného kurzu je příprava, realizace a hodnocení týmového projektu studentského kina v Univerzitním kině Scala.</a:t>
            </a:r>
          </a:p>
          <a:p>
            <a:pPr>
              <a:spcBef>
                <a:spcPts val="4200"/>
              </a:spcBef>
              <a:defRPr sz="2500"/>
            </a:pPr>
            <a:r>
              <a:t>Projektem studentského kina se (obvykle) rozumí cyklus deseti projekcí realizovaných během semestru každý týden ve vymezeném čase jako speciální okno v rámci běžného provozu kina Scala.</a:t>
            </a:r>
          </a:p>
          <a:p>
            <a:pPr>
              <a:spcBef>
                <a:spcPts val="4200"/>
              </a:spcBef>
              <a:defRPr sz="2500"/>
            </a:pPr>
            <a:r>
              <a:t>Projekt se realizuje v týmu o počtu 5-10 studentů, z nichž min. polovina musí být z mateřského oboru a min. jeden člen musí být z jiného oboru či fakulty (doporučuje se zejména spolupráce s FSS a ESF).</a:t>
            </a:r>
          </a:p>
          <a:p>
            <a:pPr>
              <a:spcBef>
                <a:spcPts val="4200"/>
              </a:spcBef>
              <a:defRPr sz="2500"/>
            </a:pPr>
            <a:r>
              <a:t>Realizační tým zajišťuje projekt po stránce programové, organizační, propagační, provozní, ekonomické a administrativní (technický servis zajišťuje kino).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57200" algn="l">
              <a:defRPr sz="10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A0A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Praktické cíle předmětu"/>
          <p:cNvSpPr txBox="1">
            <a:spLocks noGrp="1"/>
          </p:cNvSpPr>
          <p:nvPr>
            <p:ph type="ctrTitle"/>
          </p:nvPr>
        </p:nvSpPr>
        <p:spPr>
          <a:xfrm>
            <a:off x="310554" y="452966"/>
            <a:ext cx="12383692" cy="12438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7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Praktické cíle předmětu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rientovat se na mapě českých kin  Chápat základní dramaturgické, provozní i ekonomické principy kina  Porozumět technologickému řešení projekce v kinech   Sestavovat program kina včetně doprovodného programu.  Vyjednávat s distributory a zajišťovat práva.  Vyjednávat s tvůrci a s hosty v rámci doprovodného programu.  Propagovat program v médiích.  Přednášet lektorské úvody a moderovat besedy.  Zajišťovat provoz a ekonomiku projektu.  Pracovat v týmu a praktikovat mezioborovou spolupráci."/>
          <p:cNvSpPr txBox="1"/>
          <p:nvPr/>
        </p:nvSpPr>
        <p:spPr>
          <a:xfrm>
            <a:off x="-17528" y="910166"/>
            <a:ext cx="13039856" cy="894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1200"/>
            </a:pPr>
            <a:endParaRPr/>
          </a:p>
          <a:p>
            <a:pPr>
              <a:spcBef>
                <a:spcPts val="4200"/>
              </a:spcBef>
              <a:defRPr sz="2600"/>
            </a:pPr>
            <a:r>
              <a:t>Orientovat se na mapě českých kin</a:t>
            </a:r>
            <a:br/>
            <a:r>
              <a:t/>
            </a:r>
            <a:br/>
            <a:r>
              <a:t>Chápat základní dramaturgické, provozní i ekonomické principy kina</a:t>
            </a:r>
            <a:br/>
            <a:r>
              <a:t/>
            </a:r>
            <a:br/>
            <a:r>
              <a:t>Porozumět technologickému řešení projekce v kinech </a:t>
            </a:r>
            <a:br/>
            <a:r>
              <a:t/>
            </a:r>
            <a:br/>
            <a:r>
              <a:t>Sestavovat program kina včetně doprovodného programu.</a:t>
            </a:r>
            <a:br/>
            <a:r>
              <a:t/>
            </a:r>
            <a:br/>
            <a:r>
              <a:t>Vyjednávat s distributory a zajišťovat práva.</a:t>
            </a:r>
            <a:br/>
            <a:r>
              <a:t/>
            </a:r>
            <a:br/>
            <a:r>
              <a:t>Vyjednávat s tvůrci a s hosty v rámci doprovodného programu.</a:t>
            </a:r>
            <a:br/>
            <a:r>
              <a:t/>
            </a:r>
            <a:br/>
            <a:r>
              <a:t>Propagovat program v médiích.</a:t>
            </a:r>
            <a:br/>
            <a:r>
              <a:t/>
            </a:r>
            <a:br/>
            <a:r>
              <a:t>Přednášet lektorské úvody a moderovat besedy.</a:t>
            </a:r>
            <a:br/>
            <a:r>
              <a:t/>
            </a:r>
            <a:br/>
            <a:r>
              <a:t>Zajišťovat provoz a ekonomiku projektu.</a:t>
            </a:r>
            <a:br/>
            <a:r>
              <a:t/>
            </a:r>
            <a:br/>
            <a:r>
              <a:t>Pracovat v týmu a praktikovat mezioborovou spolupráci.</a:t>
            </a:r>
          </a:p>
        </p:txBody>
      </p:sp>
      <p:sp>
        <p:nvSpPr>
          <p:cNvPr id="140" name="Výstupy ze studia"/>
          <p:cNvSpPr txBox="1">
            <a:spLocks noGrp="1"/>
          </p:cNvSpPr>
          <p:nvPr>
            <p:ph type="ctrTitle"/>
          </p:nvPr>
        </p:nvSpPr>
        <p:spPr>
          <a:xfrm>
            <a:off x="310554" y="215899"/>
            <a:ext cx="12383692" cy="12438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7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Výstupy ze studia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émata jedotlivých přednášek"/>
          <p:cNvSpPr txBox="1">
            <a:spLocks noGrp="1"/>
          </p:cNvSpPr>
          <p:nvPr>
            <p:ph type="ctrTitle"/>
          </p:nvPr>
        </p:nvSpPr>
        <p:spPr>
          <a:xfrm>
            <a:off x="310554" y="8120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Témata jedotlivých přednášek</a:t>
            </a:r>
          </a:p>
        </p:txBody>
      </p:sp>
      <p:sp>
        <p:nvSpPr>
          <p:cNvPr id="143" name="Úvod do problematiky provozu kina, prezentace projektu Kino pravdy a lásky, zadání samostatných úkolů…"/>
          <p:cNvSpPr txBox="1"/>
          <p:nvPr/>
        </p:nvSpPr>
        <p:spPr>
          <a:xfrm>
            <a:off x="1876177" y="2277474"/>
            <a:ext cx="9252445" cy="736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Úvod do problematiky provozu kina, </a:t>
            </a:r>
            <a:endParaRPr lang="cs-CZ" dirty="0" smtClean="0"/>
          </a:p>
          <a:p>
            <a:pPr>
              <a:defRPr sz="3200"/>
            </a:pPr>
            <a:r>
              <a:rPr dirty="0" smtClean="0"/>
              <a:t>prezentace </a:t>
            </a:r>
            <a:r>
              <a:rPr dirty="0"/>
              <a:t>projektu Kino pravdy a lásky, </a:t>
            </a:r>
            <a:endParaRPr lang="cs-CZ" dirty="0" smtClean="0"/>
          </a:p>
          <a:p>
            <a:pPr>
              <a:defRPr sz="3200"/>
            </a:pPr>
            <a:r>
              <a:rPr dirty="0" smtClean="0"/>
              <a:t>zadání </a:t>
            </a:r>
            <a:r>
              <a:rPr dirty="0"/>
              <a:t>samostatných úkolů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Formální struktura kina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Dramaturgie kina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Provoz kina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Ekonomika kina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Možnosti získávání prostředků pro provoz kina</a:t>
            </a:r>
          </a:p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573</Words>
  <Application>Microsoft Macintosh PowerPoint</Application>
  <PresentationFormat>Custom</PresentationFormat>
  <Paragraphs>302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FAVp009 Provoz kina</vt:lpstr>
      <vt:lpstr>KINO = sdílený zážitek sledování audiovizuálního obsahu.</vt:lpstr>
      <vt:lpstr>Termíny přednášek</vt:lpstr>
      <vt:lpstr>Podmínky absovování kurzu</vt:lpstr>
      <vt:lpstr>Radek Pernica</vt:lpstr>
      <vt:lpstr>Přípravná fáze – cíle</vt:lpstr>
      <vt:lpstr>Praktické cíle předmětu</vt:lpstr>
      <vt:lpstr>Výstupy ze studia</vt:lpstr>
      <vt:lpstr>Témata jedotlivých přednášek</vt:lpstr>
      <vt:lpstr>Témata jedotlivých přednášek</vt:lpstr>
      <vt:lpstr>Doporučená internetové zdroje</vt:lpstr>
      <vt:lpstr>Doporučená literatura</vt:lpstr>
      <vt:lpstr>Projekt Studentské kino</vt:lpstr>
      <vt:lpstr>Univerzitní kino Scala</vt:lpstr>
      <vt:lpstr>Mapa českých kin</vt:lpstr>
      <vt:lpstr>Mapa českých kin</vt:lpstr>
      <vt:lpstr>Mapa českých kin</vt:lpstr>
      <vt:lpstr>Návštěvnost čekých kin</vt:lpstr>
      <vt:lpstr>PowerPoint Presentation</vt:lpstr>
      <vt:lpstr>Jednorázový úkol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FAVp009 Provoz kina</dc:title>
  <cp:lastModifiedBy>Radek Pernica</cp:lastModifiedBy>
  <cp:revision>2</cp:revision>
  <dcterms:modified xsi:type="dcterms:W3CDTF">2019-09-25T13:42:31Z</dcterms:modified>
</cp:coreProperties>
</file>