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„Sem napište citát.“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„Sem napište citát.“ </a:t>
            </a: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fd.cz" TargetMode="External"/><Relationship Id="rId3" Type="http://schemas.openxmlformats.org/officeDocument/2006/relationships/hyperlink" Target="http://www.prokina.cz" TargetMode="External"/><Relationship Id="rId4" Type="http://schemas.openxmlformats.org/officeDocument/2006/relationships/hyperlink" Target="http://www.fondkinematografie.cz" TargetMode="External"/><Relationship Id="rId5" Type="http://schemas.openxmlformats.org/officeDocument/2006/relationships/hyperlink" Target="http://www.mkcr.cz" TargetMode="External"/><Relationship Id="rId6" Type="http://schemas.openxmlformats.org/officeDocument/2006/relationships/hyperlink" Target="http://www.digitalnikino.cz" TargetMode="External"/><Relationship Id="rId7" Type="http://schemas.openxmlformats.org/officeDocument/2006/relationships/hyperlink" Target="http://www.kinoprokazdeho.cz" TargetMode="External"/><Relationship Id="rId8" Type="http://schemas.openxmlformats.org/officeDocument/2006/relationships/hyperlink" Target="http://www.novekino.cz" TargetMode="External"/><Relationship Id="rId9" Type="http://schemas.openxmlformats.org/officeDocument/2006/relationships/hyperlink" Target="http://www.kinomaniak.cz" TargetMode="External"/><Relationship Id="rId10" Type="http://schemas.openxmlformats.org/officeDocument/2006/relationships/hyperlink" Target="http://www.acfk.cz" TargetMode="External"/><Relationship Id="rId11" Type="http://schemas.openxmlformats.org/officeDocument/2006/relationships/hyperlink" Target="http://www.mediadeskcz.eu" TargetMode="External"/><Relationship Id="rId12" Type="http://schemas.openxmlformats.org/officeDocument/2006/relationships/hyperlink" Target="http://www.mediasalles.it" TargetMode="External"/><Relationship Id="rId13" Type="http://schemas.openxmlformats.org/officeDocument/2006/relationships/hyperlink" Target="http://www.unic-cinemas.org" TargetMode="External"/><Relationship Id="rId14" Type="http://schemas.openxmlformats.org/officeDocument/2006/relationships/hyperlink" Target="http://www.europa-cinemas.org" TargetMode="External"/><Relationship Id="rId15" Type="http://schemas.openxmlformats.org/officeDocument/2006/relationships/hyperlink" Target="http://www.boxofficemojo.com" TargetMode="External"/><Relationship Id="rId16" Type="http://schemas.openxmlformats.org/officeDocument/2006/relationships/hyperlink" Target="http://www.dcimovies.com" TargetMode="Externa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s.muni.cz/auth/osoba/18130?kod=FAV332;pvysl=3505608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AVp009 Provoz kina"/>
          <p:cNvSpPr txBox="1"/>
          <p:nvPr>
            <p:ph type="ctrTitle"/>
          </p:nvPr>
        </p:nvSpPr>
        <p:spPr>
          <a:xfrm>
            <a:off x="1063062" y="1638300"/>
            <a:ext cx="10878676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FAVp009 Provoz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py kin…"/>
          <p:cNvSpPr txBox="1"/>
          <p:nvPr/>
        </p:nvSpPr>
        <p:spPr>
          <a:xfrm>
            <a:off x="677135" y="3113438"/>
            <a:ext cx="11650530" cy="497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25078" indent="-625078" algn="l">
              <a:buSzPct val="145000"/>
              <a:buChar char="•"/>
              <a:defRPr sz="4500"/>
            </a:pPr>
            <a:r>
              <a:t>tipy kin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lokalizace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jaké kino chci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typologie obsahu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vlastní program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jak programovat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pro koho programovat</a:t>
            </a:r>
          </a:p>
        </p:txBody>
      </p:sp>
      <p:sp>
        <p:nvSpPr>
          <p:cNvPr id="139" name="Dramaturgická východiska"/>
          <p:cNvSpPr txBox="1"/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 defTabSz="549148">
              <a:defRPr b="1" sz="7519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Dramaturgická východiska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Multiplexy - čistě komerční dramaturgie (Cinema City Velký Špalíček)…"/>
          <p:cNvSpPr txBox="1"/>
          <p:nvPr/>
        </p:nvSpPr>
        <p:spPr>
          <a:xfrm>
            <a:off x="677135" y="1573517"/>
            <a:ext cx="11650530" cy="9040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spAutoFit/>
          </a:bodyPr>
          <a:lstStyle/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Multiplexy</a:t>
            </a:r>
            <a:r>
              <a:t> - </a:t>
            </a:r>
            <a:r>
              <a:rPr sz="2600"/>
              <a:t>čistě komerční dramaturgie (Cinema City Velký Špalíček)</a:t>
            </a:r>
            <a:endParaRPr sz="2600"/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Klasická kina </a:t>
            </a:r>
            <a:r>
              <a:t>- </a:t>
            </a:r>
            <a:r>
              <a:rPr sz="2600"/>
              <a:t>od čistě komerční po až po artovou dramaturgii (Svratka Tišnov Karlovy, Central Hradec Králové)</a:t>
            </a:r>
            <a:endParaRPr sz="2600"/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Artová kina</a:t>
            </a:r>
            <a:r>
              <a:t> - </a:t>
            </a:r>
            <a:r>
              <a:rPr sz="2600"/>
              <a:t>různě nastaven pohled na komerční film (Světozor Praha, Scala Brno)</a:t>
            </a:r>
          </a:p>
          <a:p>
            <a:pPr algn="l"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Archivní kino</a:t>
            </a:r>
            <a:r>
              <a:t> - </a:t>
            </a:r>
            <a:r>
              <a:rPr sz="2600"/>
              <a:t>(Ponrepo)</a:t>
            </a:r>
            <a:endParaRPr sz="2600"/>
          </a:p>
          <a:p>
            <a:pPr algn="l"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  <a:endParaRPr sz="2600"/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Repertoárové kino -</a:t>
            </a:r>
            <a:r>
              <a:rPr sz="2600"/>
              <a:t> (Aero Praha)</a:t>
            </a:r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Letní kina</a:t>
            </a:r>
            <a:r>
              <a:t> - </a:t>
            </a:r>
            <a:r>
              <a:rPr sz="2600"/>
              <a:t>od komerční dramaturgii v klasických letních kinech po artovou v nepravidelných kinech ve velkých městech</a:t>
            </a:r>
          </a:p>
          <a:p>
            <a:pPr marL="444500" indent="-444500" algn="l">
              <a:buSzPct val="145000"/>
              <a:buChar char="•"/>
              <a:defRPr b="0" sz="3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444500" indent="-444500" algn="l">
              <a:buSzPct val="145000"/>
              <a:buChar char="•"/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r>
              <a:t>E-cinema kina - </a:t>
            </a:r>
            <a:r>
              <a:rPr b="0" sz="2600"/>
              <a:t>dramaturgie dána dostupností obsahu pro tento druh kin</a:t>
            </a:r>
            <a:endParaRPr sz="2600"/>
          </a:p>
          <a:p>
            <a:pPr>
              <a:defRPr sz="3900"/>
            </a:pPr>
          </a:p>
        </p:txBody>
      </p:sp>
      <p:sp>
        <p:nvSpPr>
          <p:cNvPr id="142" name="Tipy kin"/>
          <p:cNvSpPr txBox="1"/>
          <p:nvPr>
            <p:ph type="ctrTitle"/>
          </p:nvPr>
        </p:nvSpPr>
        <p:spPr>
          <a:xfrm>
            <a:off x="310554" y="1820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Tipy kin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Kde vlastně jsem?…"/>
          <p:cNvSpPr txBox="1"/>
          <p:nvPr/>
        </p:nvSpPr>
        <p:spPr>
          <a:xfrm>
            <a:off x="677135" y="2108200"/>
            <a:ext cx="11650530" cy="698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Kde vlastně jsem?</a:t>
            </a:r>
          </a:p>
          <a:p>
            <a:pPr algn="l">
              <a:defRPr sz="2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velké město, střední město, malé město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vesnice a městys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jiná kultura ve městě (divadlo, galerie, festival, letní kino)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spádová oblast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tradice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silná osobnost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dostatek mateřských, základních, středních a vysokých škol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dostatek seniorů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dostatek rodičů s dětmi</a:t>
            </a:r>
          </a:p>
        </p:txBody>
      </p:sp>
      <p:sp>
        <p:nvSpPr>
          <p:cNvPr id="145" name="Lokalizace dramaturgie"/>
          <p:cNvSpPr txBox="1"/>
          <p:nvPr>
            <p:ph type="ctrTitle"/>
          </p:nvPr>
        </p:nvSpPr>
        <p:spPr>
          <a:xfrm>
            <a:off x="310554" y="419099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Lokalizace dramaturgie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"/>
          <p:cNvSpPr txBox="1"/>
          <p:nvPr/>
        </p:nvSpPr>
        <p:spPr>
          <a:xfrm>
            <a:off x="677135" y="4960183"/>
            <a:ext cx="11650530" cy="1281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</a:p>
        </p:txBody>
      </p:sp>
      <p:sp>
        <p:nvSpPr>
          <p:cNvPr id="148" name="Dobré kino?"/>
          <p:cNvSpPr txBox="1"/>
          <p:nvPr>
            <p:ph type="ctrTitle"/>
          </p:nvPr>
        </p:nvSpPr>
        <p:spPr>
          <a:xfrm>
            <a:off x="310554" y="3852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Dobré kino?</a:t>
            </a:r>
          </a:p>
        </p:txBody>
      </p:sp>
      <p:sp>
        <p:nvSpPr>
          <p:cNvPr id="149" name="kvalitní komerční filmy…"/>
          <p:cNvSpPr txBox="1"/>
          <p:nvPr/>
        </p:nvSpPr>
        <p:spPr>
          <a:xfrm>
            <a:off x="672537" y="2000249"/>
            <a:ext cx="8451132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kvalitní komerční filmy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kvalitní artové snímky (filmový klub)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všechny druhy dokumentu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animované filmy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krátké filmy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děti (Dětské dílny)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školy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seniory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rodiče s dětmi (Baby Bio)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alternativní obsah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experimenty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nefilmové projekce (přednášky)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premiéry s delegacemi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elovečerní hrané filmy…"/>
          <p:cNvSpPr txBox="1"/>
          <p:nvPr/>
        </p:nvSpPr>
        <p:spPr>
          <a:xfrm>
            <a:off x="64624" y="1765299"/>
            <a:ext cx="12875551" cy="726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Celovečerní hrané filmy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Pohádky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Dokumenty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Alternativní obsah </a:t>
            </a:r>
            <a:r>
              <a:rPr sz="2200"/>
              <a:t>(Opera, Balet, Divadelní představení, Koncert, Výstava)</a:t>
            </a:r>
            <a:endParaRPr sz="220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Nezávislá – amatérská tvorba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Krátké filmy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Přednášky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Živé divadlo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Živé koncerty 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Distribuční nástroje, princip filmové distribuce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Zahraniční obsah bez českého distributora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 Filmové festivaly a přehlídky</a:t>
            </a:r>
          </a:p>
        </p:txBody>
      </p:sp>
      <p:sp>
        <p:nvSpPr>
          <p:cNvPr id="152" name="Typologie audiovizuálního obsahu"/>
          <p:cNvSpPr txBox="1"/>
          <p:nvPr>
            <p:ph type="ctrTitle"/>
          </p:nvPr>
        </p:nvSpPr>
        <p:spPr>
          <a:xfrm>
            <a:off x="310554" y="114299"/>
            <a:ext cx="12383692" cy="1405865"/>
          </a:xfrm>
          <a:prstGeom prst="rect">
            <a:avLst/>
          </a:prstGeom>
        </p:spPr>
        <p:txBody>
          <a:bodyPr/>
          <a:lstStyle>
            <a:lvl1pPr defTabSz="438150">
              <a:defRPr b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Typologie audiovizuálního obsahu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becné programové možnosti a východiska"/>
          <p:cNvSpPr txBox="1"/>
          <p:nvPr>
            <p:ph type="ctrTitle"/>
          </p:nvPr>
        </p:nvSpPr>
        <p:spPr>
          <a:xfrm>
            <a:off x="387217" y="551126"/>
            <a:ext cx="12230366" cy="1888201"/>
          </a:xfrm>
          <a:prstGeom prst="rect">
            <a:avLst/>
          </a:prstGeom>
        </p:spPr>
        <p:txBody>
          <a:bodyPr/>
          <a:lstStyle>
            <a:lvl1pPr marR="333756" defTabSz="333756">
              <a:defRPr b="1" sz="584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Obecné programové možnosti a východiska</a:t>
            </a:r>
          </a:p>
        </p:txBody>
      </p:sp>
      <p:sp>
        <p:nvSpPr>
          <p:cNvPr id="155" name="je rok 2019…"/>
          <p:cNvSpPr txBox="1"/>
          <p:nvPr>
            <p:ph type="subTitle" idx="1"/>
          </p:nvPr>
        </p:nvSpPr>
        <p:spPr>
          <a:xfrm>
            <a:off x="-1097922" y="2783912"/>
            <a:ext cx="15200644" cy="7055976"/>
          </a:xfrm>
          <a:prstGeom prst="rect">
            <a:avLst/>
          </a:prstGeom>
        </p:spPr>
        <p:txBody>
          <a:bodyPr/>
          <a:lstStyle/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je rok 2019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společenské a sociální změny 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neomezená nabídka programu všude kolem nás</a:t>
            </a:r>
            <a:br/>
            <a:r>
              <a:t>   Netfilx, HBO a další pro nás dobré motivace          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krácení plánování volného času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mobilita diváků nejen mobilními telefony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kdo má přímý vliv na program kin?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kdo může změnit vnímání programu kina?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kdo může zamezit modernizaci programu kin?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vyhovuje současný (nepružný) program kin?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jaká bude dramaturgie (jaký obsah do ní zařadím)…"/>
          <p:cNvSpPr txBox="1"/>
          <p:nvPr/>
        </p:nvSpPr>
        <p:spPr>
          <a:xfrm>
            <a:off x="471024" y="3162300"/>
            <a:ext cx="12875551" cy="487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jaká bude dramaturgie (jaký obsah do ní zařadím)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14 denní nebo měsíční programovací cyklus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časy projekcí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typy filmů dle dní v týdnu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opakování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změny v programu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dlouhodobé programování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programování od premiéry nebo zpožděně</a:t>
            </a:r>
          </a:p>
        </p:txBody>
      </p:sp>
      <p:sp>
        <p:nvSpPr>
          <p:cNvPr id="158" name="Jak prakticky naprogramovat kino?"/>
          <p:cNvSpPr txBox="1"/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 defTabSz="414781">
              <a:defRPr b="1" sz="568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Jak prakticky naprogramovat kino?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Ukázka programu Scaly"/>
          <p:cNvSpPr txBox="1"/>
          <p:nvPr>
            <p:ph type="ctrTitle"/>
          </p:nvPr>
        </p:nvSpPr>
        <p:spPr>
          <a:xfrm>
            <a:off x="310554" y="10075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Ukázka programu Scaly</a:t>
            </a:r>
          </a:p>
        </p:txBody>
      </p:sp>
      <p:pic>
        <p:nvPicPr>
          <p:cNvPr id="161" name="Snímek obrazovky 2019-10-08 v 12.09.56 (2).jpeg" descr="Snímek obrazovky 2019-10-08 v 12.09.56 (2)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805689"/>
            <a:ext cx="13004801" cy="21422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roč (ne)přemýšlet…"/>
          <p:cNvSpPr txBox="1"/>
          <p:nvPr>
            <p:ph type="ctrTitle"/>
          </p:nvPr>
        </p:nvSpPr>
        <p:spPr>
          <a:xfrm>
            <a:off x="68427" y="411493"/>
            <a:ext cx="12867946" cy="1814249"/>
          </a:xfrm>
          <a:prstGeom prst="rect">
            <a:avLst/>
          </a:prstGeom>
        </p:spPr>
        <p:txBody>
          <a:bodyPr/>
          <a:lstStyle/>
          <a:p>
            <a:pPr marR="347472" defTabSz="347472">
              <a:defRPr b="1" sz="5320">
                <a:latin typeface="Helvetica"/>
                <a:ea typeface="Helvetica"/>
                <a:cs typeface="Helvetica"/>
                <a:sym typeface="Helvetica"/>
              </a:defRPr>
            </a:pPr>
            <a:r>
              <a:t>Proč (ne)přemýšlet</a:t>
            </a:r>
          </a:p>
          <a:p>
            <a:pPr marR="347472" defTabSz="347472">
              <a:defRPr b="1" sz="5320">
                <a:latin typeface="Helvetica"/>
                <a:ea typeface="Helvetica"/>
                <a:cs typeface="Helvetica"/>
                <a:sym typeface="Helvetica"/>
              </a:defRPr>
            </a:pPr>
            <a:r>
              <a:t> o flexibilním programovém schématu</a:t>
            </a:r>
          </a:p>
        </p:txBody>
      </p:sp>
      <p:sp>
        <p:nvSpPr>
          <p:cNvPr id="164" name="co kinu přináší měsíční program…"/>
          <p:cNvSpPr txBox="1"/>
          <p:nvPr>
            <p:ph type="subTitle" idx="1"/>
          </p:nvPr>
        </p:nvSpPr>
        <p:spPr>
          <a:xfrm>
            <a:off x="-997016" y="2733112"/>
            <a:ext cx="14272750" cy="7055976"/>
          </a:xfrm>
          <a:prstGeom prst="rect">
            <a:avLst/>
          </a:prstGeom>
        </p:spPr>
        <p:txBody>
          <a:bodyPr/>
          <a:lstStyle/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co kinu přináší měsíční program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co kinu nepřináší měsíční program 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jak se chová divák, když hledá svůj film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co je pro diváka důležité při hledání filmu         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jak dlouho dopředu divák film hledá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digitální kino je technologicky absolutně flexibilní 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flexibilní není současný způsob práce s ním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je třeba tuto flexibilitu využít bezezbytku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jednoznačně se nabízí flexibilita programu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14denní program…"/>
          <p:cNvSpPr txBox="1"/>
          <p:nvPr>
            <p:ph type="ctrTitle"/>
          </p:nvPr>
        </p:nvSpPr>
        <p:spPr>
          <a:xfrm>
            <a:off x="68427" y="285485"/>
            <a:ext cx="12867946" cy="2265496"/>
          </a:xfrm>
          <a:prstGeom prst="rect">
            <a:avLst/>
          </a:prstGeom>
        </p:spPr>
        <p:txBody>
          <a:bodyPr/>
          <a:lstStyle/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14denní program </a:t>
            </a:r>
          </a:p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jako přijatelné východisko</a:t>
            </a:r>
          </a:p>
        </p:txBody>
      </p:sp>
      <p:sp>
        <p:nvSpPr>
          <p:cNvPr id="167" name="považuji za přijatelný a odpovídající formát…"/>
          <p:cNvSpPr txBox="1"/>
          <p:nvPr>
            <p:ph type="subTitle" idx="1"/>
          </p:nvPr>
        </p:nvSpPr>
        <p:spPr>
          <a:xfrm>
            <a:off x="-1018116" y="3207245"/>
            <a:ext cx="14259983" cy="7055976"/>
          </a:xfrm>
          <a:prstGeom prst="rect">
            <a:avLst/>
          </a:prstGeom>
        </p:spPr>
        <p:txBody>
          <a:bodyPr/>
          <a:lstStyle/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považuji za přijatelný a odpovídající formát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umožňuje flexibilitu a přitom zachovává delší období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technicky zvládnutelný i při současných podmínkách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respektuje rytmus čtvrtek - středa         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průběžný kontakt dramaturga s premiérami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proaktivní přístup dramaturga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výrazně větší možnost “hrát si” s programem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vstřícný krok vůči (důležitým) diváků kina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víme, co programujeme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formát odpovídající dnešnímu tempu života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KINO = sdílený zážitek sledování audiovizuálního obsahu."/>
          <p:cNvSpPr txBox="1"/>
          <p:nvPr>
            <p:ph type="ctrTitle"/>
          </p:nvPr>
        </p:nvSpPr>
        <p:spPr>
          <a:xfrm>
            <a:off x="1063062" y="3225800"/>
            <a:ext cx="10878676" cy="3302000"/>
          </a:xfrm>
          <a:prstGeom prst="rect">
            <a:avLst/>
          </a:prstGeom>
        </p:spPr>
        <p:txBody>
          <a:bodyPr/>
          <a:lstStyle>
            <a:lvl1pPr defTabSz="572516">
              <a:defRPr b="1" sz="686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KINO = sdílený zážitek sledování audiovizuálního obsahu.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otazy, diskuze k probrané problematice."/>
          <p:cNvSpPr txBox="1"/>
          <p:nvPr>
            <p:ph type="ctrTitle"/>
          </p:nvPr>
        </p:nvSpPr>
        <p:spPr>
          <a:xfrm>
            <a:off x="310554" y="2247701"/>
            <a:ext cx="12383692" cy="304482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Dotazy, diskuze k probrané problematice.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Konzultace průběžně. Odevzdání úkolu 10. 12. 2019  Formát minimálně 5 stran formátu A4"/>
          <p:cNvSpPr txBox="1"/>
          <p:nvPr/>
        </p:nvSpPr>
        <p:spPr>
          <a:xfrm>
            <a:off x="310554" y="3200697"/>
            <a:ext cx="12383692" cy="3352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297941">
              <a:defRPr sz="3927"/>
            </a:pPr>
            <a:r>
              <a:rPr sz="5916"/>
              <a:t>Konzultace průběžně.</a:t>
            </a:r>
            <a:br/>
            <a:r>
              <a:t>Odevzdání úkolu 10. 12. 2019 </a:t>
            </a:r>
            <a:br/>
            <a:r>
              <a:t>Formát minimálně 5 stran formátu A4</a:t>
            </a:r>
          </a:p>
          <a:p>
            <a:pPr defTabSz="297941">
              <a:defRPr sz="3416"/>
            </a:pPr>
          </a:p>
        </p:txBody>
      </p:sp>
      <p:sp>
        <p:nvSpPr>
          <p:cNvPr id="172" name="Zadaný úkol"/>
          <p:cNvSpPr txBox="1"/>
          <p:nvPr>
            <p:ph type="ctrTitle"/>
          </p:nvPr>
        </p:nvSpPr>
        <p:spPr>
          <a:xfrm>
            <a:off x="310554" y="977899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Zadaný úkol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Doporučená internetové zdroje"/>
          <p:cNvSpPr txBox="1"/>
          <p:nvPr>
            <p:ph type="ctrTitle"/>
          </p:nvPr>
        </p:nvSpPr>
        <p:spPr>
          <a:xfrm>
            <a:off x="310554" y="368299"/>
            <a:ext cx="12383692" cy="1483851"/>
          </a:xfrm>
          <a:prstGeom prst="rect">
            <a:avLst/>
          </a:prstGeom>
        </p:spPr>
        <p:txBody>
          <a:bodyPr/>
          <a:lstStyle>
            <a:lvl1pPr defTabSz="473201">
              <a:defRPr b="1" sz="648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Doporučená internetové zdroje</a:t>
            </a:r>
          </a:p>
        </p:txBody>
      </p:sp>
      <p:sp>
        <p:nvSpPr>
          <p:cNvPr id="175" name="www.ufd.cz…"/>
          <p:cNvSpPr txBox="1"/>
          <p:nvPr/>
        </p:nvSpPr>
        <p:spPr>
          <a:xfrm>
            <a:off x="519575" y="2031175"/>
            <a:ext cx="11965650" cy="713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/>
            </a:pPr>
            <a:r>
              <a:rPr>
                <a:hlinkClick r:id="rId2" invalidUrl="" action="" tgtFrame="" tooltip="" history="1" highlightClick="0" endSnd="0"/>
              </a:rPr>
              <a:t>www.ufd.cz</a:t>
            </a:r>
          </a:p>
          <a:p>
            <a:pPr>
              <a:defRPr sz="3000"/>
            </a:pPr>
            <a:r>
              <a:rPr>
                <a:hlinkClick r:id="rId3" invalidUrl="" action="" tgtFrame="" tooltip="" history="1" highlightClick="0" endSnd="0"/>
              </a:rPr>
              <a:t>www.prokina.cz</a:t>
            </a:r>
          </a:p>
          <a:p>
            <a:pPr>
              <a:defRPr sz="3000"/>
            </a:pPr>
            <a:r>
              <a:rPr>
                <a:hlinkClick r:id="rId4" invalidUrl="" action="" tgtFrame="" tooltip="" history="1" highlightClick="0" endSnd="0"/>
              </a:rPr>
              <a:t>www.fondkinematografie.cz</a:t>
            </a:r>
          </a:p>
          <a:p>
            <a:pPr>
              <a:defRPr sz="3000"/>
            </a:pPr>
            <a:r>
              <a:rPr>
                <a:hlinkClick r:id="rId5" invalidUrl="" action="" tgtFrame="" tooltip="" history="1" highlightClick="0" endSnd="0"/>
              </a:rPr>
              <a:t>www.mkcr.cz</a:t>
            </a:r>
          </a:p>
          <a:p>
            <a:pPr>
              <a:defRPr sz="3000"/>
            </a:pPr>
            <a:r>
              <a:rPr>
                <a:hlinkClick r:id="rId6" invalidUrl="" action="" tgtFrame="" tooltip="" history="1" highlightClick="0" endSnd="0"/>
              </a:rPr>
              <a:t>www.digitalnikino.cz</a:t>
            </a:r>
          </a:p>
          <a:p>
            <a:pPr>
              <a:defRPr sz="3000"/>
            </a:pPr>
            <a:r>
              <a:rPr>
                <a:hlinkClick r:id="rId7" invalidUrl="" action="" tgtFrame="" tooltip="" history="1" highlightClick="0" endSnd="0"/>
              </a:rPr>
              <a:t>www.kinoprokazdeho.cz</a:t>
            </a:r>
          </a:p>
          <a:p>
            <a:pPr>
              <a:defRPr sz="3000"/>
            </a:pPr>
            <a:r>
              <a:rPr>
                <a:hlinkClick r:id="rId8" invalidUrl="" action="" tgtFrame="" tooltip="" history="1" highlightClick="0" endSnd="0"/>
              </a:rPr>
              <a:t>www.novekino.cz</a:t>
            </a:r>
          </a:p>
          <a:p>
            <a:pPr>
              <a:defRPr sz="3000"/>
            </a:pPr>
            <a:r>
              <a:rPr>
                <a:hlinkClick r:id="rId9" invalidUrl="" action="" tgtFrame="" tooltip="" history="1" highlightClick="0" endSnd="0"/>
              </a:rPr>
              <a:t>www.kinomaniak.cz</a:t>
            </a:r>
          </a:p>
          <a:p>
            <a:pPr>
              <a:defRPr sz="3000"/>
            </a:pPr>
            <a:r>
              <a:rPr>
                <a:hlinkClick r:id="rId10" invalidUrl="" action="" tgtFrame="" tooltip="" history="1" highlightClick="0" endSnd="0"/>
              </a:rPr>
              <a:t>www.acfk.cz</a:t>
            </a:r>
          </a:p>
          <a:p>
            <a:pPr>
              <a:defRPr sz="3000"/>
            </a:pPr>
            <a:r>
              <a:rPr>
                <a:hlinkClick r:id="rId11" invalidUrl="" action="" tgtFrame="" tooltip="" history="1" highlightClick="0" endSnd="0"/>
              </a:rPr>
              <a:t>www.mediadeskcz.eu</a:t>
            </a:r>
          </a:p>
          <a:p>
            <a:pPr>
              <a:defRPr sz="3000"/>
            </a:pPr>
            <a:r>
              <a:rPr>
                <a:hlinkClick r:id="rId12" invalidUrl="" action="" tgtFrame="" tooltip="" history="1" highlightClick="0" endSnd="0"/>
              </a:rPr>
              <a:t>www.mediasalles.it</a:t>
            </a:r>
          </a:p>
          <a:p>
            <a:pPr>
              <a:defRPr sz="3000"/>
            </a:pPr>
            <a:r>
              <a:rPr>
                <a:hlinkClick r:id="rId13" invalidUrl="" action="" tgtFrame="" tooltip="" history="1" highlightClick="0" endSnd="0"/>
              </a:rPr>
              <a:t>www.unic-cinemas.org</a:t>
            </a:r>
          </a:p>
          <a:p>
            <a:pPr>
              <a:defRPr sz="3000"/>
            </a:pPr>
            <a:r>
              <a:rPr>
                <a:hlinkClick r:id="rId14" invalidUrl="" action="" tgtFrame="" tooltip="" history="1" highlightClick="0" endSnd="0"/>
              </a:rPr>
              <a:t>www.europa-cinemas.org</a:t>
            </a:r>
          </a:p>
          <a:p>
            <a:pPr>
              <a:defRPr sz="3000"/>
            </a:pPr>
            <a:r>
              <a:rPr>
                <a:hlinkClick r:id="rId15" invalidUrl="" action="" tgtFrame="" tooltip="" history="1" highlightClick="0" endSnd="0"/>
              </a:rPr>
              <a:t>www.boxofficemojo.com</a:t>
            </a:r>
          </a:p>
          <a:p>
            <a:pPr>
              <a:defRPr sz="3000"/>
            </a:pPr>
            <a:r>
              <a:rPr>
                <a:hlinkClick r:id="rId16" invalidUrl="" action="" tgtFrame="" tooltip="" history="1" highlightClick="0" endSnd="0"/>
              </a:rPr>
              <a:t>www.dcimovies.com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Doporučená literatura"/>
          <p:cNvSpPr txBox="1"/>
          <p:nvPr>
            <p:ph type="ctrTitle"/>
          </p:nvPr>
        </p:nvSpPr>
        <p:spPr>
          <a:xfrm>
            <a:off x="310554" y="622299"/>
            <a:ext cx="12383692" cy="1483851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Doporučená literatura</a:t>
            </a:r>
          </a:p>
        </p:txBody>
      </p:sp>
      <p:sp>
        <p:nvSpPr>
          <p:cNvPr id="178" name="SKOPAL, Pavel a Lucie ČESÁLKOVÁ. Filmové Brno. Dějiny lokální filmové kultury. Praha: Národní filmový archiv, 2016. 338 s. ISBN 978-80-7004-176-5.…"/>
          <p:cNvSpPr txBox="1"/>
          <p:nvPr/>
        </p:nvSpPr>
        <p:spPr>
          <a:xfrm>
            <a:off x="519575" y="2445700"/>
            <a:ext cx="11965650" cy="6310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hlinkClick r:id="rId2" invalidUrl="" action="" tgtFrame="" tooltip="" history="1" highlightClick="0" endSnd="0"/>
              </a:rPr>
              <a:t>SKOPAL, Pavel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 a Lucie ČESÁLKOVÁ.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Filmové Brno. Dějiny lokální filmové kultury</a:t>
            </a:r>
            <a:r>
              <a:t>. Praha: Národní filmový archiv, 2016. 338 s. ISBN 978-80-7004-176-5.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ČVANČARA, Miroslav a Jaroslav ČVANČARA.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Zaniklý svět stříbrných pláten : po stopách pražských biografů</a:t>
            </a:r>
            <a:r>
              <a:t>. Vyd. 1. Praha: Academia, 2011. 597 s. ISBN 9788020019691.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Svět filmu bez perforace. Hrozby a příležitosti digitální filmové distribuce. Iluminace, 25, 2013, č. 2, s. 89-101. Vyd. Praha: Nár</a:t>
            </a:r>
            <a:r>
              <a:rPr>
                <a:latin typeface="Arial"/>
                <a:ea typeface="Arial"/>
                <a:cs typeface="Arial"/>
                <a:sym typeface="Arial"/>
              </a:rPr>
              <a:t>odní filmových archiv. ISSN 0862-397X.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Česká filmová distribuce po roce 1989. Iluminace, 19, 2007, č. 1, s. 53-104. Vyd. Praha: Národní filmový archiv. ISSN 0862-397X.</a:t>
            </a:r>
          </a:p>
          <a:p>
            <a:pPr lvl="2" indent="0" algn="l">
              <a:spcBef>
                <a:spcPts val="3200"/>
              </a:spcBef>
              <a:defRPr b="0" sz="2800"/>
            </a:pPr>
            <a:r>
              <a:t>     </a:t>
            </a:r>
            <a:r>
              <a:rPr b="1" sz="2430"/>
              <a:t>DAVID, Ivan. Filmové právo. Vyd. Nová beseda, z.s., 2015, ISBN      </a:t>
            </a:r>
            <a:br>
              <a:rPr b="1" sz="2430"/>
            </a:br>
            <a:r>
              <a:rPr b="1" sz="2430"/>
              <a:t>      978-80-906089-0-0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devzdání úkolu.  Doplňující otázky, konzultace.…"/>
          <p:cNvSpPr txBox="1"/>
          <p:nvPr>
            <p:ph type="ctrTitle"/>
          </p:nvPr>
        </p:nvSpPr>
        <p:spPr>
          <a:xfrm>
            <a:off x="1063062" y="2265531"/>
            <a:ext cx="10878676" cy="5222538"/>
          </a:xfrm>
          <a:prstGeom prst="rect">
            <a:avLst/>
          </a:prstGeom>
        </p:spPr>
        <p:txBody>
          <a:bodyPr/>
          <a:lstStyle/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Odevzdání úkolu. </a:t>
            </a:r>
            <a:br/>
            <a:r>
              <a:t>Doplňující otázky, konzultace.</a:t>
            </a: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Změna času přednášky v termínech 12. 11. 2019</a:t>
            </a: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Začátek přednášek v 14.00 hodin.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8. 10. 2019…"/>
          <p:cNvSpPr txBox="1"/>
          <p:nvPr>
            <p:ph type="ctrTitle"/>
          </p:nvPr>
        </p:nvSpPr>
        <p:spPr>
          <a:xfrm>
            <a:off x="310554" y="-21167"/>
            <a:ext cx="12383692" cy="8509001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8. 10. 2019</a:t>
            </a:r>
          </a:p>
          <a:p>
            <a:pPr>
              <a:defRPr b="1" sz="11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>
              <a:defRPr b="1" sz="7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Téma přednášky:</a:t>
            </a:r>
          </a:p>
          <a:p>
            <a:pPr>
              <a:defRPr b="1" sz="8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Dramaturgie kina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 je dramaturgie kina?"/>
          <p:cNvSpPr txBox="1"/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 je dramaturgie kina?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Je dramaturgie nutná?"/>
          <p:cNvSpPr txBox="1"/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Je dramaturgie nutná?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Kdo je dramaturg kina?"/>
          <p:cNvSpPr txBox="1"/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Kdo je dramaturg kina?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Dramaturgie je spektrum, barvy."/>
          <p:cNvSpPr txBox="1"/>
          <p:nvPr>
            <p:ph type="ctrTitle"/>
          </p:nvPr>
        </p:nvSpPr>
        <p:spPr>
          <a:xfrm>
            <a:off x="310554" y="2734534"/>
            <a:ext cx="12383692" cy="264649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Dramaturgie je spektrum, barvy.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edílná součást provozu kina…"/>
          <p:cNvSpPr txBox="1"/>
          <p:nvPr/>
        </p:nvSpPr>
        <p:spPr>
          <a:xfrm>
            <a:off x="677135" y="3456338"/>
            <a:ext cx="11650530" cy="357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25078" indent="-625078" algn="l">
              <a:buSzPct val="145000"/>
              <a:buChar char="•"/>
              <a:defRPr sz="4500"/>
            </a:pPr>
            <a:r>
              <a:t>nedílná součást provozu kina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součást, nikoli hlavní část 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nedá se obsáhnout v jedné přednášce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spíše úvod do problematiky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můžeme se k tématu vrátit</a:t>
            </a:r>
          </a:p>
        </p:txBody>
      </p:sp>
      <p:sp>
        <p:nvSpPr>
          <p:cNvPr id="136" name="Dramaturgie kina"/>
          <p:cNvSpPr txBox="1"/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Dramaturgie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