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Název a 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 názvu</a:t>
            </a:r>
          </a:p>
        </p:txBody>
      </p:sp>
      <p:sp>
        <p:nvSpPr>
          <p:cNvPr id="12" name="Text úrovně 1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sef Novák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i="1" sz="2400"/>
            </a:lvl1pPr>
          </a:lstStyle>
          <a:p>
            <a:pPr/>
            <a:r>
              <a:t>–Josef Novák</a:t>
            </a:r>
          </a:p>
        </p:txBody>
      </p:sp>
      <p:sp>
        <p:nvSpPr>
          <p:cNvPr id="94" name="„Sem napište citát.“"/>
          <p:cNvSpPr txBox="1"/>
          <p:nvPr>
            <p:ph type="body" sz="quarter" idx="14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„Sem napište citát.“ </a:t>
            </a:r>
          </a:p>
        </p:txBody>
      </p:sp>
      <p:sp>
        <p:nvSpPr>
          <p:cNvPr id="9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graf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Obrázek"/>
          <p:cNvSpPr/>
          <p:nvPr>
            <p:ph type="pic" idx="13"/>
          </p:nvPr>
        </p:nvSpPr>
        <p:spPr>
          <a:xfrm>
            <a:off x="-929606" y="-12700"/>
            <a:ext cx="16551777" cy="1103451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ky – na šíř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rázek"/>
          <p:cNvSpPr/>
          <p:nvPr>
            <p:ph type="pic" idx="13"/>
          </p:nvPr>
        </p:nvSpPr>
        <p:spPr>
          <a:xfrm>
            <a:off x="-647700" y="508000"/>
            <a:ext cx="12369801" cy="614253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ext názvu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2" name="Text úrovně 1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- ve střed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názvu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ky –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rázek"/>
          <p:cNvSpPr/>
          <p:nvPr>
            <p:ph type="pic" idx="13"/>
          </p:nvPr>
        </p:nvSpPr>
        <p:spPr>
          <a:xfrm>
            <a:off x="2451058" y="-138499"/>
            <a:ext cx="13525502" cy="90170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ext názvu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 názvu</a:t>
            </a:r>
          </a:p>
        </p:txBody>
      </p:sp>
      <p:sp>
        <p:nvSpPr>
          <p:cNvPr id="40" name="Text úrovně 1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- nahoř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49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57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, odrážky, 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Obrázek"/>
          <p:cNvSpPr/>
          <p:nvPr>
            <p:ph type="pic" idx="13"/>
          </p:nvPr>
        </p:nvSpPr>
        <p:spPr>
          <a:xfrm>
            <a:off x="4473575" y="2032000"/>
            <a:ext cx="10287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67" name="Text úrovně 1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úrovně 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6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ky –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Obrázek"/>
          <p:cNvSpPr/>
          <p:nvPr>
            <p:ph type="pic" sz="quarter" idx="13"/>
          </p:nvPr>
        </p:nvSpPr>
        <p:spPr>
          <a:xfrm>
            <a:off x="6426200" y="4965700"/>
            <a:ext cx="5886450" cy="3924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Obrázek"/>
          <p:cNvSpPr/>
          <p:nvPr>
            <p:ph type="pic" sz="quarter" idx="14"/>
          </p:nvPr>
        </p:nvSpPr>
        <p:spPr>
          <a:xfrm>
            <a:off x="6737350" y="639233"/>
            <a:ext cx="5880100" cy="3920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Obrázek"/>
          <p:cNvSpPr/>
          <p:nvPr>
            <p:ph type="pic" idx="15"/>
          </p:nvPr>
        </p:nvSpPr>
        <p:spPr>
          <a:xfrm>
            <a:off x="-3400425" y="-127000"/>
            <a:ext cx="13525500" cy="9017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3" name="Text úrovně 1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ufd.cz" TargetMode="External"/><Relationship Id="rId3" Type="http://schemas.openxmlformats.org/officeDocument/2006/relationships/hyperlink" Target="http://www.prokina.cz" TargetMode="External"/><Relationship Id="rId4" Type="http://schemas.openxmlformats.org/officeDocument/2006/relationships/hyperlink" Target="http://www.fondkinematografie.cz" TargetMode="External"/><Relationship Id="rId5" Type="http://schemas.openxmlformats.org/officeDocument/2006/relationships/hyperlink" Target="http://www.mkcr.cz" TargetMode="External"/><Relationship Id="rId6" Type="http://schemas.openxmlformats.org/officeDocument/2006/relationships/hyperlink" Target="http://www.digitalnikino.cz" TargetMode="External"/><Relationship Id="rId7" Type="http://schemas.openxmlformats.org/officeDocument/2006/relationships/hyperlink" Target="http://www.kinoprokazdeho.cz" TargetMode="External"/><Relationship Id="rId8" Type="http://schemas.openxmlformats.org/officeDocument/2006/relationships/hyperlink" Target="http://www.novekino.cz" TargetMode="External"/><Relationship Id="rId9" Type="http://schemas.openxmlformats.org/officeDocument/2006/relationships/hyperlink" Target="http://www.kinomaniak.cz" TargetMode="External"/><Relationship Id="rId10" Type="http://schemas.openxmlformats.org/officeDocument/2006/relationships/hyperlink" Target="http://www.acfk.cz" TargetMode="External"/><Relationship Id="rId11" Type="http://schemas.openxmlformats.org/officeDocument/2006/relationships/hyperlink" Target="http://www.mediadeskcz.eu" TargetMode="External"/><Relationship Id="rId12" Type="http://schemas.openxmlformats.org/officeDocument/2006/relationships/hyperlink" Target="http://www.mediasalles.it" TargetMode="External"/><Relationship Id="rId13" Type="http://schemas.openxmlformats.org/officeDocument/2006/relationships/hyperlink" Target="http://www.unic-cinemas.org" TargetMode="External"/><Relationship Id="rId14" Type="http://schemas.openxmlformats.org/officeDocument/2006/relationships/hyperlink" Target="http://www.europa-cinemas.org" TargetMode="External"/><Relationship Id="rId15" Type="http://schemas.openxmlformats.org/officeDocument/2006/relationships/hyperlink" Target="http://www.boxofficemojo.com" TargetMode="External"/><Relationship Id="rId16" Type="http://schemas.openxmlformats.org/officeDocument/2006/relationships/hyperlink" Target="http://www.dcimovies.com" TargetMode="Externa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is.muni.cz/auth/osoba/18130?kod=FAV332;pvysl=3505608" TargetMode="Externa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FAVp009 Provoz kina"/>
          <p:cNvSpPr txBox="1"/>
          <p:nvPr>
            <p:ph type="ctrTitle"/>
          </p:nvPr>
        </p:nvSpPr>
        <p:spPr>
          <a:xfrm>
            <a:off x="1063062" y="1638300"/>
            <a:ext cx="10878676" cy="3302000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FAVp009 Provoz kina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ipy kin…"/>
          <p:cNvSpPr txBox="1"/>
          <p:nvPr/>
        </p:nvSpPr>
        <p:spPr>
          <a:xfrm>
            <a:off x="677135" y="3113438"/>
            <a:ext cx="11650530" cy="49745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625078" indent="-625078" algn="l">
              <a:buSzPct val="145000"/>
              <a:buChar char="•"/>
              <a:defRPr sz="4500"/>
            </a:pPr>
            <a:r>
              <a:t>tipy kin</a:t>
            </a:r>
          </a:p>
          <a:p>
            <a:pPr marL="625078" indent="-625078" algn="l">
              <a:buSzPct val="145000"/>
              <a:buChar char="•"/>
              <a:defRPr sz="4500"/>
            </a:pPr>
            <a:r>
              <a:t>lokalizace</a:t>
            </a:r>
          </a:p>
          <a:p>
            <a:pPr marL="625078" indent="-625078" algn="l">
              <a:buSzPct val="145000"/>
              <a:buChar char="•"/>
              <a:defRPr sz="4500"/>
            </a:pPr>
            <a:r>
              <a:t>jaké kino chci</a:t>
            </a:r>
          </a:p>
          <a:p>
            <a:pPr marL="625078" indent="-625078" algn="l">
              <a:buSzPct val="145000"/>
              <a:buChar char="•"/>
              <a:defRPr sz="4500"/>
            </a:pPr>
            <a:r>
              <a:t>typologie obsahu</a:t>
            </a:r>
          </a:p>
          <a:p>
            <a:pPr marL="625078" indent="-625078" algn="l">
              <a:buSzPct val="145000"/>
              <a:buChar char="•"/>
              <a:defRPr sz="4500"/>
            </a:pPr>
            <a:r>
              <a:t>vlastní program</a:t>
            </a:r>
          </a:p>
          <a:p>
            <a:pPr marL="625078" indent="-625078" algn="l">
              <a:buSzPct val="145000"/>
              <a:buChar char="•"/>
              <a:defRPr sz="4500"/>
            </a:pPr>
            <a:r>
              <a:t>jak programovat</a:t>
            </a:r>
          </a:p>
          <a:p>
            <a:pPr marL="625078" indent="-625078" algn="l">
              <a:buSzPct val="145000"/>
              <a:buChar char="•"/>
              <a:defRPr sz="4500"/>
            </a:pPr>
            <a:r>
              <a:t>pro koho programovat</a:t>
            </a:r>
          </a:p>
        </p:txBody>
      </p:sp>
      <p:sp>
        <p:nvSpPr>
          <p:cNvPr id="139" name="Dramaturgická východiska"/>
          <p:cNvSpPr txBox="1"/>
          <p:nvPr>
            <p:ph type="ctrTitle"/>
          </p:nvPr>
        </p:nvSpPr>
        <p:spPr>
          <a:xfrm>
            <a:off x="310554" y="893233"/>
            <a:ext cx="12383692" cy="1405864"/>
          </a:xfrm>
          <a:prstGeom prst="rect">
            <a:avLst/>
          </a:prstGeom>
        </p:spPr>
        <p:txBody>
          <a:bodyPr/>
          <a:lstStyle>
            <a:lvl1pPr defTabSz="549148">
              <a:defRPr b="1" sz="7519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Dramaturgická východiska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Multiplexy - čistě komerční dramaturgie (Cinema City Velký Špalíček)…"/>
          <p:cNvSpPr txBox="1"/>
          <p:nvPr/>
        </p:nvSpPr>
        <p:spPr>
          <a:xfrm>
            <a:off x="677135" y="1573517"/>
            <a:ext cx="11650530" cy="90407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spAutoFit/>
          </a:bodyPr>
          <a:lstStyle/>
          <a:p>
            <a:pPr marL="444500" indent="-444500" algn="l">
              <a:buSzPct val="145000"/>
              <a:buChar char="•"/>
              <a:defRPr b="0" sz="3200">
                <a:latin typeface="Helvetica"/>
                <a:ea typeface="Helvetica"/>
                <a:cs typeface="Helvetica"/>
                <a:sym typeface="Helvetica"/>
              </a:defRPr>
            </a:pPr>
            <a:r>
              <a:rPr b="1"/>
              <a:t>Multiplexy</a:t>
            </a:r>
            <a:r>
              <a:t> - </a:t>
            </a:r>
            <a:r>
              <a:rPr sz="2600"/>
              <a:t>čistě komerční dramaturgie (Cinema City Velký Špalíček)</a:t>
            </a:r>
            <a:endParaRPr sz="2600"/>
          </a:p>
          <a:p>
            <a:pPr marL="444500" indent="-444500" algn="l">
              <a:buSzPct val="145000"/>
              <a:buChar char="•"/>
              <a:defRPr b="0" sz="3200"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marL="444500" indent="-444500" algn="l">
              <a:buSzPct val="145000"/>
              <a:buChar char="•"/>
              <a:defRPr b="0" sz="3200">
                <a:latin typeface="Helvetica"/>
                <a:ea typeface="Helvetica"/>
                <a:cs typeface="Helvetica"/>
                <a:sym typeface="Helvetica"/>
              </a:defRPr>
            </a:pPr>
            <a:r>
              <a:rPr b="1"/>
              <a:t>Klasická kina </a:t>
            </a:r>
            <a:r>
              <a:t>- </a:t>
            </a:r>
            <a:r>
              <a:rPr sz="2600"/>
              <a:t>od čistě komerční po až po artovou dramaturgii (Svratka Tišnov Karlovy, Central Hradec Králové)</a:t>
            </a:r>
            <a:endParaRPr sz="2600"/>
          </a:p>
          <a:p>
            <a:pPr marL="444500" indent="-444500" algn="l">
              <a:buSzPct val="145000"/>
              <a:buChar char="•"/>
              <a:defRPr b="0" sz="3200"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marL="444500" indent="-444500" algn="l">
              <a:buSzPct val="145000"/>
              <a:buChar char="•"/>
              <a:defRPr b="0" sz="3200">
                <a:latin typeface="Helvetica"/>
                <a:ea typeface="Helvetica"/>
                <a:cs typeface="Helvetica"/>
                <a:sym typeface="Helvetica"/>
              </a:defRPr>
            </a:pPr>
            <a:r>
              <a:rPr b="1"/>
              <a:t>Artová kina</a:t>
            </a:r>
            <a:r>
              <a:t> - </a:t>
            </a:r>
            <a:r>
              <a:rPr sz="2600"/>
              <a:t>různě nastaven pohled na komerční film (Světozor Praha, Scala Brno)</a:t>
            </a:r>
          </a:p>
          <a:p>
            <a:pPr algn="l">
              <a:defRPr b="0" sz="3200"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marL="444500" indent="-444500" algn="l">
              <a:buSzPct val="145000"/>
              <a:buChar char="•"/>
              <a:defRPr b="0" sz="3200">
                <a:latin typeface="Helvetica"/>
                <a:ea typeface="Helvetica"/>
                <a:cs typeface="Helvetica"/>
                <a:sym typeface="Helvetica"/>
              </a:defRPr>
            </a:pPr>
            <a:r>
              <a:rPr b="1"/>
              <a:t>Archivní kino</a:t>
            </a:r>
            <a:r>
              <a:t> - </a:t>
            </a:r>
            <a:r>
              <a:rPr sz="2600"/>
              <a:t>(Ponrepo)</a:t>
            </a:r>
            <a:endParaRPr sz="2600"/>
          </a:p>
          <a:p>
            <a:pPr algn="l">
              <a:defRPr b="0" sz="3200">
                <a:latin typeface="Helvetica"/>
                <a:ea typeface="Helvetica"/>
                <a:cs typeface="Helvetica"/>
                <a:sym typeface="Helvetica"/>
              </a:defRPr>
            </a:pPr>
            <a:endParaRPr sz="2600"/>
          </a:p>
          <a:p>
            <a:pPr marL="444500" indent="-444500" algn="l">
              <a:buSzPct val="145000"/>
              <a:buChar char="•"/>
              <a:defRPr b="0" sz="3200">
                <a:latin typeface="Helvetica"/>
                <a:ea typeface="Helvetica"/>
                <a:cs typeface="Helvetica"/>
                <a:sym typeface="Helvetica"/>
              </a:defRPr>
            </a:pPr>
            <a:r>
              <a:rPr b="1"/>
              <a:t>Repertoárové kino -</a:t>
            </a:r>
            <a:r>
              <a:rPr sz="2600"/>
              <a:t> (Aero Praha)</a:t>
            </a:r>
          </a:p>
          <a:p>
            <a:pPr marL="444500" indent="-444500" algn="l">
              <a:buSzPct val="145000"/>
              <a:buChar char="•"/>
              <a:defRPr b="0" sz="3200"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marL="444500" indent="-444500" algn="l">
              <a:buSzPct val="145000"/>
              <a:buChar char="•"/>
              <a:defRPr b="0" sz="3200">
                <a:latin typeface="Helvetica"/>
                <a:ea typeface="Helvetica"/>
                <a:cs typeface="Helvetica"/>
                <a:sym typeface="Helvetica"/>
              </a:defRPr>
            </a:pPr>
            <a:r>
              <a:rPr b="1"/>
              <a:t>Letní kina</a:t>
            </a:r>
            <a:r>
              <a:t> - </a:t>
            </a:r>
            <a:r>
              <a:rPr sz="2600"/>
              <a:t>od komerční dramaturgii v klasických letních kinech po artovou v nepravidelných kinech ve velkých městech</a:t>
            </a:r>
          </a:p>
          <a:p>
            <a:pPr marL="444500" indent="-444500" algn="l">
              <a:buSzPct val="145000"/>
              <a:buChar char="•"/>
              <a:defRPr b="0" sz="3200"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marL="444500" indent="-444500" algn="l">
              <a:buSzPct val="145000"/>
              <a:buChar char="•"/>
              <a:defRPr sz="3200">
                <a:latin typeface="Helvetica"/>
                <a:ea typeface="Helvetica"/>
                <a:cs typeface="Helvetica"/>
                <a:sym typeface="Helvetica"/>
              </a:defRPr>
            </a:pPr>
            <a:r>
              <a:t>E-cinema kina - </a:t>
            </a:r>
            <a:r>
              <a:rPr b="0" sz="2600"/>
              <a:t>dramaturgie dána dostupností obsahu pro tento druh kin</a:t>
            </a:r>
            <a:endParaRPr sz="2600"/>
          </a:p>
          <a:p>
            <a:pPr>
              <a:defRPr sz="3900"/>
            </a:pPr>
          </a:p>
        </p:txBody>
      </p:sp>
      <p:sp>
        <p:nvSpPr>
          <p:cNvPr id="142" name="Tipy kin"/>
          <p:cNvSpPr txBox="1"/>
          <p:nvPr>
            <p:ph type="ctrTitle"/>
          </p:nvPr>
        </p:nvSpPr>
        <p:spPr>
          <a:xfrm>
            <a:off x="310554" y="182033"/>
            <a:ext cx="12383692" cy="1405864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Tipy kin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Kde vlastně jsem?…"/>
          <p:cNvSpPr txBox="1"/>
          <p:nvPr/>
        </p:nvSpPr>
        <p:spPr>
          <a:xfrm>
            <a:off x="677135" y="2108200"/>
            <a:ext cx="11650530" cy="698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Kde vlastně jsem?</a:t>
            </a:r>
          </a:p>
          <a:p>
            <a:pPr algn="l">
              <a:defRPr sz="2200"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velké město, střední město, malé město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vesnice a městys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jiná kultura ve městě (divadlo, galerie, festival, letní kino)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spádová oblast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tradice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silná osobnost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dostatek mateřských, základních, středních a vysokých škol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dostatek seniorů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dostatek rodičů s dětmi</a:t>
            </a:r>
          </a:p>
        </p:txBody>
      </p:sp>
      <p:sp>
        <p:nvSpPr>
          <p:cNvPr id="145" name="Lokalizace dramaturgie"/>
          <p:cNvSpPr txBox="1"/>
          <p:nvPr>
            <p:ph type="ctrTitle"/>
          </p:nvPr>
        </p:nvSpPr>
        <p:spPr>
          <a:xfrm>
            <a:off x="310554" y="419099"/>
            <a:ext cx="12383692" cy="1405865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Lokalizace dramaturgie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"/>
          <p:cNvSpPr txBox="1"/>
          <p:nvPr/>
        </p:nvSpPr>
        <p:spPr>
          <a:xfrm>
            <a:off x="677135" y="4960183"/>
            <a:ext cx="11650530" cy="1281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3900"/>
            </a:pPr>
          </a:p>
        </p:txBody>
      </p:sp>
      <p:sp>
        <p:nvSpPr>
          <p:cNvPr id="148" name="Dobré kino?"/>
          <p:cNvSpPr txBox="1"/>
          <p:nvPr>
            <p:ph type="ctrTitle"/>
          </p:nvPr>
        </p:nvSpPr>
        <p:spPr>
          <a:xfrm>
            <a:off x="310554" y="385233"/>
            <a:ext cx="12383692" cy="1405864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Dobré kino?</a:t>
            </a:r>
          </a:p>
        </p:txBody>
      </p:sp>
      <p:sp>
        <p:nvSpPr>
          <p:cNvPr id="149" name="kvalitní komerční filmy…"/>
          <p:cNvSpPr txBox="1"/>
          <p:nvPr/>
        </p:nvSpPr>
        <p:spPr>
          <a:xfrm>
            <a:off x="672537" y="2000249"/>
            <a:ext cx="8451132" cy="7200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kvalitní komerční filmy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kvalitní artové snímky (filmový klub)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všechny druhy dokumentu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animované filmy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krátké filmy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filmy pro děti (Dětské dílny)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filmy pro školy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filmy pro seniory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filmy pro rodiče s dětmi (Baby Bio)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alternativní obsah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experimenty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nefilmové projekce (přednášky)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premiéry s delegacemi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elovečerní hrané filmy…"/>
          <p:cNvSpPr txBox="1"/>
          <p:nvPr/>
        </p:nvSpPr>
        <p:spPr>
          <a:xfrm>
            <a:off x="64624" y="1765299"/>
            <a:ext cx="12875551" cy="726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853678" indent="-625078" algn="l" defTabSz="449580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 Celovečerní hrané filmy</a:t>
            </a:r>
          </a:p>
          <a:p>
            <a:pPr marL="853678" indent="-625078" algn="l" defTabSz="449580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 Pohádky</a:t>
            </a:r>
          </a:p>
          <a:p>
            <a:pPr marL="853678" indent="-625078" algn="l" defTabSz="449580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 Dokumenty</a:t>
            </a:r>
          </a:p>
          <a:p>
            <a:pPr marL="853678" indent="-625078" algn="l" defTabSz="449580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 Alternativní obsah </a:t>
            </a:r>
            <a:r>
              <a:rPr sz="2200"/>
              <a:t>(Opera, Balet, Divadelní představení, Koncert, Výstava)</a:t>
            </a:r>
            <a:endParaRPr sz="2200"/>
          </a:p>
          <a:p>
            <a:pPr marL="853678" indent="-625078" algn="l" defTabSz="449580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 Nezávislá – amatérská tvorba</a:t>
            </a:r>
          </a:p>
          <a:p>
            <a:pPr marL="853678" indent="-625078" algn="l" defTabSz="449580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 Krátké filmy</a:t>
            </a:r>
          </a:p>
          <a:p>
            <a:pPr marL="853678" indent="-625078" algn="l" defTabSz="449580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 Přednášky</a:t>
            </a:r>
          </a:p>
          <a:p>
            <a:pPr marL="853678" indent="-625078" algn="l" defTabSz="449580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 Živé divadlo</a:t>
            </a:r>
          </a:p>
          <a:p>
            <a:pPr marL="853678" indent="-625078" algn="l" defTabSz="449580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 Živé koncerty </a:t>
            </a:r>
          </a:p>
          <a:p>
            <a:pPr marL="853678" indent="-625078" algn="l" defTabSz="449580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 Distribuční nástroje, princip filmové distribuce</a:t>
            </a:r>
          </a:p>
          <a:p>
            <a:pPr marL="853678" indent="-625078" algn="l" defTabSz="449580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 Zahraniční obsah bez českého distributora</a:t>
            </a:r>
          </a:p>
          <a:p>
            <a:pPr marL="853678" indent="-625078" algn="l" defTabSz="449580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 Filmové festivaly a přehlídky</a:t>
            </a:r>
          </a:p>
        </p:txBody>
      </p:sp>
      <p:sp>
        <p:nvSpPr>
          <p:cNvPr id="152" name="Typologie audiovizuálního obsahu"/>
          <p:cNvSpPr txBox="1"/>
          <p:nvPr>
            <p:ph type="ctrTitle"/>
          </p:nvPr>
        </p:nvSpPr>
        <p:spPr>
          <a:xfrm>
            <a:off x="310554" y="114299"/>
            <a:ext cx="12383692" cy="1405865"/>
          </a:xfrm>
          <a:prstGeom prst="rect">
            <a:avLst/>
          </a:prstGeom>
        </p:spPr>
        <p:txBody>
          <a:bodyPr/>
          <a:lstStyle>
            <a:lvl1pPr defTabSz="438150">
              <a:defRPr b="1" sz="6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Typologie audiovizuálního obsahu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Obecné programové možnosti a východiska"/>
          <p:cNvSpPr txBox="1"/>
          <p:nvPr>
            <p:ph type="ctrTitle"/>
          </p:nvPr>
        </p:nvSpPr>
        <p:spPr>
          <a:xfrm>
            <a:off x="387217" y="551126"/>
            <a:ext cx="12230366" cy="1888201"/>
          </a:xfrm>
          <a:prstGeom prst="rect">
            <a:avLst/>
          </a:prstGeom>
        </p:spPr>
        <p:txBody>
          <a:bodyPr/>
          <a:lstStyle>
            <a:lvl1pPr marR="333756" defTabSz="333756">
              <a:defRPr b="1" sz="584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Obecné programové možnosti a východiska</a:t>
            </a:r>
          </a:p>
        </p:txBody>
      </p:sp>
      <p:sp>
        <p:nvSpPr>
          <p:cNvPr id="155" name="je rok 2019…"/>
          <p:cNvSpPr txBox="1"/>
          <p:nvPr>
            <p:ph type="subTitle" idx="1"/>
          </p:nvPr>
        </p:nvSpPr>
        <p:spPr>
          <a:xfrm>
            <a:off x="-1097922" y="2783912"/>
            <a:ext cx="15200644" cy="7055976"/>
          </a:xfrm>
          <a:prstGeom prst="rect">
            <a:avLst/>
          </a:prstGeom>
        </p:spPr>
        <p:txBody>
          <a:bodyPr/>
          <a:lstStyle/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je rok 2019</a:t>
            </a:r>
          </a:p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společenské a sociální změny </a:t>
            </a:r>
          </a:p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neomezená nabídka programu všude kolem nás</a:t>
            </a:r>
            <a:br/>
            <a:r>
              <a:t>   Netfilx, HBO a další pro nás dobré motivace          </a:t>
            </a:r>
          </a:p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krácení plánování volného času</a:t>
            </a:r>
          </a:p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mobilita diváků nejen mobilními telefony</a:t>
            </a:r>
          </a:p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kdo má přímý vliv na program kin?</a:t>
            </a:r>
          </a:p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kdo může změnit vnímání programu kina?</a:t>
            </a:r>
          </a:p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kdo může zamezit modernizaci programu kin?</a:t>
            </a:r>
          </a:p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vyhovuje současný (nepružný) program kin?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jaká bude dramaturgie (jaký obsah do ní zařadím)…"/>
          <p:cNvSpPr txBox="1"/>
          <p:nvPr/>
        </p:nvSpPr>
        <p:spPr>
          <a:xfrm>
            <a:off x="471024" y="3162300"/>
            <a:ext cx="12875551" cy="4876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333375" indent="-333375" algn="l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jaká bude dramaturgie (jaký obsah do ní zařadím)</a:t>
            </a:r>
          </a:p>
          <a:p>
            <a:pPr marL="333375" indent="-333375" algn="l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14 denní nebo měsíční programovací cyklus</a:t>
            </a:r>
          </a:p>
          <a:p>
            <a:pPr marL="333375" indent="-333375" algn="l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časy projekcí</a:t>
            </a:r>
          </a:p>
          <a:p>
            <a:pPr marL="333375" indent="-333375" algn="l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typy filmů dle dní v týdnu</a:t>
            </a:r>
          </a:p>
          <a:p>
            <a:pPr marL="333375" indent="-333375" algn="l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opakování</a:t>
            </a:r>
          </a:p>
          <a:p>
            <a:pPr marL="333375" indent="-333375" algn="l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změny v programu</a:t>
            </a:r>
          </a:p>
          <a:p>
            <a:pPr marL="333375" indent="-333375" algn="l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dlouhodobé programování</a:t>
            </a:r>
          </a:p>
          <a:p>
            <a:pPr marL="333375" indent="-333375" algn="l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programování od premiéry nebo zpožděně</a:t>
            </a:r>
          </a:p>
        </p:txBody>
      </p:sp>
      <p:sp>
        <p:nvSpPr>
          <p:cNvPr id="158" name="Jak prakticky naprogramovat kino?"/>
          <p:cNvSpPr txBox="1"/>
          <p:nvPr>
            <p:ph type="ctrTitle"/>
          </p:nvPr>
        </p:nvSpPr>
        <p:spPr>
          <a:xfrm>
            <a:off x="310554" y="893233"/>
            <a:ext cx="12383692" cy="1405864"/>
          </a:xfrm>
          <a:prstGeom prst="rect">
            <a:avLst/>
          </a:prstGeom>
        </p:spPr>
        <p:txBody>
          <a:bodyPr/>
          <a:lstStyle>
            <a:lvl1pPr defTabSz="414781">
              <a:defRPr b="1" sz="568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Jak prakticky naprogramovat kino?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Ukázka programu Scaly"/>
          <p:cNvSpPr txBox="1"/>
          <p:nvPr>
            <p:ph type="ctrTitle"/>
          </p:nvPr>
        </p:nvSpPr>
        <p:spPr>
          <a:xfrm>
            <a:off x="310554" y="1007533"/>
            <a:ext cx="12383692" cy="1405864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Ukázka programu Scaly</a:t>
            </a:r>
          </a:p>
        </p:txBody>
      </p:sp>
      <p:pic>
        <p:nvPicPr>
          <p:cNvPr id="161" name="Snímek obrazovky 2019-10-08 v 12.09.56 (2).jpeg" descr="Snímek obrazovky 2019-10-08 v 12.09.56 (2)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3805689"/>
            <a:ext cx="13004801" cy="214222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roč (ne)přemýšlet…"/>
          <p:cNvSpPr txBox="1"/>
          <p:nvPr>
            <p:ph type="ctrTitle"/>
          </p:nvPr>
        </p:nvSpPr>
        <p:spPr>
          <a:xfrm>
            <a:off x="68427" y="411493"/>
            <a:ext cx="12867946" cy="1814249"/>
          </a:xfrm>
          <a:prstGeom prst="rect">
            <a:avLst/>
          </a:prstGeom>
        </p:spPr>
        <p:txBody>
          <a:bodyPr/>
          <a:lstStyle/>
          <a:p>
            <a:pPr marR="347472" defTabSz="347472">
              <a:defRPr b="1" sz="5320">
                <a:latin typeface="Helvetica"/>
                <a:ea typeface="Helvetica"/>
                <a:cs typeface="Helvetica"/>
                <a:sym typeface="Helvetica"/>
              </a:defRPr>
            </a:pPr>
            <a:r>
              <a:t>Proč (ne)přemýšlet</a:t>
            </a:r>
          </a:p>
          <a:p>
            <a:pPr marR="347472" defTabSz="347472">
              <a:defRPr b="1" sz="5320">
                <a:latin typeface="Helvetica"/>
                <a:ea typeface="Helvetica"/>
                <a:cs typeface="Helvetica"/>
                <a:sym typeface="Helvetica"/>
              </a:defRPr>
            </a:pPr>
            <a:r>
              <a:t> o flexibilním programovém schématu</a:t>
            </a:r>
          </a:p>
        </p:txBody>
      </p:sp>
      <p:sp>
        <p:nvSpPr>
          <p:cNvPr id="164" name="co kinu přináší měsíční program…"/>
          <p:cNvSpPr txBox="1"/>
          <p:nvPr>
            <p:ph type="subTitle" idx="1"/>
          </p:nvPr>
        </p:nvSpPr>
        <p:spPr>
          <a:xfrm>
            <a:off x="-997016" y="2733112"/>
            <a:ext cx="14272750" cy="7055976"/>
          </a:xfrm>
          <a:prstGeom prst="rect">
            <a:avLst/>
          </a:prstGeom>
        </p:spPr>
        <p:txBody>
          <a:bodyPr/>
          <a:lstStyle/>
          <a:p>
            <a:pPr marL="1913334" marR="457200" indent="-541734" algn="l" defTabSz="457200">
              <a:buSzPct val="145000"/>
              <a:buChar char="•"/>
              <a:defRPr b="1"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co kinu přináší měsíční program</a:t>
            </a:r>
          </a:p>
          <a:p>
            <a:pPr marL="1913334" marR="457200" indent="-541734" algn="l" defTabSz="457200">
              <a:buSzPct val="145000"/>
              <a:buChar char="•"/>
              <a:defRPr b="1"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co kinu nepřináší měsíční program </a:t>
            </a:r>
          </a:p>
          <a:p>
            <a:pPr marL="1913334" marR="457200" indent="-541734" algn="l" defTabSz="457200">
              <a:buSzPct val="145000"/>
              <a:buChar char="•"/>
              <a:defRPr b="1"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jak se chová divák, když hledá svůj film</a:t>
            </a:r>
          </a:p>
          <a:p>
            <a:pPr marL="1913334" marR="457200" indent="-541734" algn="l" defTabSz="457200">
              <a:buSzPct val="145000"/>
              <a:buChar char="•"/>
              <a:defRPr b="1"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co je pro diváka důležité při hledání filmu         </a:t>
            </a:r>
          </a:p>
          <a:p>
            <a:pPr marL="1913334" marR="457200" indent="-541734" algn="l" defTabSz="457200">
              <a:buSzPct val="145000"/>
              <a:buChar char="•"/>
              <a:defRPr b="1"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jak dlouho dopředu divák film hledá</a:t>
            </a:r>
          </a:p>
          <a:p>
            <a:pPr marL="1913334" marR="457200" indent="-541734" algn="l" defTabSz="457200">
              <a:buSzPct val="145000"/>
              <a:buChar char="•"/>
              <a:defRPr b="1" sz="3900"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marL="1913334" marR="457200" indent="-541734" algn="l" defTabSz="457200">
              <a:buSzPct val="145000"/>
              <a:buChar char="•"/>
              <a:defRPr b="1"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digitální kino je technologicky absolutně flexibilní </a:t>
            </a:r>
          </a:p>
          <a:p>
            <a:pPr marL="1913334" marR="457200" indent="-541734" algn="l" defTabSz="457200">
              <a:buSzPct val="145000"/>
              <a:buChar char="•"/>
              <a:defRPr b="1"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flexibilní není současný způsob práce s ním</a:t>
            </a:r>
          </a:p>
          <a:p>
            <a:pPr marL="1913334" marR="457200" indent="-541734" algn="l" defTabSz="457200">
              <a:buSzPct val="145000"/>
              <a:buChar char="•"/>
              <a:defRPr b="1"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je třeba tuto flexibilitu využít bezezbytku</a:t>
            </a:r>
          </a:p>
          <a:p>
            <a:pPr marL="1913334" marR="457200" indent="-541734" algn="l" defTabSz="457200">
              <a:buSzPct val="145000"/>
              <a:buChar char="•"/>
              <a:defRPr b="1"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jednoznačně se nabízí flexibilita programu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14denní program…"/>
          <p:cNvSpPr txBox="1"/>
          <p:nvPr>
            <p:ph type="ctrTitle"/>
          </p:nvPr>
        </p:nvSpPr>
        <p:spPr>
          <a:xfrm>
            <a:off x="68427" y="285485"/>
            <a:ext cx="12867946" cy="2265496"/>
          </a:xfrm>
          <a:prstGeom prst="rect">
            <a:avLst/>
          </a:prstGeom>
        </p:spPr>
        <p:txBody>
          <a:bodyPr/>
          <a:lstStyle/>
          <a:p>
            <a:pPr marR="457200" defTabSz="457200">
              <a:defRPr b="1" sz="6900">
                <a:latin typeface="Helvetica"/>
                <a:ea typeface="Helvetica"/>
                <a:cs typeface="Helvetica"/>
                <a:sym typeface="Helvetica"/>
              </a:defRPr>
            </a:pPr>
            <a:r>
              <a:t>14denní program </a:t>
            </a:r>
          </a:p>
          <a:p>
            <a:pPr marR="457200" defTabSz="457200">
              <a:defRPr b="1" sz="6900">
                <a:latin typeface="Helvetica"/>
                <a:ea typeface="Helvetica"/>
                <a:cs typeface="Helvetica"/>
                <a:sym typeface="Helvetica"/>
              </a:defRPr>
            </a:pPr>
            <a:r>
              <a:t>jako přijatelné východisko</a:t>
            </a:r>
          </a:p>
        </p:txBody>
      </p:sp>
      <p:sp>
        <p:nvSpPr>
          <p:cNvPr id="167" name="považuji za přijatelný a odpovídající formát…"/>
          <p:cNvSpPr txBox="1"/>
          <p:nvPr>
            <p:ph type="subTitle" idx="1"/>
          </p:nvPr>
        </p:nvSpPr>
        <p:spPr>
          <a:xfrm>
            <a:off x="-1018116" y="3207245"/>
            <a:ext cx="14259983" cy="7055976"/>
          </a:xfrm>
          <a:prstGeom prst="rect">
            <a:avLst/>
          </a:prstGeom>
        </p:spPr>
        <p:txBody>
          <a:bodyPr/>
          <a:lstStyle/>
          <a:p>
            <a:pPr marL="1773047" marR="420623" indent="-511175" algn="l" defTabSz="420623">
              <a:buSzPct val="145000"/>
              <a:buChar char="•"/>
              <a:defRPr b="1" sz="3680">
                <a:latin typeface="Helvetica"/>
                <a:ea typeface="Helvetica"/>
                <a:cs typeface="Helvetica"/>
                <a:sym typeface="Helvetica"/>
              </a:defRPr>
            </a:pPr>
            <a:r>
              <a:t>považuji za přijatelný a odpovídající formát</a:t>
            </a:r>
          </a:p>
          <a:p>
            <a:pPr marL="1773047" marR="420623" indent="-511175" algn="l" defTabSz="420623">
              <a:buSzPct val="145000"/>
              <a:buChar char="•"/>
              <a:defRPr b="1" sz="3680">
                <a:latin typeface="Helvetica"/>
                <a:ea typeface="Helvetica"/>
                <a:cs typeface="Helvetica"/>
                <a:sym typeface="Helvetica"/>
              </a:defRPr>
            </a:pPr>
            <a:r>
              <a:t>umožňuje flexibilitu a přitom zachovává delší období</a:t>
            </a:r>
          </a:p>
          <a:p>
            <a:pPr marL="1773047" marR="420623" indent="-511175" algn="l" defTabSz="420623">
              <a:buSzPct val="145000"/>
              <a:buChar char="•"/>
              <a:defRPr b="1" sz="3680">
                <a:latin typeface="Helvetica"/>
                <a:ea typeface="Helvetica"/>
                <a:cs typeface="Helvetica"/>
                <a:sym typeface="Helvetica"/>
              </a:defRPr>
            </a:pPr>
            <a:r>
              <a:t>technicky zvládnutelný i při současných podmínkách</a:t>
            </a:r>
          </a:p>
          <a:p>
            <a:pPr marL="1773047" marR="420623" indent="-511175" algn="l" defTabSz="420623">
              <a:buSzPct val="145000"/>
              <a:buChar char="•"/>
              <a:defRPr b="1" sz="3680">
                <a:latin typeface="Helvetica"/>
                <a:ea typeface="Helvetica"/>
                <a:cs typeface="Helvetica"/>
                <a:sym typeface="Helvetica"/>
              </a:defRPr>
            </a:pPr>
            <a:r>
              <a:t>respektuje rytmus čtvrtek - středa         </a:t>
            </a:r>
          </a:p>
          <a:p>
            <a:pPr marL="1773047" marR="420623" indent="-511175" algn="l" defTabSz="420623">
              <a:buSzPct val="145000"/>
              <a:buChar char="•"/>
              <a:defRPr b="1" sz="3680">
                <a:latin typeface="Helvetica"/>
                <a:ea typeface="Helvetica"/>
                <a:cs typeface="Helvetica"/>
                <a:sym typeface="Helvetica"/>
              </a:defRPr>
            </a:pPr>
            <a:r>
              <a:t>průběžný kontakt dramaturga s premiérami</a:t>
            </a:r>
          </a:p>
          <a:p>
            <a:pPr marL="1773047" marR="420623" indent="-511175" algn="l" defTabSz="420623">
              <a:buSzPct val="145000"/>
              <a:buChar char="•"/>
              <a:defRPr b="1" sz="3680">
                <a:latin typeface="Helvetica"/>
                <a:ea typeface="Helvetica"/>
                <a:cs typeface="Helvetica"/>
                <a:sym typeface="Helvetica"/>
              </a:defRPr>
            </a:pPr>
            <a:r>
              <a:t>proaktivní přístup dramaturga</a:t>
            </a:r>
          </a:p>
          <a:p>
            <a:pPr marL="1773047" marR="420623" indent="-511175" algn="l" defTabSz="420623">
              <a:buSzPct val="145000"/>
              <a:buChar char="•"/>
              <a:defRPr b="1" sz="3680">
                <a:latin typeface="Helvetica"/>
                <a:ea typeface="Helvetica"/>
                <a:cs typeface="Helvetica"/>
                <a:sym typeface="Helvetica"/>
              </a:defRPr>
            </a:pPr>
            <a:r>
              <a:t>výrazně větší možnost “hrát si” s programem</a:t>
            </a:r>
          </a:p>
          <a:p>
            <a:pPr marL="1773047" marR="420623" indent="-511175" algn="l" defTabSz="420623">
              <a:buSzPct val="145000"/>
              <a:buChar char="•"/>
              <a:defRPr b="1" sz="3680">
                <a:latin typeface="Helvetica"/>
                <a:ea typeface="Helvetica"/>
                <a:cs typeface="Helvetica"/>
                <a:sym typeface="Helvetica"/>
              </a:defRPr>
            </a:pPr>
            <a:r>
              <a:t>vstřícný krok vůči (důležitým) diváků kina</a:t>
            </a:r>
          </a:p>
          <a:p>
            <a:pPr marL="1773047" marR="420623" indent="-511175" algn="l" defTabSz="420623">
              <a:buSzPct val="145000"/>
              <a:buChar char="•"/>
              <a:defRPr b="1" sz="3680">
                <a:latin typeface="Helvetica"/>
                <a:ea typeface="Helvetica"/>
                <a:cs typeface="Helvetica"/>
                <a:sym typeface="Helvetica"/>
              </a:defRPr>
            </a:pPr>
            <a:r>
              <a:t>víme, co programujeme</a:t>
            </a:r>
          </a:p>
          <a:p>
            <a:pPr marL="1773047" marR="420623" indent="-511175" algn="l" defTabSz="420623">
              <a:buSzPct val="145000"/>
              <a:buChar char="•"/>
              <a:defRPr b="1" sz="3680">
                <a:latin typeface="Helvetica"/>
                <a:ea typeface="Helvetica"/>
                <a:cs typeface="Helvetica"/>
                <a:sym typeface="Helvetica"/>
              </a:defRPr>
            </a:pPr>
            <a:r>
              <a:t>formát odpovídající dnešnímu tempu života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KINO = sdílený zážitek sledování audiovizuálního obsahu."/>
          <p:cNvSpPr txBox="1"/>
          <p:nvPr>
            <p:ph type="ctrTitle"/>
          </p:nvPr>
        </p:nvSpPr>
        <p:spPr>
          <a:xfrm>
            <a:off x="1063062" y="3225800"/>
            <a:ext cx="10878676" cy="3302000"/>
          </a:xfrm>
          <a:prstGeom prst="rect">
            <a:avLst/>
          </a:prstGeom>
        </p:spPr>
        <p:txBody>
          <a:bodyPr/>
          <a:lstStyle>
            <a:lvl1pPr defTabSz="572516">
              <a:defRPr b="1" sz="686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KINO = sdílený zážitek sledování audiovizuálního obsahu.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Dotazy, diskuze k probrané problematice."/>
          <p:cNvSpPr txBox="1"/>
          <p:nvPr>
            <p:ph type="ctrTitle"/>
          </p:nvPr>
        </p:nvSpPr>
        <p:spPr>
          <a:xfrm>
            <a:off x="310554" y="2247701"/>
            <a:ext cx="12383692" cy="3044826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Dotazy, diskuze k probrané problematice.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Konzultace průběžně. Odevzdání úkolu 10. 12. 2019  Formát minimálně 5 stran formátu A4"/>
          <p:cNvSpPr txBox="1"/>
          <p:nvPr/>
        </p:nvSpPr>
        <p:spPr>
          <a:xfrm>
            <a:off x="310554" y="3200697"/>
            <a:ext cx="12383692" cy="3352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/>
          <a:p>
            <a:pPr defTabSz="297941">
              <a:defRPr sz="3927"/>
            </a:pPr>
            <a:r>
              <a:rPr sz="5916"/>
              <a:t>Konzultace průběžně.</a:t>
            </a:r>
            <a:br/>
            <a:r>
              <a:t>Odevzdání úkolu 10. 12. 2019 </a:t>
            </a:r>
            <a:br/>
            <a:r>
              <a:t>Formát minimálně 5 stran formátu A4</a:t>
            </a:r>
          </a:p>
          <a:p>
            <a:pPr defTabSz="297941">
              <a:defRPr sz="3416"/>
            </a:pPr>
          </a:p>
        </p:txBody>
      </p:sp>
      <p:sp>
        <p:nvSpPr>
          <p:cNvPr id="172" name="Zadaný úkol"/>
          <p:cNvSpPr txBox="1"/>
          <p:nvPr>
            <p:ph type="ctrTitle"/>
          </p:nvPr>
        </p:nvSpPr>
        <p:spPr>
          <a:xfrm>
            <a:off x="310554" y="977899"/>
            <a:ext cx="12383692" cy="1405865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Zadaný úkol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Doporučená internetové zdroje"/>
          <p:cNvSpPr txBox="1"/>
          <p:nvPr>
            <p:ph type="ctrTitle"/>
          </p:nvPr>
        </p:nvSpPr>
        <p:spPr>
          <a:xfrm>
            <a:off x="310554" y="368299"/>
            <a:ext cx="12383692" cy="1483851"/>
          </a:xfrm>
          <a:prstGeom prst="rect">
            <a:avLst/>
          </a:prstGeom>
        </p:spPr>
        <p:txBody>
          <a:bodyPr/>
          <a:lstStyle>
            <a:lvl1pPr defTabSz="473201">
              <a:defRPr b="1" sz="648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Doporučená internetové zdroje</a:t>
            </a:r>
          </a:p>
        </p:txBody>
      </p:sp>
      <p:sp>
        <p:nvSpPr>
          <p:cNvPr id="175" name="www.ufd.cz…"/>
          <p:cNvSpPr txBox="1"/>
          <p:nvPr/>
        </p:nvSpPr>
        <p:spPr>
          <a:xfrm>
            <a:off x="519575" y="2031175"/>
            <a:ext cx="11965650" cy="7139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3000"/>
            </a:pPr>
            <a:r>
              <a:rPr>
                <a:hlinkClick r:id="rId2" invalidUrl="" action="" tgtFrame="" tooltip="" history="1" highlightClick="0" endSnd="0"/>
              </a:rPr>
              <a:t>www.ufd.cz</a:t>
            </a:r>
          </a:p>
          <a:p>
            <a:pPr>
              <a:defRPr sz="3000"/>
            </a:pPr>
            <a:r>
              <a:rPr>
                <a:hlinkClick r:id="rId3" invalidUrl="" action="" tgtFrame="" tooltip="" history="1" highlightClick="0" endSnd="0"/>
              </a:rPr>
              <a:t>www.prokina.cz</a:t>
            </a:r>
          </a:p>
          <a:p>
            <a:pPr>
              <a:defRPr sz="3000"/>
            </a:pPr>
            <a:r>
              <a:rPr>
                <a:hlinkClick r:id="rId4" invalidUrl="" action="" tgtFrame="" tooltip="" history="1" highlightClick="0" endSnd="0"/>
              </a:rPr>
              <a:t>www.fondkinematografie.cz</a:t>
            </a:r>
          </a:p>
          <a:p>
            <a:pPr>
              <a:defRPr sz="3000"/>
            </a:pPr>
            <a:r>
              <a:rPr>
                <a:hlinkClick r:id="rId5" invalidUrl="" action="" tgtFrame="" tooltip="" history="1" highlightClick="0" endSnd="0"/>
              </a:rPr>
              <a:t>www.mkcr.cz</a:t>
            </a:r>
          </a:p>
          <a:p>
            <a:pPr>
              <a:defRPr sz="3000"/>
            </a:pPr>
            <a:r>
              <a:rPr>
                <a:hlinkClick r:id="rId6" invalidUrl="" action="" tgtFrame="" tooltip="" history="1" highlightClick="0" endSnd="0"/>
              </a:rPr>
              <a:t>www.digitalnikino.cz</a:t>
            </a:r>
          </a:p>
          <a:p>
            <a:pPr>
              <a:defRPr sz="3000"/>
            </a:pPr>
            <a:r>
              <a:rPr>
                <a:hlinkClick r:id="rId7" invalidUrl="" action="" tgtFrame="" tooltip="" history="1" highlightClick="0" endSnd="0"/>
              </a:rPr>
              <a:t>www.kinoprokazdeho.cz</a:t>
            </a:r>
          </a:p>
          <a:p>
            <a:pPr>
              <a:defRPr sz="3000"/>
            </a:pPr>
            <a:r>
              <a:rPr>
                <a:hlinkClick r:id="rId8" invalidUrl="" action="" tgtFrame="" tooltip="" history="1" highlightClick="0" endSnd="0"/>
              </a:rPr>
              <a:t>www.novekino.cz</a:t>
            </a:r>
          </a:p>
          <a:p>
            <a:pPr>
              <a:defRPr sz="3000"/>
            </a:pPr>
            <a:r>
              <a:rPr>
                <a:hlinkClick r:id="rId9" invalidUrl="" action="" tgtFrame="" tooltip="" history="1" highlightClick="0" endSnd="0"/>
              </a:rPr>
              <a:t>www.kinomaniak.cz</a:t>
            </a:r>
          </a:p>
          <a:p>
            <a:pPr>
              <a:defRPr sz="3000"/>
            </a:pPr>
            <a:r>
              <a:rPr>
                <a:hlinkClick r:id="rId10" invalidUrl="" action="" tgtFrame="" tooltip="" history="1" highlightClick="0" endSnd="0"/>
              </a:rPr>
              <a:t>www.acfk.cz</a:t>
            </a:r>
          </a:p>
          <a:p>
            <a:pPr>
              <a:defRPr sz="3000"/>
            </a:pPr>
            <a:r>
              <a:rPr>
                <a:hlinkClick r:id="rId11" invalidUrl="" action="" tgtFrame="" tooltip="" history="1" highlightClick="0" endSnd="0"/>
              </a:rPr>
              <a:t>www.mediadeskcz.eu</a:t>
            </a:r>
          </a:p>
          <a:p>
            <a:pPr>
              <a:defRPr sz="3000"/>
            </a:pPr>
            <a:r>
              <a:rPr>
                <a:hlinkClick r:id="rId12" invalidUrl="" action="" tgtFrame="" tooltip="" history="1" highlightClick="0" endSnd="0"/>
              </a:rPr>
              <a:t>www.mediasalles.it</a:t>
            </a:r>
          </a:p>
          <a:p>
            <a:pPr>
              <a:defRPr sz="3000"/>
            </a:pPr>
            <a:r>
              <a:rPr>
                <a:hlinkClick r:id="rId13" invalidUrl="" action="" tgtFrame="" tooltip="" history="1" highlightClick="0" endSnd="0"/>
              </a:rPr>
              <a:t>www.unic-cinemas.org</a:t>
            </a:r>
          </a:p>
          <a:p>
            <a:pPr>
              <a:defRPr sz="3000"/>
            </a:pPr>
            <a:r>
              <a:rPr>
                <a:hlinkClick r:id="rId14" invalidUrl="" action="" tgtFrame="" tooltip="" history="1" highlightClick="0" endSnd="0"/>
              </a:rPr>
              <a:t>www.europa-cinemas.org</a:t>
            </a:r>
          </a:p>
          <a:p>
            <a:pPr>
              <a:defRPr sz="3000"/>
            </a:pPr>
            <a:r>
              <a:rPr>
                <a:hlinkClick r:id="rId15" invalidUrl="" action="" tgtFrame="" tooltip="" history="1" highlightClick="0" endSnd="0"/>
              </a:rPr>
              <a:t>www.boxofficemojo.com</a:t>
            </a:r>
          </a:p>
          <a:p>
            <a:pPr>
              <a:defRPr sz="3000"/>
            </a:pPr>
            <a:r>
              <a:rPr>
                <a:hlinkClick r:id="rId16" invalidUrl="" action="" tgtFrame="" tooltip="" history="1" highlightClick="0" endSnd="0"/>
              </a:rPr>
              <a:t>www.dcimovies.com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Doporučená literatura"/>
          <p:cNvSpPr txBox="1"/>
          <p:nvPr>
            <p:ph type="ctrTitle"/>
          </p:nvPr>
        </p:nvSpPr>
        <p:spPr>
          <a:xfrm>
            <a:off x="310554" y="622299"/>
            <a:ext cx="12383692" cy="1483851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Doporučená literatura</a:t>
            </a:r>
          </a:p>
        </p:txBody>
      </p:sp>
      <p:sp>
        <p:nvSpPr>
          <p:cNvPr id="178" name="SKOPAL, Pavel a Lucie ČESÁLKOVÁ. Filmové Brno. Dějiny lokální filmové kultury. Praha: Národní filmový archiv, 2016. 338 s. ISBN 978-80-7004-176-5.…"/>
          <p:cNvSpPr txBox="1"/>
          <p:nvPr/>
        </p:nvSpPr>
        <p:spPr>
          <a:xfrm>
            <a:off x="519575" y="2445700"/>
            <a:ext cx="11965650" cy="631000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  <a:r>
              <a:rPr>
                <a:hlinkClick r:id="rId2" invalidUrl="" action="" tgtFrame="" tooltip="" history="1" highlightClick="0" endSnd="0"/>
              </a:rPr>
              <a:t>SKOPAL, Pavel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 a Lucie ČESÁLKOVÁ. 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Filmové Brno. Dějiny lokální filmové kultury</a:t>
            </a:r>
            <a:r>
              <a:t>. Praha: Národní filmový archiv, 2016. 338 s. ISBN 978-80-7004-176-5.</a:t>
            </a:r>
          </a:p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</a:p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ČVANČARA, Miroslav a Jaroslav ČVANČARA. 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Zaniklý svět stříbrných pláten : po stopách pražských biografů</a:t>
            </a:r>
            <a:r>
              <a:t>. Vyd. 1. Praha: Academia, 2011. 597 s. ISBN 9788020019691.</a:t>
            </a:r>
          </a:p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</a:p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  <a:r>
              <a:t>DANIELIS, Aleš. Svět filmu bez perforace. Hrozby a příležitosti digitální filmové distribuce. Iluminace, 25, 2013, č. 2, s. 89-101. Vyd. Praha: Nár</a:t>
            </a:r>
            <a:r>
              <a:rPr>
                <a:latin typeface="Arial"/>
                <a:ea typeface="Arial"/>
                <a:cs typeface="Arial"/>
                <a:sym typeface="Arial"/>
              </a:rPr>
              <a:t>odní filmových archiv. ISSN 0862-397X.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  <a:r>
              <a:t>DANIELIS, Aleš. Česká filmová distribuce po roce 1989. Iluminace, 19, 2007, č. 1, s. 53-104. Vyd. Praha: Národní filmový archiv. ISSN 0862-397X.</a:t>
            </a:r>
          </a:p>
          <a:p>
            <a:pPr lvl="2" indent="0" algn="l">
              <a:spcBef>
                <a:spcPts val="3200"/>
              </a:spcBef>
              <a:defRPr b="0" sz="2800"/>
            </a:pPr>
            <a:r>
              <a:t>     </a:t>
            </a:r>
            <a:r>
              <a:rPr b="1" sz="2430"/>
              <a:t>DAVID, Ivan. Filmové právo. Vyd. Nová beseda, z.s., 2015, ISBN      </a:t>
            </a:r>
            <a:br>
              <a:rPr b="1" sz="2430"/>
            </a:br>
            <a:r>
              <a:rPr b="1" sz="2430"/>
              <a:t>      978-80-906089-0-0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Odevzdání úkolu.  Doplňující otázky, konzultace.…"/>
          <p:cNvSpPr txBox="1"/>
          <p:nvPr>
            <p:ph type="ctrTitle"/>
          </p:nvPr>
        </p:nvSpPr>
        <p:spPr>
          <a:xfrm>
            <a:off x="1063062" y="2265531"/>
            <a:ext cx="10878676" cy="5222538"/>
          </a:xfrm>
          <a:prstGeom prst="rect">
            <a:avLst/>
          </a:prstGeom>
        </p:spPr>
        <p:txBody>
          <a:bodyPr/>
          <a:lstStyle/>
          <a:p>
            <a:pPr defTabSz="438150">
              <a:defRPr b="1" sz="525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Odevzdání úkolu. </a:t>
            </a:r>
            <a:br/>
            <a:r>
              <a:t>Doplňující otázky, konzultace.</a:t>
            </a:r>
          </a:p>
          <a:p>
            <a:pPr defTabSz="438150">
              <a:defRPr b="1" sz="5250"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 defTabSz="438150">
              <a:defRPr b="1" sz="525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Změna času přednášky v termínech 12. 11. 2019</a:t>
            </a:r>
          </a:p>
          <a:p>
            <a:pPr defTabSz="438150">
              <a:defRPr b="1" sz="525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Začátek přednášek v 14.00 hodin.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8. 10. 2019…"/>
          <p:cNvSpPr txBox="1"/>
          <p:nvPr>
            <p:ph type="ctrTitle"/>
          </p:nvPr>
        </p:nvSpPr>
        <p:spPr>
          <a:xfrm>
            <a:off x="310554" y="-21167"/>
            <a:ext cx="12383692" cy="8509001"/>
          </a:xfrm>
          <a:prstGeom prst="rect">
            <a:avLst/>
          </a:prstGeom>
        </p:spPr>
        <p:txBody>
          <a:bodyPr/>
          <a:lstStyle/>
          <a:p>
            <a: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8. 10. 2019</a:t>
            </a:r>
          </a:p>
          <a:p>
            <a:pPr>
              <a:defRPr b="1" sz="1100"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>
              <a:defRPr b="1" sz="70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Téma přednášky:</a:t>
            </a:r>
          </a:p>
          <a:p>
            <a:pPr>
              <a:defRPr b="1" sz="800"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Dramaturgie kina</a:t>
            </a:r>
          </a:p>
          <a:p>
            <a: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o je dramaturgie kina?"/>
          <p:cNvSpPr txBox="1"/>
          <p:nvPr>
            <p:ph type="ctrTitle"/>
          </p:nvPr>
        </p:nvSpPr>
        <p:spPr>
          <a:xfrm>
            <a:off x="310554" y="3090134"/>
            <a:ext cx="12383692" cy="1405865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Co je dramaturgie kina?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Je dramaturgie nutná?"/>
          <p:cNvSpPr txBox="1"/>
          <p:nvPr>
            <p:ph type="ctrTitle"/>
          </p:nvPr>
        </p:nvSpPr>
        <p:spPr>
          <a:xfrm>
            <a:off x="310554" y="3090134"/>
            <a:ext cx="12383692" cy="1405865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Je dramaturgie nutná?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Kdo je dramaturg kina?"/>
          <p:cNvSpPr txBox="1"/>
          <p:nvPr>
            <p:ph type="ctrTitle"/>
          </p:nvPr>
        </p:nvSpPr>
        <p:spPr>
          <a:xfrm>
            <a:off x="310554" y="3090134"/>
            <a:ext cx="12383692" cy="1405865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Kdo je dramaturg kina?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Dramaturgie je spektrum, barvy."/>
          <p:cNvSpPr txBox="1"/>
          <p:nvPr>
            <p:ph type="ctrTitle"/>
          </p:nvPr>
        </p:nvSpPr>
        <p:spPr>
          <a:xfrm>
            <a:off x="310554" y="2734534"/>
            <a:ext cx="12383692" cy="2646496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Dramaturgie je spektrum, barvy.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nedílná součást provozu kina…"/>
          <p:cNvSpPr txBox="1"/>
          <p:nvPr/>
        </p:nvSpPr>
        <p:spPr>
          <a:xfrm>
            <a:off x="677135" y="3456338"/>
            <a:ext cx="11650530" cy="35775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625078" indent="-625078" algn="l">
              <a:buSzPct val="145000"/>
              <a:buChar char="•"/>
              <a:defRPr sz="4500"/>
            </a:pPr>
            <a:r>
              <a:t>nedílná součást provozu kina</a:t>
            </a:r>
          </a:p>
          <a:p>
            <a:pPr marL="625078" indent="-625078" algn="l">
              <a:buSzPct val="145000"/>
              <a:buChar char="•"/>
              <a:defRPr sz="4500"/>
            </a:pPr>
            <a:r>
              <a:t>součást, nikoli hlavní část </a:t>
            </a:r>
          </a:p>
          <a:p>
            <a:pPr marL="625078" indent="-625078" algn="l">
              <a:buSzPct val="145000"/>
              <a:buChar char="•"/>
              <a:defRPr sz="4500"/>
            </a:pPr>
            <a:r>
              <a:t>nedá se obsáhnout v jedné přednášce</a:t>
            </a:r>
          </a:p>
          <a:p>
            <a:pPr marL="625078" indent="-625078" algn="l">
              <a:buSzPct val="145000"/>
              <a:buChar char="•"/>
              <a:defRPr sz="4500"/>
            </a:pPr>
            <a:r>
              <a:t>spíše úvod do problematiky</a:t>
            </a:r>
          </a:p>
          <a:p>
            <a:pPr marL="625078" indent="-625078" algn="l">
              <a:buSzPct val="145000"/>
              <a:buChar char="•"/>
              <a:defRPr sz="4500"/>
            </a:pPr>
            <a:r>
              <a:t>můžeme se k tématu vrátit</a:t>
            </a:r>
          </a:p>
        </p:txBody>
      </p:sp>
      <p:sp>
        <p:nvSpPr>
          <p:cNvPr id="136" name="Dramaturgie kina"/>
          <p:cNvSpPr txBox="1"/>
          <p:nvPr>
            <p:ph type="ctrTitle"/>
          </p:nvPr>
        </p:nvSpPr>
        <p:spPr>
          <a:xfrm>
            <a:off x="310554" y="893233"/>
            <a:ext cx="12383692" cy="1405864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Dramaturgie kina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