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77" r:id="rId9"/>
    <p:sldId id="263" r:id="rId10"/>
    <p:sldId id="278" r:id="rId11"/>
    <p:sldId id="264" r:id="rId12"/>
    <p:sldId id="279" r:id="rId13"/>
    <p:sldId id="265" r:id="rId14"/>
    <p:sldId id="266" r:id="rId15"/>
    <p:sldId id="280" r:id="rId16"/>
    <p:sldId id="281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82" r:id="rId28"/>
    <p:sldId id="283" r:id="rId29"/>
    <p:sldId id="284" r:id="rId30"/>
    <p:sldId id="285" r:id="rId31"/>
    <p:sldId id="286" r:id="rId3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48" d="100"/>
          <a:sy n="48" d="100"/>
        </p:scale>
        <p:origin x="67" y="9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accent1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10/31/2019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10/31/2019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cinepur.cz/article.php?article=4718" TargetMode="External"/><Relationship Id="rId2" Type="http://schemas.openxmlformats.org/officeDocument/2006/relationships/hyperlink" Target="http://cinepur.cz/list.php?section=32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a2larm.cz/2017/09/hrdinove-kapitalisticke-prace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Základy redakční práce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Mgr. Jitka Lanšperková</a:t>
            </a:r>
          </a:p>
          <a:p>
            <a:r>
              <a:rPr lang="cs-CZ" dirty="0" smtClean="0"/>
              <a:t>1. 11. 2019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443374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 šéfredaktor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903789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 šéfredaktor?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Má právo veta</a:t>
            </a:r>
          </a:p>
          <a:p>
            <a:r>
              <a:rPr lang="cs-CZ" dirty="0" smtClean="0"/>
              <a:t>Rozhoduje o tom, o čem bude jeho médium/redakce psát</a:t>
            </a:r>
          </a:p>
          <a:p>
            <a:r>
              <a:rPr lang="cs-CZ" dirty="0" smtClean="0"/>
              <a:t>Je zodpovědný za bezproblémový chod redakce </a:t>
            </a:r>
          </a:p>
          <a:p>
            <a:r>
              <a:rPr lang="cs-CZ" dirty="0" smtClean="0"/>
              <a:t>Koordinuje své redaktory a </a:t>
            </a:r>
            <a:r>
              <a:rPr lang="cs-CZ" dirty="0" smtClean="0"/>
              <a:t>témata (spolu s editorem) </a:t>
            </a:r>
            <a:endParaRPr lang="cs-CZ" dirty="0" smtClean="0"/>
          </a:p>
          <a:p>
            <a:r>
              <a:rPr lang="cs-CZ" dirty="0" smtClean="0"/>
              <a:t>Sám píše </a:t>
            </a:r>
          </a:p>
          <a:p>
            <a:r>
              <a:rPr lang="cs-CZ" dirty="0" smtClean="0"/>
              <a:t>Je tváří daného média – reprezentativní funkce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4497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 editor?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595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 dělá editor?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Je zodpovědný za obsah jednotlivých článků </a:t>
            </a:r>
          </a:p>
          <a:p>
            <a:r>
              <a:rPr lang="cs-CZ" dirty="0" smtClean="0"/>
              <a:t>Je zodpovědný za finální podobu všech textů</a:t>
            </a:r>
          </a:p>
          <a:p>
            <a:pPr lvl="1"/>
            <a:r>
              <a:rPr lang="cs-CZ" dirty="0" smtClean="0"/>
              <a:t>Editor by měl být schopný přečíst všechny texty, které pod ním vychází </a:t>
            </a:r>
          </a:p>
          <a:p>
            <a:r>
              <a:rPr lang="cs-CZ" dirty="0" smtClean="0"/>
              <a:t>Edituje texty tak, aby odpovídaly standardu jeho domovského </a:t>
            </a:r>
            <a:r>
              <a:rPr lang="cs-CZ" dirty="0" smtClean="0"/>
              <a:t>média</a:t>
            </a:r>
          </a:p>
          <a:p>
            <a:r>
              <a:rPr lang="cs-CZ" dirty="0" smtClean="0"/>
              <a:t>Spolu se šéfredaktorem koordinuje psaní textů a práci redaktorů</a:t>
            </a:r>
            <a:endParaRPr lang="cs-CZ" dirty="0" smtClean="0"/>
          </a:p>
          <a:p>
            <a:r>
              <a:rPr lang="cs-CZ" dirty="0" smtClean="0"/>
              <a:t>Často se podílí i na administrativě</a:t>
            </a:r>
          </a:p>
          <a:p>
            <a:r>
              <a:rPr lang="cs-CZ" dirty="0" smtClean="0"/>
              <a:t>Sám píše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6244077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Šéfredaktor x editor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Šéfredaktor je nadřazený </a:t>
            </a:r>
          </a:p>
          <a:p>
            <a:r>
              <a:rPr lang="cs-CZ" dirty="0" smtClean="0"/>
              <a:t>Ve velkých médiích typu HN, </a:t>
            </a:r>
            <a:r>
              <a:rPr lang="cs-CZ" dirty="0" err="1" smtClean="0"/>
              <a:t>MFDnes</a:t>
            </a:r>
            <a:r>
              <a:rPr lang="cs-CZ" dirty="0" smtClean="0"/>
              <a:t>, Lidovky, SME… je vždy více šéfredaktorů a editorů</a:t>
            </a:r>
          </a:p>
          <a:p>
            <a:r>
              <a:rPr lang="cs-CZ" dirty="0" smtClean="0"/>
              <a:t>U malých médií (co do počtu členů redakce) – </a:t>
            </a:r>
            <a:r>
              <a:rPr lang="cs-CZ" dirty="0" err="1" smtClean="0"/>
              <a:t>Cinepur</a:t>
            </a:r>
            <a:r>
              <a:rPr lang="cs-CZ" dirty="0" smtClean="0"/>
              <a:t>, </a:t>
            </a:r>
            <a:r>
              <a:rPr lang="cs-CZ" dirty="0" err="1" smtClean="0"/>
              <a:t>Cinema</a:t>
            </a:r>
            <a:r>
              <a:rPr lang="cs-CZ" dirty="0" smtClean="0"/>
              <a:t>, Iluminace se tyto dvě pozice spojují dohromady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08577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navrhuje témata?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41939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navrhuje témata?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Záleží na médiu</a:t>
            </a:r>
          </a:p>
          <a:p>
            <a:r>
              <a:rPr lang="cs-CZ" dirty="0" smtClean="0"/>
              <a:t>Typicky navrhují témata redaktoři (pokud jsou </a:t>
            </a:r>
            <a:r>
              <a:rPr lang="cs-CZ" dirty="0" err="1" smtClean="0"/>
              <a:t>freelanceři</a:t>
            </a:r>
            <a:r>
              <a:rPr lang="cs-CZ" dirty="0"/>
              <a:t> </a:t>
            </a:r>
            <a:r>
              <a:rPr lang="cs-CZ" dirty="0" smtClean="0"/>
              <a:t>musí neustále nabízet své texty svým potenciálním editorům)</a:t>
            </a:r>
          </a:p>
          <a:p>
            <a:r>
              <a:rPr lang="cs-CZ" dirty="0" smtClean="0"/>
              <a:t>Ale navrhují i editoři a šéfredaktoři, nebo redakční rada   </a:t>
            </a:r>
          </a:p>
          <a:p>
            <a:pPr lvl="1"/>
            <a:r>
              <a:rPr lang="cs-CZ" dirty="0" smtClean="0"/>
              <a:t>V tomto případě se pak hledá vhodný autor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42653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Cinepur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Šéfredaktorka</a:t>
            </a:r>
          </a:p>
          <a:p>
            <a:pPr lvl="1"/>
            <a:r>
              <a:rPr lang="cs-CZ" dirty="0" smtClean="0"/>
              <a:t>Jindřiška Bláhová – stará se o </a:t>
            </a:r>
            <a:r>
              <a:rPr lang="cs-CZ" dirty="0"/>
              <a:t>konkrétní </a:t>
            </a:r>
            <a:r>
              <a:rPr lang="cs-CZ" dirty="0" err="1"/>
              <a:t>rubriky:reporty</a:t>
            </a:r>
            <a:r>
              <a:rPr lang="cs-CZ" dirty="0"/>
              <a:t>, glosy, horizont, kauza, zoom, fenomén, profil, portrét, kniha </a:t>
            </a:r>
            <a:endParaRPr lang="cs-CZ" dirty="0" smtClean="0"/>
          </a:p>
          <a:p>
            <a:r>
              <a:rPr lang="cs-CZ" dirty="0" smtClean="0"/>
              <a:t>Redaktoři </a:t>
            </a:r>
          </a:p>
          <a:p>
            <a:pPr lvl="1"/>
            <a:r>
              <a:rPr lang="cs-CZ" dirty="0" smtClean="0"/>
              <a:t>Antonín Tesař – knihy, horizont, hry, televize </a:t>
            </a:r>
          </a:p>
          <a:p>
            <a:pPr lvl="1"/>
            <a:r>
              <a:rPr lang="cs-CZ" dirty="0" smtClean="0"/>
              <a:t>Lukáš Skupa – téma </a:t>
            </a:r>
          </a:p>
          <a:p>
            <a:r>
              <a:rPr lang="cs-CZ" dirty="0" smtClean="0"/>
              <a:t>Přispěvatelé </a:t>
            </a:r>
          </a:p>
          <a:p>
            <a:r>
              <a:rPr lang="cs-CZ" dirty="0" smtClean="0"/>
              <a:t>Vedoucí vydání / distribuce / předplatné</a:t>
            </a:r>
          </a:p>
          <a:p>
            <a:r>
              <a:rPr lang="cs-CZ" dirty="0" smtClean="0"/>
              <a:t>Grafik / sazeč</a:t>
            </a:r>
          </a:p>
          <a:p>
            <a:r>
              <a:rPr lang="cs-CZ" dirty="0" smtClean="0"/>
              <a:t>Redaktor webu</a:t>
            </a:r>
          </a:p>
          <a:p>
            <a:r>
              <a:rPr lang="cs-CZ" dirty="0" smtClean="0"/>
              <a:t>Webmaster 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523234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Iluminace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Šéfredaktorka, funguje jako „motor“ celé redakce, sama píše</a:t>
            </a:r>
          </a:p>
          <a:p>
            <a:pPr lvl="1"/>
            <a:r>
              <a:rPr lang="cs-CZ" dirty="0" smtClean="0"/>
              <a:t>Lucie </a:t>
            </a:r>
            <a:r>
              <a:rPr lang="cs-CZ" dirty="0" err="1" smtClean="0"/>
              <a:t>Česálková</a:t>
            </a:r>
            <a:endParaRPr lang="cs-CZ" dirty="0" smtClean="0"/>
          </a:p>
          <a:p>
            <a:r>
              <a:rPr lang="cs-CZ" dirty="0" smtClean="0"/>
              <a:t>Redaktoři, redigují texty, sami píší </a:t>
            </a:r>
          </a:p>
          <a:p>
            <a:r>
              <a:rPr lang="cs-CZ" dirty="0" smtClean="0"/>
              <a:t>Redakční rada – rozhoduje o obsahu jednotlivých čísel a jeho zaměření </a:t>
            </a:r>
          </a:p>
        </p:txBody>
      </p:sp>
    </p:spTree>
    <p:extLst>
      <p:ext uri="{BB962C8B-B14F-4D97-AF65-F5344CB8AC3E}">
        <p14:creationId xmlns:p14="http://schemas.microsoft.com/office/powerpoint/2010/main" val="18759179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Běžný chod redakce v deníku </a:t>
            </a:r>
            <a:r>
              <a:rPr lang="cs-CZ" dirty="0" smtClean="0"/>
              <a:t>(SME, MF Dnes)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Pondělí </a:t>
            </a:r>
          </a:p>
          <a:p>
            <a:pPr lvl="1"/>
            <a:r>
              <a:rPr lang="cs-CZ" dirty="0" smtClean="0"/>
              <a:t>Ranní porada pro úterní číslo a celý další týden </a:t>
            </a:r>
          </a:p>
          <a:p>
            <a:pPr lvl="1"/>
            <a:r>
              <a:rPr lang="cs-CZ" dirty="0" smtClean="0"/>
              <a:t>Něco už je naplánováno </a:t>
            </a:r>
          </a:p>
          <a:p>
            <a:pPr lvl="1"/>
            <a:r>
              <a:rPr lang="cs-CZ" dirty="0" smtClean="0"/>
              <a:t>Plánují se drobné a aktuální věci </a:t>
            </a:r>
          </a:p>
          <a:p>
            <a:pPr lvl="1"/>
            <a:r>
              <a:rPr lang="cs-CZ" dirty="0" smtClean="0"/>
              <a:t>Redaktoři říkají na čem pracují a předkládají nová témata </a:t>
            </a:r>
          </a:p>
          <a:p>
            <a:pPr lvl="1"/>
            <a:r>
              <a:rPr lang="cs-CZ" dirty="0" smtClean="0"/>
              <a:t>Editor/redaktor je schvaluje</a:t>
            </a:r>
          </a:p>
          <a:p>
            <a:pPr lvl="1"/>
            <a:r>
              <a:rPr lang="cs-CZ" dirty="0" smtClean="0"/>
              <a:t>Vytvoří se plán včetně </a:t>
            </a:r>
            <a:r>
              <a:rPr lang="cs-CZ" dirty="0" err="1" smtClean="0"/>
              <a:t>deadlinů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06843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Zpětná vazba k rozhovorům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Pozor na titulky</a:t>
            </a:r>
          </a:p>
          <a:p>
            <a:r>
              <a:rPr lang="cs-CZ" dirty="0" smtClean="0"/>
              <a:t>Hrajte si více se slovy – </a:t>
            </a:r>
            <a:r>
              <a:rPr lang="cs-CZ" b="1" dirty="0" smtClean="0"/>
              <a:t>nepiště tak, jak mluvíte</a:t>
            </a:r>
          </a:p>
          <a:p>
            <a:r>
              <a:rPr lang="cs-CZ" dirty="0" smtClean="0"/>
              <a:t>Preferujte kratší věty před delšími </a:t>
            </a:r>
          </a:p>
          <a:p>
            <a:r>
              <a:rPr lang="cs-CZ" dirty="0" smtClean="0"/>
              <a:t>Pozor na strukturu a přechody mezi jednotlivými </a:t>
            </a:r>
            <a:r>
              <a:rPr lang="cs-CZ" dirty="0" smtClean="0"/>
              <a:t>tématy</a:t>
            </a:r>
          </a:p>
          <a:p>
            <a:r>
              <a:rPr lang="cs-CZ" dirty="0" smtClean="0"/>
              <a:t>Když něco dotazovaný neřekne, neznamená to, že byste to nemohli doplnit. Typicky vynechá profesi u svých kamarádů, ale čtenář netuší o koho jde. Např. neřekne, kdo je to Pavla Kubečková</a:t>
            </a:r>
            <a:endParaRPr lang="cs-CZ" dirty="0" smtClean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99295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Běžný chod filmové redakce - </a:t>
            </a:r>
            <a:r>
              <a:rPr lang="cs-CZ" dirty="0" err="1" smtClean="0"/>
              <a:t>Cinepur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Redakční rada – přítomní redaktoři a šéfredaktorka</a:t>
            </a:r>
          </a:p>
          <a:p>
            <a:pPr lvl="1"/>
            <a:r>
              <a:rPr lang="cs-CZ" dirty="0" smtClean="0"/>
              <a:t>Schází se cca 6x do </a:t>
            </a:r>
            <a:r>
              <a:rPr lang="cs-CZ" dirty="0" smtClean="0"/>
              <a:t>roka</a:t>
            </a:r>
            <a:endParaRPr lang="cs-CZ" dirty="0" smtClean="0"/>
          </a:p>
          <a:p>
            <a:pPr lvl="1"/>
            <a:r>
              <a:rPr lang="cs-CZ" dirty="0" smtClean="0"/>
              <a:t>Naplánují následující číslo a nastíní si obsah čísla dalšího </a:t>
            </a:r>
          </a:p>
          <a:p>
            <a:pPr lvl="1"/>
            <a:r>
              <a:rPr lang="cs-CZ" dirty="0" smtClean="0"/>
              <a:t>Vymyslí témata a zadají je na zpracování redaktorům/autorům</a:t>
            </a:r>
          </a:p>
          <a:p>
            <a:r>
              <a:rPr lang="cs-CZ" dirty="0" smtClean="0"/>
              <a:t>Autoři téma zpracují a zašlou redaktorovi v nejlepší možné podobě </a:t>
            </a:r>
          </a:p>
          <a:p>
            <a:r>
              <a:rPr lang="cs-CZ" dirty="0" smtClean="0"/>
              <a:t>Redaktor text </a:t>
            </a:r>
            <a:r>
              <a:rPr lang="cs-CZ" dirty="0" smtClean="0"/>
              <a:t>zrediguje/zedituje </a:t>
            </a:r>
            <a:r>
              <a:rPr lang="cs-CZ" dirty="0" smtClean="0"/>
              <a:t>a v případě potřeby jej pošle redaktorovi na přepracování </a:t>
            </a:r>
          </a:p>
          <a:p>
            <a:r>
              <a:rPr lang="cs-CZ" dirty="0" smtClean="0"/>
              <a:t>Text v případě pochybností schválí šéfredaktorka </a:t>
            </a:r>
          </a:p>
          <a:p>
            <a:r>
              <a:rPr lang="cs-CZ" dirty="0" smtClean="0"/>
              <a:t>Text jde na sazbu a korekce</a:t>
            </a:r>
          </a:p>
          <a:p>
            <a:r>
              <a:rPr lang="cs-CZ" dirty="0" smtClean="0"/>
              <a:t>Vyjde v tisku / online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515334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Běžný chod odborné redakce - Iluminace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2285999"/>
            <a:ext cx="9601200" cy="4390845"/>
          </a:xfrm>
        </p:spPr>
        <p:txBody>
          <a:bodyPr>
            <a:normAutofit fontScale="92500" lnSpcReduction="10000"/>
          </a:bodyPr>
          <a:lstStyle/>
          <a:p>
            <a:r>
              <a:rPr lang="cs-CZ" dirty="0" smtClean="0"/>
              <a:t>Zasedne redakční rada a naplánuje následující ročník</a:t>
            </a:r>
          </a:p>
          <a:p>
            <a:r>
              <a:rPr lang="cs-CZ" dirty="0" smtClean="0"/>
              <a:t>4 tematická čísla</a:t>
            </a:r>
          </a:p>
          <a:p>
            <a:r>
              <a:rPr lang="cs-CZ" dirty="0" smtClean="0"/>
              <a:t>Vypíše call </a:t>
            </a:r>
            <a:r>
              <a:rPr lang="cs-CZ" dirty="0" err="1" smtClean="0"/>
              <a:t>for</a:t>
            </a:r>
            <a:r>
              <a:rPr lang="cs-CZ" dirty="0" smtClean="0"/>
              <a:t> </a:t>
            </a:r>
            <a:r>
              <a:rPr lang="cs-CZ" dirty="0" err="1" smtClean="0"/>
              <a:t>papers</a:t>
            </a:r>
            <a:endParaRPr lang="cs-CZ" dirty="0" smtClean="0"/>
          </a:p>
          <a:p>
            <a:r>
              <a:rPr lang="cs-CZ" dirty="0" smtClean="0"/>
              <a:t>Došlé abstrakty jsou projednány redakční radou </a:t>
            </a:r>
          </a:p>
          <a:p>
            <a:r>
              <a:rPr lang="cs-CZ" dirty="0" smtClean="0"/>
              <a:t>Poté jsou jejich autoři informování, zda se s textem pro dané číslo počítá </a:t>
            </a:r>
          </a:p>
          <a:p>
            <a:r>
              <a:rPr lang="cs-CZ" dirty="0" smtClean="0"/>
              <a:t>Autoři text připraví a pošlou do redakce </a:t>
            </a:r>
          </a:p>
          <a:p>
            <a:r>
              <a:rPr lang="cs-CZ" dirty="0" smtClean="0"/>
              <a:t>Texty putují na recenzní řízení </a:t>
            </a:r>
          </a:p>
          <a:p>
            <a:r>
              <a:rPr lang="cs-CZ" dirty="0" smtClean="0"/>
              <a:t>Recenzní řízení texty doporučí k vydání / s připomínkami / nedoporučí </a:t>
            </a:r>
          </a:p>
          <a:p>
            <a:r>
              <a:rPr lang="cs-CZ" dirty="0" smtClean="0"/>
              <a:t>Autor text přepracuje</a:t>
            </a:r>
          </a:p>
          <a:p>
            <a:r>
              <a:rPr lang="cs-CZ" dirty="0" smtClean="0"/>
              <a:t>Redaktor text zrediguje, případně vrátí autorovi </a:t>
            </a:r>
          </a:p>
          <a:p>
            <a:r>
              <a:rPr lang="cs-CZ" dirty="0" smtClean="0"/>
              <a:t>Hotový text jde do tisku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46886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vlastní redakce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Šéfredaktor – Jitka Lanšperková </a:t>
            </a:r>
          </a:p>
          <a:p>
            <a:r>
              <a:rPr lang="cs-CZ" dirty="0" smtClean="0"/>
              <a:t>Editoři – studenti </a:t>
            </a:r>
          </a:p>
          <a:p>
            <a:r>
              <a:rPr lang="cs-CZ" dirty="0" smtClean="0"/>
              <a:t>Redaktoři  - studenti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5025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Naše vlastní redakce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Každý je redaktorem svých dvou textů a editorem dvou textů svých kolegů </a:t>
            </a:r>
          </a:p>
          <a:p>
            <a:r>
              <a:rPr lang="cs-CZ" dirty="0" smtClean="0"/>
              <a:t>1. dlouhý text  - rozhovor, recenze, reportáž  </a:t>
            </a:r>
          </a:p>
          <a:p>
            <a:r>
              <a:rPr lang="cs-CZ" dirty="0" smtClean="0"/>
              <a:t>2. krátký text  - zpráva / aktualita / glosa</a:t>
            </a:r>
          </a:p>
        </p:txBody>
      </p:sp>
    </p:spTree>
    <p:extLst>
      <p:ext uri="{BB962C8B-B14F-4D97-AF65-F5344CB8AC3E}">
        <p14:creationId xmlns:p14="http://schemas.microsoft.com/office/powerpoint/2010/main" val="41908548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Jsme </a:t>
            </a:r>
            <a:r>
              <a:rPr lang="cs-CZ" dirty="0" err="1" smtClean="0"/>
              <a:t>Cinepur</a:t>
            </a:r>
            <a:r>
              <a:rPr lang="cs-CZ" dirty="0" smtClean="0"/>
              <a:t> nebo </a:t>
            </a:r>
            <a:r>
              <a:rPr lang="cs-CZ" dirty="0" err="1" smtClean="0"/>
              <a:t>Kinečko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Dodržujeme pravidla </a:t>
            </a:r>
            <a:r>
              <a:rPr lang="cs-CZ" dirty="0" err="1" smtClean="0"/>
              <a:t>Cinepuru</a:t>
            </a:r>
            <a:r>
              <a:rPr lang="cs-CZ" dirty="0" smtClean="0"/>
              <a:t>! / </a:t>
            </a:r>
            <a:r>
              <a:rPr lang="cs-CZ" dirty="0" err="1" smtClean="0"/>
              <a:t>Kinečka</a:t>
            </a:r>
            <a:endParaRPr lang="cs-CZ" dirty="0" smtClean="0"/>
          </a:p>
          <a:p>
            <a:r>
              <a:rPr lang="cs-CZ" dirty="0" smtClean="0"/>
              <a:t>Typografii – jak se píší </a:t>
            </a:r>
            <a:r>
              <a:rPr lang="cs-CZ" b="1" i="1" dirty="0" smtClean="0"/>
              <a:t>názvy filmů </a:t>
            </a:r>
          </a:p>
          <a:p>
            <a:r>
              <a:rPr lang="cs-CZ" dirty="0" smtClean="0"/>
              <a:t>Styl </a:t>
            </a:r>
          </a:p>
          <a:p>
            <a:r>
              <a:rPr lang="cs-CZ" dirty="0" smtClean="0"/>
              <a:t>Rozsah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585046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Harmonogram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492371"/>
            <a:ext cx="9601200" cy="5055078"/>
          </a:xfrm>
        </p:spPr>
        <p:txBody>
          <a:bodyPr>
            <a:normAutofit/>
          </a:bodyPr>
          <a:lstStyle/>
          <a:p>
            <a:r>
              <a:rPr lang="cs-CZ" b="1" dirty="0" smtClean="0"/>
              <a:t>Do pá 8. 11.  rozmyslíme témata do čísla, které vyjde 20. 12. 2019</a:t>
            </a:r>
          </a:p>
          <a:p>
            <a:r>
              <a:rPr lang="cs-CZ" dirty="0" smtClean="0"/>
              <a:t>V pá 15. 11.  se sejde redakční rada s členy redakce a témata si schválí</a:t>
            </a:r>
          </a:p>
          <a:p>
            <a:pPr lvl="1"/>
            <a:r>
              <a:rPr lang="cs-CZ" dirty="0" smtClean="0"/>
              <a:t>Jak napsat dobrou recenzi? </a:t>
            </a:r>
            <a:endParaRPr lang="cs-CZ" dirty="0"/>
          </a:p>
          <a:p>
            <a:r>
              <a:rPr lang="cs-CZ" b="1" dirty="0" smtClean="0"/>
              <a:t>Do st 20. 11. vzniknou první verze 1. textů</a:t>
            </a:r>
          </a:p>
          <a:p>
            <a:r>
              <a:rPr lang="cs-CZ" dirty="0" smtClean="0"/>
              <a:t>V pá 22. 11. provedeme první editaci 1 textů </a:t>
            </a:r>
          </a:p>
          <a:p>
            <a:r>
              <a:rPr lang="cs-CZ" b="1" dirty="0" smtClean="0"/>
              <a:t>Do 27. 11. první verze 2. textů </a:t>
            </a:r>
          </a:p>
          <a:p>
            <a:r>
              <a:rPr lang="cs-CZ" dirty="0" smtClean="0"/>
              <a:t>V pá 29. 11.  provedeme první editaci 2. textů</a:t>
            </a:r>
          </a:p>
          <a:p>
            <a:r>
              <a:rPr lang="cs-CZ" b="1" dirty="0" smtClean="0"/>
              <a:t>Do st 4. 12. vzniknou druhé verze 1. a 2. textů se zapracovanými připomínkami  </a:t>
            </a:r>
          </a:p>
          <a:p>
            <a:r>
              <a:rPr lang="cs-CZ" dirty="0" smtClean="0"/>
              <a:t>V pá 13. 12. Uzávěrka časopisu a příprava jeho vydání </a:t>
            </a:r>
          </a:p>
          <a:p>
            <a:r>
              <a:rPr lang="cs-CZ" dirty="0" smtClean="0"/>
              <a:t>20. 12. rezervní týden pro případ nedodržení termínů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84369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Úkol na pátek 8. 11.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Promyslete si témata pro své budoucí texty a stručně je sepište</a:t>
            </a:r>
          </a:p>
          <a:p>
            <a:pPr lvl="1"/>
            <a:r>
              <a:rPr lang="cs-CZ" dirty="0" smtClean="0"/>
              <a:t>Pošlete tedy téma pro 1. dlouhý text (rozhovor, reportáž, kritika)</a:t>
            </a:r>
          </a:p>
          <a:p>
            <a:pPr lvl="1"/>
            <a:r>
              <a:rPr lang="cs-CZ" dirty="0" smtClean="0"/>
              <a:t>Pošlete tedy téma pro 2. krátký texty (zpráva, aktualita)</a:t>
            </a:r>
          </a:p>
          <a:p>
            <a:pPr lvl="1"/>
            <a:r>
              <a:rPr lang="cs-CZ" dirty="0" smtClean="0"/>
              <a:t>Vždy nabídněte 2–3 témata, aby měl šéfredaktor z čeho vybírat </a:t>
            </a:r>
            <a:endParaRPr lang="cs-CZ" dirty="0"/>
          </a:p>
          <a:p>
            <a:r>
              <a:rPr lang="cs-CZ" dirty="0" smtClean="0"/>
              <a:t>Soupis pošlete vyučující do pátku 8. 11. do 10:00 na e-mail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233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Reportáž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588168"/>
            <a:ext cx="9601200" cy="5005136"/>
          </a:xfrm>
        </p:spPr>
        <p:txBody>
          <a:bodyPr>
            <a:normAutofit/>
          </a:bodyPr>
          <a:lstStyle/>
          <a:p>
            <a:r>
              <a:rPr lang="cs-CZ" dirty="0" smtClean="0"/>
              <a:t>Co to je? </a:t>
            </a:r>
          </a:p>
          <a:p>
            <a:pPr lvl="1"/>
            <a:r>
              <a:rPr lang="cs-CZ" dirty="0" smtClean="0"/>
              <a:t>Výpověď konkrétního zážitku, která na základě přesných a dokumentárních faktů vyobrazuje skutečnost (Osvaldová, Halada, 2007)</a:t>
            </a:r>
          </a:p>
          <a:p>
            <a:pPr lvl="1"/>
            <a:r>
              <a:rPr lang="cs-CZ" dirty="0" smtClean="0"/>
              <a:t>Způsob, který přenese čtenáře někam, kde nikdy nebyl a nejspíš nikdy nebude</a:t>
            </a:r>
          </a:p>
          <a:p>
            <a:pPr lvl="1"/>
            <a:r>
              <a:rPr lang="cs-CZ" dirty="0" smtClean="0"/>
              <a:t>Psaná reportáž je umírající žánr – proč? </a:t>
            </a:r>
          </a:p>
          <a:p>
            <a:r>
              <a:rPr lang="cs-CZ" dirty="0" smtClean="0"/>
              <a:t>Funkce reportéra: </a:t>
            </a:r>
          </a:p>
          <a:p>
            <a:pPr lvl="1"/>
            <a:r>
              <a:rPr lang="cs-CZ" dirty="0" smtClean="0"/>
              <a:t>Popisuje děj na základě osobního svědectví, dojmů a pocitů</a:t>
            </a:r>
          </a:p>
          <a:p>
            <a:pPr lvl="1"/>
            <a:r>
              <a:rPr lang="cs-CZ" dirty="0" smtClean="0"/>
              <a:t>Realitu však </a:t>
            </a:r>
            <a:r>
              <a:rPr lang="cs-CZ" b="1" dirty="0" smtClean="0"/>
              <a:t>NEZKRESLUJE</a:t>
            </a:r>
          </a:p>
          <a:p>
            <a:pPr lvl="1"/>
            <a:r>
              <a:rPr lang="cs-CZ" dirty="0" smtClean="0"/>
              <a:t>Využívá fakta </a:t>
            </a:r>
          </a:p>
          <a:p>
            <a:pPr lvl="1"/>
            <a:r>
              <a:rPr lang="cs-CZ" dirty="0" smtClean="0"/>
              <a:t>Je zástupcem čtenářů </a:t>
            </a:r>
          </a:p>
        </p:txBody>
      </p:sp>
    </p:spTree>
    <p:extLst>
      <p:ext uri="{BB962C8B-B14F-4D97-AF65-F5344CB8AC3E}">
        <p14:creationId xmlns:p14="http://schemas.microsoft.com/office/powerpoint/2010/main" val="36394242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Reportáž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Klíčová je </a:t>
            </a:r>
            <a:r>
              <a:rPr lang="cs-CZ" b="1" dirty="0" smtClean="0"/>
              <a:t>přítomnost</a:t>
            </a:r>
            <a:r>
              <a:rPr lang="cs-CZ" dirty="0" smtClean="0"/>
              <a:t> reportéra na místě dění</a:t>
            </a:r>
          </a:p>
          <a:p>
            <a:r>
              <a:rPr lang="cs-CZ" dirty="0" smtClean="0"/>
              <a:t>Reportáž je </a:t>
            </a:r>
            <a:r>
              <a:rPr lang="cs-CZ" b="1" dirty="0" smtClean="0"/>
              <a:t>VŽDY</a:t>
            </a:r>
            <a:r>
              <a:rPr lang="cs-CZ" dirty="0" smtClean="0"/>
              <a:t> z první ruky – nikdy ji nelze převzít tak, jako se běžně děje u zpravodajství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028743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Kompozice reportáže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Vhodný titulek</a:t>
            </a:r>
          </a:p>
          <a:p>
            <a:r>
              <a:rPr lang="cs-CZ" dirty="0" smtClean="0"/>
              <a:t>Úvod, který vtáhne čtenáře do děje, vzbudí napětí a zvědavost, často má podobu „in media res“ </a:t>
            </a:r>
          </a:p>
          <a:p>
            <a:r>
              <a:rPr lang="cs-CZ" dirty="0" smtClean="0"/>
              <a:t>Vlastní stať / tělo předkládá hlavní fakta a důležité detaily, nechává promlouvat aktéry (citace, parafráze)</a:t>
            </a:r>
          </a:p>
          <a:p>
            <a:r>
              <a:rPr lang="cs-CZ" dirty="0" smtClean="0"/>
              <a:t>Závěr obsahující pointu nebo dokonce návaznost na začátek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67881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Doporučení jak se zlepšit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Čtěte</a:t>
            </a:r>
          </a:p>
          <a:p>
            <a:r>
              <a:rPr lang="cs-CZ" dirty="0" smtClean="0"/>
              <a:t>Čtěte</a:t>
            </a:r>
          </a:p>
          <a:p>
            <a:r>
              <a:rPr lang="cs-CZ" dirty="0" smtClean="0"/>
              <a:t>Čtěte</a:t>
            </a:r>
          </a:p>
          <a:p>
            <a:endParaRPr lang="cs-CZ" dirty="0"/>
          </a:p>
          <a:p>
            <a:r>
              <a:rPr lang="cs-CZ" dirty="0" smtClean="0"/>
              <a:t>Cvičte si slovní zásobu, hra s asociacemi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265953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Důležité kompoziční prvky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Dynamika</a:t>
            </a:r>
          </a:p>
          <a:p>
            <a:pPr lvl="1"/>
            <a:r>
              <a:rPr lang="cs-CZ" dirty="0" smtClean="0"/>
              <a:t>Např. střídání dlouhých a krátkých vět (vzpomeňte si na rozhovor) </a:t>
            </a:r>
          </a:p>
          <a:p>
            <a:r>
              <a:rPr lang="cs-CZ" dirty="0" smtClean="0"/>
              <a:t>Důraz na detail </a:t>
            </a:r>
          </a:p>
          <a:p>
            <a:pPr lvl="1"/>
            <a:r>
              <a:rPr lang="cs-CZ" dirty="0" smtClean="0"/>
              <a:t>„neříkej, ale ukaž!“, detaily používáme jsou-li pro popisovanou skutečnost důležité nebo charakteristické</a:t>
            </a:r>
          </a:p>
          <a:p>
            <a:r>
              <a:rPr lang="cs-CZ" dirty="0" smtClean="0"/>
              <a:t>Jazykové prostředky </a:t>
            </a:r>
          </a:p>
          <a:p>
            <a:pPr lvl="1"/>
            <a:r>
              <a:rPr lang="cs-CZ" dirty="0" smtClean="0"/>
              <a:t>Tvořivý, originální a expresivní jazyk, který má blízko k uměleckému stylu</a:t>
            </a:r>
          </a:p>
          <a:p>
            <a:pPr lvl="1"/>
            <a:r>
              <a:rPr lang="cs-CZ" dirty="0" smtClean="0"/>
              <a:t>Metafory, metonymie, přirovnání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5037683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Příklady reportáží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Cinepur</a:t>
            </a:r>
            <a:endParaRPr lang="cs-CZ" dirty="0" smtClean="0"/>
          </a:p>
          <a:p>
            <a:pPr lvl="1"/>
            <a:r>
              <a:rPr lang="cs-CZ" dirty="0" smtClean="0"/>
              <a:t>Festivaly: </a:t>
            </a:r>
            <a:r>
              <a:rPr lang="cs-CZ" dirty="0">
                <a:hlinkClick r:id="rId2"/>
              </a:rPr>
              <a:t>http://cinepur.cz/list.php?section=32</a:t>
            </a:r>
            <a:endParaRPr lang="cs-CZ" dirty="0" smtClean="0"/>
          </a:p>
          <a:p>
            <a:pPr lvl="2"/>
            <a:r>
              <a:rPr lang="cs-CZ" dirty="0" smtClean="0"/>
              <a:t>Benátky </a:t>
            </a:r>
            <a:r>
              <a:rPr lang="cs-CZ" dirty="0">
                <a:hlinkClick r:id="rId3"/>
              </a:rPr>
              <a:t>http://</a:t>
            </a:r>
            <a:r>
              <a:rPr lang="cs-CZ" dirty="0" smtClean="0">
                <a:hlinkClick r:id="rId3"/>
              </a:rPr>
              <a:t>cinepur.cz/article.php?article=4718</a:t>
            </a:r>
            <a:endParaRPr lang="cs-CZ" dirty="0" smtClean="0"/>
          </a:p>
          <a:p>
            <a:r>
              <a:rPr lang="cs-CZ" dirty="0" smtClean="0"/>
              <a:t>Alarm</a:t>
            </a:r>
          </a:p>
          <a:p>
            <a:pPr lvl="1"/>
            <a:r>
              <a:rPr lang="cs-CZ" dirty="0" smtClean="0"/>
              <a:t>Hrdinové kapitalistické práce, Saša Uhlová </a:t>
            </a:r>
          </a:p>
          <a:p>
            <a:pPr lvl="2"/>
            <a:r>
              <a:rPr lang="cs-CZ" dirty="0">
                <a:hlinkClick r:id="rId4"/>
              </a:rPr>
              <a:t>https://a2larm.cz/2017/09/hrdinove-kapitalisticke-prace</a:t>
            </a:r>
            <a:r>
              <a:rPr lang="cs-CZ" dirty="0" smtClean="0">
                <a:hlinkClick r:id="rId4"/>
              </a:rPr>
              <a:t>/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919327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Tik Tak Bum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83" t="21436" r="21728" b="20513"/>
          <a:stretch/>
        </p:blipFill>
        <p:spPr>
          <a:xfrm>
            <a:off x="3098887" y="1428750"/>
            <a:ext cx="6985392" cy="5244483"/>
          </a:xfrm>
        </p:spPr>
      </p:pic>
    </p:spTree>
    <p:extLst>
      <p:ext uri="{BB962C8B-B14F-4D97-AF65-F5344CB8AC3E}">
        <p14:creationId xmlns:p14="http://schemas.microsoft.com/office/powerpoint/2010/main" val="11812897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Tik Tak Bum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Řekněte slovo, které je nějakým způsobem spojené s daným prostředím a předejte </a:t>
            </a:r>
            <a:r>
              <a:rPr lang="cs-CZ" dirty="0" smtClean="0"/>
              <a:t>„bombu“ sousedovi</a:t>
            </a:r>
          </a:p>
          <a:p>
            <a:r>
              <a:rPr lang="cs-CZ" dirty="0" smtClean="0"/>
              <a:t>Řekněte slovo, která má danou slabiku na daném místě (začátek / prostředek / konec)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549166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Popisování slov kolegovi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Hra Alias</a:t>
            </a:r>
          </a:p>
          <a:p>
            <a:r>
              <a:rPr lang="cs-CZ" dirty="0" smtClean="0"/>
              <a:t>Hrajete ve dvojicích/trojicích </a:t>
            </a:r>
          </a:p>
          <a:p>
            <a:r>
              <a:rPr lang="cs-CZ" dirty="0" smtClean="0"/>
              <a:t>Jeden popisuje slova na kartičkách, druhý hádá</a:t>
            </a:r>
          </a:p>
          <a:p>
            <a:r>
              <a:rPr lang="cs-CZ" dirty="0" smtClean="0"/>
              <a:t>Časový tlak 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5588" y="1613140"/>
            <a:ext cx="4183354" cy="4175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2404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Redakce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to je redakce?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209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jsou členové redakce?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329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Kdo jsou členové redakce?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71600" y="1518249"/>
            <a:ext cx="9601200" cy="4839419"/>
          </a:xfrm>
        </p:spPr>
        <p:txBody>
          <a:bodyPr>
            <a:normAutofit/>
          </a:bodyPr>
          <a:lstStyle/>
          <a:p>
            <a:r>
              <a:rPr lang="cs-CZ" dirty="0" smtClean="0"/>
              <a:t>Šéfredaktor / editor</a:t>
            </a:r>
          </a:p>
          <a:p>
            <a:r>
              <a:rPr lang="cs-CZ" dirty="0" smtClean="0"/>
              <a:t>Editor / šéfredaktor / vedoucí vydání</a:t>
            </a:r>
          </a:p>
          <a:p>
            <a:r>
              <a:rPr lang="cs-CZ" dirty="0" smtClean="0"/>
              <a:t>Redaktoři </a:t>
            </a:r>
          </a:p>
          <a:p>
            <a:r>
              <a:rPr lang="cs-CZ" dirty="0" smtClean="0"/>
              <a:t>Grafik / sazeč</a:t>
            </a:r>
          </a:p>
          <a:p>
            <a:r>
              <a:rPr lang="cs-CZ" dirty="0" smtClean="0"/>
              <a:t>Korektor</a:t>
            </a:r>
          </a:p>
          <a:p>
            <a:r>
              <a:rPr lang="cs-CZ" dirty="0" smtClean="0"/>
              <a:t>Webmaster</a:t>
            </a:r>
          </a:p>
          <a:p>
            <a:r>
              <a:rPr lang="cs-CZ" dirty="0" smtClean="0"/>
              <a:t>Správa sociálních sítí </a:t>
            </a:r>
          </a:p>
          <a:p>
            <a:r>
              <a:rPr lang="cs-CZ" dirty="0" smtClean="0"/>
              <a:t>Office manažer</a:t>
            </a:r>
          </a:p>
          <a:p>
            <a:r>
              <a:rPr lang="cs-CZ" dirty="0" smtClean="0"/>
              <a:t>Ekonom</a:t>
            </a:r>
          </a:p>
          <a:p>
            <a:r>
              <a:rPr lang="cs-CZ" dirty="0" smtClean="0"/>
              <a:t>Právník </a:t>
            </a:r>
          </a:p>
          <a:p>
            <a:r>
              <a:rPr lang="cs-CZ" dirty="0" smtClean="0"/>
              <a:t>Vedoucí prodeje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9151991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4A2318"/>
      </a:dk2>
      <a:lt2>
        <a:srgbClr val="EDECEB"/>
      </a:lt2>
      <a:accent1>
        <a:srgbClr val="F3C82E"/>
      </a:accent1>
      <a:accent2>
        <a:srgbClr val="A26176"/>
      </a:accent2>
      <a:accent3>
        <a:srgbClr val="74A94E"/>
      </a:accent3>
      <a:accent4>
        <a:srgbClr val="188E8D"/>
      </a:accent4>
      <a:accent5>
        <a:srgbClr val="EE913A"/>
      </a:accent5>
      <a:accent6>
        <a:srgbClr val="DF5D4A"/>
      </a:accent6>
      <a:hlink>
        <a:srgbClr val="188E8D"/>
      </a:hlink>
      <a:folHlink>
        <a:srgbClr val="A26176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D7AA1D6E-F3E9-4763-A3BC-84DF2E02F6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209</TotalTime>
  <Words>1167</Words>
  <Application>Microsoft Office PowerPoint</Application>
  <PresentationFormat>Širokoúhlá obrazovka</PresentationFormat>
  <Paragraphs>175</Paragraphs>
  <Slides>31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1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3" baseType="lpstr">
      <vt:lpstr>Franklin Gothic Book</vt:lpstr>
      <vt:lpstr>Crop</vt:lpstr>
      <vt:lpstr>Základy redakční práce</vt:lpstr>
      <vt:lpstr>Zpětná vazba k rozhovorům </vt:lpstr>
      <vt:lpstr>Doporučení jak se zlepšit</vt:lpstr>
      <vt:lpstr>Tik Tak Bum</vt:lpstr>
      <vt:lpstr>Tik Tak Bum </vt:lpstr>
      <vt:lpstr>Popisování slov kolegovi</vt:lpstr>
      <vt:lpstr>Redakce</vt:lpstr>
      <vt:lpstr>Kdo jsou členové redakce? </vt:lpstr>
      <vt:lpstr>Kdo jsou členové redakce?</vt:lpstr>
      <vt:lpstr>Co dělá šéfredaktor</vt:lpstr>
      <vt:lpstr>Co dělá šéfredaktor? </vt:lpstr>
      <vt:lpstr>Co dělá editor?</vt:lpstr>
      <vt:lpstr>Co dělá editor?</vt:lpstr>
      <vt:lpstr>Šéfredaktor x editor</vt:lpstr>
      <vt:lpstr>Kdo navrhuje témata? </vt:lpstr>
      <vt:lpstr>Kdo navrhuje témata?</vt:lpstr>
      <vt:lpstr>Cinepur</vt:lpstr>
      <vt:lpstr>Iluminace</vt:lpstr>
      <vt:lpstr>Běžný chod redakce v deníku (SME, MF Dnes)</vt:lpstr>
      <vt:lpstr>Běžný chod filmové redakce - Cinepur</vt:lpstr>
      <vt:lpstr>Běžný chod odborné redakce - Iluminace</vt:lpstr>
      <vt:lpstr>Naše vlastní redakce</vt:lpstr>
      <vt:lpstr>Naše vlastní redakce </vt:lpstr>
      <vt:lpstr>Jsme Cinepur nebo Kinečko</vt:lpstr>
      <vt:lpstr>Harmonogram </vt:lpstr>
      <vt:lpstr>Úkol na pátek 8. 11. </vt:lpstr>
      <vt:lpstr>Reportáž</vt:lpstr>
      <vt:lpstr>Reportáž</vt:lpstr>
      <vt:lpstr>Kompozice reportáže</vt:lpstr>
      <vt:lpstr>Důležité kompoziční prvky</vt:lpstr>
      <vt:lpstr>Příklady reportáží </vt:lpstr>
    </vt:vector>
  </TitlesOfParts>
  <Company>ND Brno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redakční práce</dc:title>
  <dc:creator>Lanšperková Jitka</dc:creator>
  <cp:lastModifiedBy>Lanšperková Jitka</cp:lastModifiedBy>
  <cp:revision>16</cp:revision>
  <dcterms:created xsi:type="dcterms:W3CDTF">2019-10-31T12:22:40Z</dcterms:created>
  <dcterms:modified xsi:type="dcterms:W3CDTF">2019-10-31T20:18:15Z</dcterms:modified>
</cp:coreProperties>
</file>