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95" r:id="rId16"/>
    <p:sldId id="296" r:id="rId17"/>
    <p:sldId id="257" r:id="rId18"/>
    <p:sldId id="258" r:id="rId19"/>
    <p:sldId id="259" r:id="rId20"/>
    <p:sldId id="260" r:id="rId21"/>
    <p:sldId id="261" r:id="rId22"/>
    <p:sldId id="262" r:id="rId23"/>
    <p:sldId id="264" r:id="rId24"/>
    <p:sldId id="263" r:id="rId25"/>
    <p:sldId id="266" r:id="rId26"/>
    <p:sldId id="267" r:id="rId27"/>
    <p:sldId id="268" r:id="rId28"/>
    <p:sldId id="269" r:id="rId29"/>
    <p:sldId id="270" r:id="rId30"/>
    <p:sldId id="284" r:id="rId31"/>
    <p:sldId id="285" r:id="rId32"/>
    <p:sldId id="286" r:id="rId33"/>
    <p:sldId id="288" r:id="rId34"/>
    <p:sldId id="302" r:id="rId35"/>
    <p:sldId id="303" r:id="rId36"/>
    <p:sldId id="287" r:id="rId37"/>
    <p:sldId id="289" r:id="rId38"/>
    <p:sldId id="290" r:id="rId39"/>
    <p:sldId id="291" r:id="rId40"/>
    <p:sldId id="292" r:id="rId41"/>
    <p:sldId id="293" r:id="rId42"/>
    <p:sldId id="297" r:id="rId43"/>
    <p:sldId id="298" r:id="rId44"/>
    <p:sldId id="299" r:id="rId45"/>
    <p:sldId id="300" r:id="rId46"/>
    <p:sldId id="301" r:id="rId47"/>
    <p:sldId id="294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krevue.cz/clanky/rok-2018-filmove-dokumentarn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how.cz/Jak-napsat-filmovou-recenz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Základy redakční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Jitka Lanšperková</a:t>
            </a:r>
          </a:p>
          <a:p>
            <a:r>
              <a:rPr lang="cs-CZ" dirty="0"/>
              <a:t>15. 11. 2019</a:t>
            </a:r>
          </a:p>
        </p:txBody>
      </p:sp>
    </p:spTree>
    <p:extLst>
      <p:ext uri="{BB962C8B-B14F-4D97-AF65-F5344CB8AC3E}">
        <p14:creationId xmlns:p14="http://schemas.microsoft.com/office/powerpoint/2010/main" val="65835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Rubriky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  <a:p>
            <a:r>
              <a:rPr lang="cs-CZ" dirty="0"/>
              <a:t>Reporty</a:t>
            </a:r>
          </a:p>
          <a:p>
            <a:r>
              <a:rPr lang="cs-CZ" dirty="0"/>
              <a:t>Interview</a:t>
            </a:r>
          </a:p>
          <a:p>
            <a:r>
              <a:rPr lang="cs-CZ" dirty="0"/>
              <a:t>Kritiky </a:t>
            </a:r>
          </a:p>
          <a:p>
            <a:r>
              <a:rPr lang="cs-CZ" dirty="0"/>
              <a:t>Ankety</a:t>
            </a:r>
          </a:p>
          <a:p>
            <a:r>
              <a:rPr lang="cs-CZ" dirty="0"/>
              <a:t>Portréty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59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zázemí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568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zázemí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OMA MKČR, SFK, Nadace Český literární fond</a:t>
            </a:r>
          </a:p>
          <a:p>
            <a:r>
              <a:rPr lang="cs-CZ" dirty="0"/>
              <a:t>Partneři  </a:t>
            </a:r>
          </a:p>
        </p:txBody>
      </p:sp>
    </p:spTree>
    <p:extLst>
      <p:ext uri="{BB962C8B-B14F-4D97-AF65-F5344CB8AC3E}">
        <p14:creationId xmlns:p14="http://schemas.microsoft.com/office/powerpoint/2010/main" val="1149256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Cílový čtenář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926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Cílový čtenář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Vzdělaný – VŠ (student) </a:t>
            </a:r>
          </a:p>
          <a:p>
            <a:r>
              <a:rPr lang="cs-CZ" dirty="0"/>
              <a:t>S hlubokým zájmem o film (spíše umělečtějšího typu) </a:t>
            </a:r>
          </a:p>
          <a:p>
            <a:r>
              <a:rPr lang="cs-CZ" dirty="0"/>
              <a:t>Profesionálové – filmoví tvůrci </a:t>
            </a:r>
          </a:p>
          <a:p>
            <a:r>
              <a:rPr lang="cs-CZ" dirty="0"/>
              <a:t>Odborníci </a:t>
            </a:r>
          </a:p>
          <a:p>
            <a:r>
              <a:rPr lang="cs-CZ" dirty="0"/>
              <a:t>Filmoví vědci </a:t>
            </a:r>
          </a:p>
          <a:p>
            <a:r>
              <a:rPr lang="cs-CZ" dirty="0"/>
              <a:t>Festivaloví návštěvníci – inklinace k festivalovým filmům </a:t>
            </a:r>
          </a:p>
          <a:p>
            <a:r>
              <a:rPr lang="cs-CZ" dirty="0"/>
              <a:t>20 - ???</a:t>
            </a:r>
          </a:p>
        </p:txBody>
      </p:sp>
    </p:spTree>
    <p:extLst>
      <p:ext uri="{BB962C8B-B14F-4D97-AF65-F5344CB8AC3E}">
        <p14:creationId xmlns:p14="http://schemas.microsoft.com/office/powerpoint/2010/main" val="2364214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B36CF-54D2-41E1-80DD-0C3F92A7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150905-F940-439B-8E82-53D6CD2F4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620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B36CF-54D2-41E1-80DD-0C3F92A7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150905-F940-439B-8E82-53D6CD2F4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Tištěné číslo</a:t>
            </a:r>
          </a:p>
          <a:p>
            <a:r>
              <a:rPr lang="cs-CZ" dirty="0"/>
              <a:t>Online </a:t>
            </a:r>
          </a:p>
        </p:txBody>
      </p:sp>
    </p:spTree>
    <p:extLst>
      <p:ext uri="{BB962C8B-B14F-4D97-AF65-F5344CB8AC3E}">
        <p14:creationId xmlns:p14="http://schemas.microsoft.com/office/powerpoint/2010/main" val="3465983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928" y="0"/>
            <a:ext cx="5400137" cy="6966506"/>
          </a:xfrm>
          <a:prstGeom prst="rect">
            <a:avLst/>
          </a:prstGeom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589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Cinepur</a:t>
            </a:r>
            <a:r>
              <a:rPr lang="cs-CZ" dirty="0"/>
              <a:t> – redakční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bude vypadat prosincové číslo </a:t>
            </a:r>
            <a:r>
              <a:rPr lang="cs-CZ" dirty="0" err="1"/>
              <a:t>Cinepuru</a:t>
            </a:r>
            <a:r>
              <a:rPr lang="cs-CZ" dirty="0"/>
              <a:t>?</a:t>
            </a:r>
          </a:p>
          <a:p>
            <a:r>
              <a:rPr lang="cs-CZ" dirty="0"/>
              <a:t>4x recenze </a:t>
            </a:r>
          </a:p>
          <a:p>
            <a:r>
              <a:rPr lang="cs-CZ" dirty="0"/>
              <a:t>2x reportáž</a:t>
            </a:r>
          </a:p>
          <a:p>
            <a:r>
              <a:rPr lang="cs-CZ" dirty="0"/>
              <a:t>1x rozhovor </a:t>
            </a:r>
          </a:p>
          <a:p>
            <a:r>
              <a:rPr lang="cs-CZ" dirty="0"/>
              <a:t>1x tematický text (?)</a:t>
            </a:r>
          </a:p>
          <a:p>
            <a:r>
              <a:rPr lang="cs-CZ" dirty="0"/>
              <a:t>8x krátký text </a:t>
            </a:r>
          </a:p>
        </p:txBody>
      </p:sp>
    </p:spTree>
    <p:extLst>
      <p:ext uri="{BB962C8B-B14F-4D97-AF65-F5344CB8AC3E}">
        <p14:creationId xmlns:p14="http://schemas.microsoft.com/office/powerpoint/2010/main" val="928968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Cinepur</a:t>
            </a:r>
            <a:r>
              <a:rPr lang="cs-CZ" dirty="0"/>
              <a:t> – mediální partnerství s Mezipatry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Recenze na 1 film z hlavní soutěže Mezipater</a:t>
            </a:r>
          </a:p>
          <a:p>
            <a:pPr lvl="1"/>
            <a:r>
              <a:rPr lang="cs-CZ" dirty="0"/>
              <a:t>Program Mezipater</a:t>
            </a:r>
          </a:p>
          <a:p>
            <a:pPr lvl="1"/>
            <a:r>
              <a:rPr lang="cs-CZ" dirty="0"/>
              <a:t>Kdo? </a:t>
            </a:r>
          </a:p>
          <a:p>
            <a:r>
              <a:rPr lang="cs-CZ" dirty="0"/>
              <a:t>Reportáž z festivalu Mezipatra</a:t>
            </a:r>
          </a:p>
          <a:p>
            <a:pPr lvl="1"/>
            <a:r>
              <a:rPr lang="cs-CZ" dirty="0"/>
              <a:t>Brněnská nebo pražská část </a:t>
            </a:r>
          </a:p>
          <a:p>
            <a:pPr lvl="1"/>
            <a:r>
              <a:rPr lang="cs-CZ" dirty="0"/>
              <a:t>Aneta Petrová</a:t>
            </a:r>
          </a:p>
        </p:txBody>
      </p:sp>
    </p:spTree>
    <p:extLst>
      <p:ext uri="{BB962C8B-B14F-4D97-AF65-F5344CB8AC3E}">
        <p14:creationId xmlns:p14="http://schemas.microsoft.com/office/powerpoint/2010/main" val="265100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</a:t>
            </a:r>
            <a:r>
              <a:rPr lang="cs-CZ" dirty="0" err="1"/>
              <a:t>Cinepur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Vydavatel: </a:t>
            </a:r>
          </a:p>
          <a:p>
            <a:r>
              <a:rPr lang="cs-CZ" dirty="0"/>
              <a:t>Šéfredaktor/</a:t>
            </a:r>
            <a:r>
              <a:rPr lang="cs-CZ" dirty="0" err="1"/>
              <a:t>ka</a:t>
            </a:r>
            <a:r>
              <a:rPr lang="cs-CZ" dirty="0"/>
              <a:t>:</a:t>
            </a:r>
          </a:p>
          <a:p>
            <a:r>
              <a:rPr lang="cs-CZ" dirty="0"/>
              <a:t>Redaktoři: </a:t>
            </a:r>
          </a:p>
          <a:p>
            <a:r>
              <a:rPr lang="cs-CZ" dirty="0"/>
              <a:t>Periodicita: </a:t>
            </a:r>
          </a:p>
          <a:p>
            <a:r>
              <a:rPr lang="cs-CZ" dirty="0"/>
              <a:t>Finanční zázemí: </a:t>
            </a:r>
          </a:p>
          <a:p>
            <a:r>
              <a:rPr lang="cs-CZ" dirty="0"/>
              <a:t>Způsob distribuce: </a:t>
            </a:r>
          </a:p>
          <a:p>
            <a:r>
              <a:rPr lang="cs-CZ" dirty="0"/>
              <a:t>Publikované žánry: </a:t>
            </a:r>
          </a:p>
        </p:txBody>
      </p:sp>
    </p:spTree>
    <p:extLst>
      <p:ext uri="{BB962C8B-B14F-4D97-AF65-F5344CB8AC3E}">
        <p14:creationId xmlns:p14="http://schemas.microsoft.com/office/powerpoint/2010/main" val="1716903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Cinepur</a:t>
            </a:r>
            <a:r>
              <a:rPr lang="cs-CZ" dirty="0"/>
              <a:t> – Shrnutí roku 2019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87523"/>
            <a:ext cx="9601200" cy="397987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Marcela </a:t>
            </a:r>
            <a:r>
              <a:rPr lang="cs-CZ" dirty="0" err="1"/>
              <a:t>Fábianová</a:t>
            </a:r>
            <a:endParaRPr lang="cs-CZ" dirty="0"/>
          </a:p>
          <a:p>
            <a:r>
              <a:rPr lang="cs-CZ" dirty="0" err="1"/>
              <a:t>Keďže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jedná o </a:t>
            </a:r>
            <a:r>
              <a:rPr lang="cs-CZ" dirty="0" err="1"/>
              <a:t>decembrové</a:t>
            </a:r>
            <a:r>
              <a:rPr lang="cs-CZ" dirty="0"/>
              <a:t> číslo zapracovala by </a:t>
            </a:r>
            <a:r>
              <a:rPr lang="cs-CZ" dirty="0" err="1"/>
              <a:t>som</a:t>
            </a:r>
            <a:r>
              <a:rPr lang="cs-CZ" dirty="0"/>
              <a:t> aj </a:t>
            </a:r>
            <a:r>
              <a:rPr lang="cs-CZ" dirty="0" err="1"/>
              <a:t>súhrn</a:t>
            </a:r>
            <a:r>
              <a:rPr lang="cs-CZ" dirty="0"/>
              <a:t> roku 2019.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jednať</a:t>
            </a:r>
            <a:r>
              <a:rPr lang="cs-CZ" dirty="0"/>
              <a:t> o premiéry </a:t>
            </a:r>
            <a:r>
              <a:rPr lang="cs-CZ" dirty="0" err="1"/>
              <a:t>filmov</a:t>
            </a:r>
            <a:r>
              <a:rPr lang="cs-CZ" dirty="0"/>
              <a:t>, </a:t>
            </a:r>
            <a:r>
              <a:rPr lang="cs-CZ" dirty="0" err="1"/>
              <a:t>odovzdané</a:t>
            </a:r>
            <a:r>
              <a:rPr lang="cs-CZ" dirty="0"/>
              <a:t> ceny, festivaly. Možno </a:t>
            </a:r>
            <a:r>
              <a:rPr lang="cs-CZ" dirty="0" err="1"/>
              <a:t>čo</a:t>
            </a:r>
            <a:r>
              <a:rPr lang="cs-CZ" dirty="0"/>
              <a:t> nám </a:t>
            </a:r>
            <a:r>
              <a:rPr lang="cs-CZ" dirty="0" err="1"/>
              <a:t>priniesli</a:t>
            </a:r>
            <a:r>
              <a:rPr lang="cs-CZ" dirty="0"/>
              <a:t> </a:t>
            </a:r>
            <a:r>
              <a:rPr lang="cs-CZ" dirty="0" err="1"/>
              <a:t>tohto</a:t>
            </a:r>
            <a:r>
              <a:rPr lang="cs-CZ" dirty="0"/>
              <a:t> ročné filmové festivaly v ČR.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najlepšie</a:t>
            </a:r>
            <a:r>
              <a:rPr lang="cs-CZ" dirty="0"/>
              <a:t>, </a:t>
            </a:r>
            <a:r>
              <a:rPr lang="cs-CZ" dirty="0" err="1"/>
              <a:t>najhodnotnejšie</a:t>
            </a:r>
            <a:r>
              <a:rPr lang="cs-CZ" dirty="0"/>
              <a:t> snímky.</a:t>
            </a:r>
          </a:p>
          <a:p>
            <a:r>
              <a:rPr lang="cs-CZ" dirty="0"/>
              <a:t>Pozor, aby se nejednalo o pouhý výčet -&gt; nutné zahrnout i kritické hodnocení </a:t>
            </a:r>
          </a:p>
          <a:p>
            <a:r>
              <a:rPr lang="cs-CZ" dirty="0"/>
              <a:t>Zahrnout i změny podstatné pro kinematografii </a:t>
            </a:r>
          </a:p>
          <a:p>
            <a:pPr lvl="1"/>
            <a:r>
              <a:rPr lang="cs-CZ" dirty="0"/>
              <a:t>Zbrojovka ve Varech </a:t>
            </a:r>
          </a:p>
          <a:p>
            <a:pPr lvl="1"/>
            <a:r>
              <a:rPr lang="cs-CZ" dirty="0"/>
              <a:t>Český </a:t>
            </a:r>
            <a:r>
              <a:rPr lang="cs-CZ" dirty="0" err="1"/>
              <a:t>Netflix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Změny ve filmových institucích (SFK, ČT, MKČR, filmové pobídky) </a:t>
            </a:r>
          </a:p>
          <a:p>
            <a:pPr lvl="1"/>
            <a:r>
              <a:rPr lang="cs-CZ" dirty="0"/>
              <a:t>Změny v internetových televizích </a:t>
            </a:r>
          </a:p>
          <a:p>
            <a:pPr lvl="1"/>
            <a:r>
              <a:rPr lang="cs-CZ" dirty="0"/>
              <a:t>České festivaly a české filmy na zahraničních festivalech </a:t>
            </a:r>
          </a:p>
          <a:p>
            <a:pPr lvl="1"/>
            <a:r>
              <a:rPr lang="cs-CZ" dirty="0">
                <a:hlinkClick r:id="rId2"/>
              </a:rPr>
              <a:t>http://www.dokrevue.cz/clanky/rok-2018-filmove-dokumentarni</a:t>
            </a:r>
            <a:endParaRPr lang="cs-CZ" dirty="0"/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14345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Cinepur</a:t>
            </a:r>
            <a:r>
              <a:rPr lang="cs-CZ" dirty="0"/>
              <a:t> -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1 – 2 rozhovory </a:t>
            </a:r>
          </a:p>
          <a:p>
            <a:r>
              <a:rPr lang="cs-CZ" dirty="0"/>
              <a:t>Kdo se hlásí? </a:t>
            </a:r>
          </a:p>
          <a:p>
            <a:r>
              <a:rPr lang="cs-CZ" dirty="0"/>
              <a:t>Tipy na rozhovory</a:t>
            </a:r>
          </a:p>
          <a:p>
            <a:pPr lvl="1"/>
            <a:r>
              <a:rPr lang="cs-CZ" dirty="0"/>
              <a:t>Premiéra filmu Brněnský listopad, neděle ve </a:t>
            </a:r>
            <a:r>
              <a:rPr lang="cs-CZ" dirty="0" err="1"/>
              <a:t>Scale</a:t>
            </a:r>
            <a:r>
              <a:rPr lang="cs-CZ" dirty="0"/>
              <a:t> v 20:00</a:t>
            </a:r>
          </a:p>
          <a:p>
            <a:pPr lvl="1"/>
            <a:r>
              <a:rPr lang="cs-CZ" dirty="0"/>
              <a:t>Kino </a:t>
            </a:r>
            <a:r>
              <a:rPr lang="cs-CZ" dirty="0" err="1"/>
              <a:t>Scala</a:t>
            </a:r>
            <a:endParaRPr lang="cs-CZ" dirty="0"/>
          </a:p>
          <a:p>
            <a:pPr lvl="1"/>
            <a:r>
              <a:rPr lang="cs-CZ" dirty="0"/>
              <a:t>Znovuotevření Kina Art </a:t>
            </a:r>
          </a:p>
          <a:p>
            <a:pPr lvl="1"/>
            <a:r>
              <a:rPr lang="cs-CZ" dirty="0"/>
              <a:t>Mezipatra / FFF</a:t>
            </a:r>
          </a:p>
        </p:txBody>
      </p:sp>
    </p:spTree>
    <p:extLst>
      <p:ext uri="{BB962C8B-B14F-4D97-AF65-F5344CB8AC3E}">
        <p14:creationId xmlns:p14="http://schemas.microsoft.com/office/powerpoint/2010/main" val="2036594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Cinepur</a:t>
            </a:r>
            <a:r>
              <a:rPr lang="cs-CZ" dirty="0"/>
              <a:t> - reportáž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Ústecká dokumentaristka Alena Krejčová </a:t>
            </a:r>
          </a:p>
          <a:p>
            <a:pPr lvl="1"/>
            <a:r>
              <a:rPr lang="cs-CZ" dirty="0"/>
              <a:t>Barbora Pohořská	</a:t>
            </a:r>
          </a:p>
          <a:p>
            <a:pPr lvl="1"/>
            <a:r>
              <a:rPr lang="cs-CZ" dirty="0"/>
              <a:t>Reportáž může mít prvky rozhovoru – přímá řeč </a:t>
            </a:r>
          </a:p>
          <a:p>
            <a:r>
              <a:rPr lang="cs-CZ" dirty="0"/>
              <a:t>Stávka za online úložiště v Brně</a:t>
            </a:r>
          </a:p>
          <a:p>
            <a:pPr lvl="1"/>
            <a:r>
              <a:rPr lang="cs-CZ" dirty="0"/>
              <a:t>Dorota Burešová </a:t>
            </a:r>
          </a:p>
          <a:p>
            <a:pPr lvl="1"/>
            <a:r>
              <a:rPr lang="cs-CZ" dirty="0"/>
              <a:t>Pozor na Plán B, když se na stávce neodehraje nic zvláštního </a:t>
            </a:r>
          </a:p>
          <a:p>
            <a:pPr lvl="1"/>
            <a:r>
              <a:rPr lang="cs-CZ" dirty="0"/>
              <a:t>Budeme potřebovat i fotografie</a:t>
            </a:r>
          </a:p>
          <a:p>
            <a:pPr marL="530352" lvl="1" indent="0">
              <a:buNone/>
            </a:pPr>
            <a:endParaRPr lang="cs-CZ" dirty="0"/>
          </a:p>
          <a:p>
            <a:pPr marL="530352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630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Cinepur</a:t>
            </a:r>
            <a:r>
              <a:rPr lang="cs-CZ" dirty="0"/>
              <a:t> proč ne </a:t>
            </a:r>
            <a:r>
              <a:rPr lang="cs-CZ" dirty="0" err="1"/>
              <a:t>Joker</a:t>
            </a:r>
            <a:r>
              <a:rPr lang="cs-CZ" dirty="0"/>
              <a:t> a další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Datum premiéry 3. 10. 2019</a:t>
            </a:r>
          </a:p>
          <a:p>
            <a:r>
              <a:rPr lang="cs-CZ" dirty="0"/>
              <a:t>Je to už staré </a:t>
            </a:r>
          </a:p>
        </p:txBody>
      </p:sp>
    </p:spTree>
    <p:extLst>
      <p:ext uri="{BB962C8B-B14F-4D97-AF65-F5344CB8AC3E}">
        <p14:creationId xmlns:p14="http://schemas.microsoft.com/office/powerpoint/2010/main" val="701120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Cinepur</a:t>
            </a:r>
            <a:r>
              <a:rPr lang="cs-CZ" dirty="0"/>
              <a:t> – recenze další tipy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Fany a pes (česká minoritní koprodukce s Německem, animovaný film)</a:t>
            </a:r>
          </a:p>
          <a:p>
            <a:r>
              <a:rPr lang="cs-CZ" dirty="0" err="1"/>
              <a:t>Frozen</a:t>
            </a:r>
            <a:r>
              <a:rPr lang="cs-CZ" dirty="0"/>
              <a:t> II, nejočekávanější animovaný film </a:t>
            </a:r>
          </a:p>
          <a:p>
            <a:r>
              <a:rPr lang="cs-CZ" dirty="0"/>
              <a:t>Vlastníci – údajně jediný dobrý český film tohoto roku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237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Cinepur</a:t>
            </a:r>
            <a:r>
              <a:rPr lang="cs-CZ" dirty="0"/>
              <a:t> – krátké texty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co tedy napíše a proč</a:t>
            </a:r>
          </a:p>
        </p:txBody>
      </p:sp>
    </p:spTree>
    <p:extLst>
      <p:ext uri="{BB962C8B-B14F-4D97-AF65-F5344CB8AC3E}">
        <p14:creationId xmlns:p14="http://schemas.microsoft.com/office/powerpoint/2010/main" val="2483503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šéfredaktorky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844522"/>
              </p:ext>
            </p:extLst>
          </p:nvPr>
        </p:nvGraphicFramePr>
        <p:xfrm>
          <a:off x="1475118" y="1483743"/>
          <a:ext cx="9963508" cy="4967363"/>
        </p:xfrm>
        <a:graphic>
          <a:graphicData uri="http://schemas.openxmlformats.org/drawingml/2006/table">
            <a:tbl>
              <a:tblPr/>
              <a:tblGrid>
                <a:gridCol w="49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6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9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Učo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Dlouhý text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Téma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Krátký text - téma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498308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Burešová, Dorota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Recenze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King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Joker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498228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Fábianová, Marcela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Anketa / tematicky text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dokument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498684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Hošková, Eliška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488314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Charvátová, Kristina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498548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Kotasová, Nikola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Recenze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řada seriálu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Atypical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Nový Batman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482514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Krajč, Kamil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Recenze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Nech je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svetlo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 film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498310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Petrová, Aneta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Recenze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Frozen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Pohořská, Barbora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Repka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Ústecká dokumentaristka / Fuga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Rekonstrukce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75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448847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Sup, Libor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Repka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Mezipatra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Dean CGI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9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498261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Veselka, Petr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Rozhovor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Brněnský listopad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to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piracy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series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15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462628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Vopelka, Jakub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197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20. 11.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verze textu</a:t>
            </a:r>
          </a:p>
          <a:p>
            <a:pPr lvl="1"/>
            <a:r>
              <a:rPr lang="cs-CZ" dirty="0"/>
              <a:t>Text v daném rozsahu (dlouhý 3–5 NS, krátký 1–2 NS) zašlete vyučující do středy 19:15 hodin na e-mail </a:t>
            </a:r>
          </a:p>
        </p:txBody>
      </p:sp>
    </p:spTree>
    <p:extLst>
      <p:ext uri="{BB962C8B-B14F-4D97-AF65-F5344CB8AC3E}">
        <p14:creationId xmlns:p14="http://schemas.microsoft.com/office/powerpoint/2010/main" val="1962214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recenze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Rozpor mezi kritikou a recenzi </a:t>
            </a:r>
          </a:p>
          <a:p>
            <a:r>
              <a:rPr lang="cs-CZ" dirty="0"/>
              <a:t>Palce/hvězdičky vs. analýza </a:t>
            </a:r>
          </a:p>
          <a:p>
            <a:r>
              <a:rPr lang="cs-CZ" dirty="0"/>
              <a:t>Recenze je určena širšímu publiku (MF Dnes – Mirka Spáčilová) </a:t>
            </a:r>
          </a:p>
          <a:p>
            <a:r>
              <a:rPr lang="cs-CZ" dirty="0"/>
              <a:t>Filmová kritika je určena pro intelektuálnější a hloubavější čtenářskou obec -&gt; </a:t>
            </a:r>
            <a:r>
              <a:rPr lang="cs-CZ" dirty="0" err="1"/>
              <a:t>Cinepur</a:t>
            </a:r>
            <a:endParaRPr lang="cs-CZ" dirty="0"/>
          </a:p>
          <a:p>
            <a:r>
              <a:rPr lang="cs-CZ" dirty="0"/>
              <a:t>Co to je filmová kritika – vzniká dizertace Mgr. Ondřeje Pavlíka o české filmové kritice </a:t>
            </a:r>
          </a:p>
        </p:txBody>
      </p:sp>
    </p:spTree>
    <p:extLst>
      <p:ext uri="{BB962C8B-B14F-4D97-AF65-F5344CB8AC3E}">
        <p14:creationId xmlns:p14="http://schemas.microsoft.com/office/powerpoint/2010/main" val="2636086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Rychlokurz psaní recenze/kritiky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Abyste napsali dobrý text, musíte si uvědomit, pro koho jej píšete a jakou tedy zvolíte formu </a:t>
            </a:r>
          </a:p>
          <a:p>
            <a:r>
              <a:rPr lang="cs-CZ" dirty="0"/>
              <a:t>My (</a:t>
            </a:r>
            <a:r>
              <a:rPr lang="cs-CZ" dirty="0" err="1"/>
              <a:t>Cinepur</a:t>
            </a:r>
            <a:r>
              <a:rPr lang="cs-CZ" dirty="0"/>
              <a:t> a FAV) píšeme spíše kritiku než recenzi </a:t>
            </a:r>
          </a:p>
        </p:txBody>
      </p:sp>
    </p:spTree>
    <p:extLst>
      <p:ext uri="{BB962C8B-B14F-4D97-AF65-F5344CB8AC3E}">
        <p14:creationId xmlns:p14="http://schemas.microsoft.com/office/powerpoint/2010/main" val="271404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Vydavatel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575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Recenze vs. Kritika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Recenze </a:t>
            </a:r>
          </a:p>
          <a:p>
            <a:pPr lvl="1"/>
            <a:r>
              <a:rPr lang="cs-CZ" dirty="0"/>
              <a:t>Kratší text, rychlejší, </a:t>
            </a:r>
            <a:r>
              <a:rPr lang="cs-CZ" dirty="0" err="1"/>
              <a:t>povrchovější</a:t>
            </a:r>
            <a:endParaRPr lang="cs-CZ" dirty="0"/>
          </a:p>
          <a:p>
            <a:pPr lvl="1"/>
            <a:r>
              <a:rPr lang="cs-CZ" dirty="0"/>
              <a:t>Cílem je dát čtenáři návod za co utratit své peníze (na co jít do kina, koupit si na DVD…) </a:t>
            </a:r>
          </a:p>
          <a:p>
            <a:r>
              <a:rPr lang="cs-CZ" dirty="0"/>
              <a:t>Kritika </a:t>
            </a:r>
          </a:p>
          <a:p>
            <a:pPr lvl="1"/>
            <a:r>
              <a:rPr lang="cs-CZ" dirty="0"/>
              <a:t>Rozsáhlejší, pomalejší (vydává se často až několik dní po premiéře, protože je potřeba čas na rozmyšlenou), jde více do hloubky a je analytická </a:t>
            </a:r>
          </a:p>
          <a:p>
            <a:pPr lvl="1"/>
            <a:r>
              <a:rPr lang="cs-CZ" dirty="0"/>
              <a:t>Cílem je čtenář vzdělat a zasvětit do kontextu</a:t>
            </a:r>
          </a:p>
        </p:txBody>
      </p:sp>
    </p:spTree>
    <p:extLst>
      <p:ext uri="{BB962C8B-B14F-4D97-AF65-F5344CB8AC3E}">
        <p14:creationId xmlns:p14="http://schemas.microsoft.com/office/powerpoint/2010/main" val="4531315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Ebert</a:t>
            </a:r>
            <a:r>
              <a:rPr lang="cs-CZ" dirty="0"/>
              <a:t> &amp; </a:t>
            </a:r>
            <a:r>
              <a:rPr lang="cs-CZ" dirty="0" err="1"/>
              <a:t>Siskel</a:t>
            </a:r>
            <a:r>
              <a:rPr lang="cs-CZ" dirty="0"/>
              <a:t> vs. </a:t>
            </a:r>
            <a:r>
              <a:rPr lang="cs-CZ" dirty="0" err="1"/>
              <a:t>Corliss</a:t>
            </a:r>
            <a:br>
              <a:rPr lang="cs-CZ" dirty="0"/>
            </a:br>
            <a:r>
              <a:rPr lang="cs-CZ" dirty="0"/>
              <a:t>Palce &amp; hvězdičky vs. kritika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klíčové texty </a:t>
            </a:r>
            <a:r>
              <a:rPr lang="cs-CZ" dirty="0" err="1"/>
              <a:t>Ebert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Corliss</a:t>
            </a:r>
            <a:endParaRPr lang="cs-CZ" dirty="0"/>
          </a:p>
          <a:p>
            <a:r>
              <a:rPr lang="cs-CZ" dirty="0" err="1"/>
              <a:t>Corliss</a:t>
            </a:r>
            <a:r>
              <a:rPr lang="cs-CZ" dirty="0"/>
              <a:t> – zastánce tradiční intelektuálské kritiky v duchu </a:t>
            </a:r>
            <a:r>
              <a:rPr lang="cs-CZ" dirty="0" err="1"/>
              <a:t>auteurismu</a:t>
            </a:r>
            <a:r>
              <a:rPr lang="cs-CZ" dirty="0"/>
              <a:t> 60. let </a:t>
            </a:r>
          </a:p>
          <a:p>
            <a:r>
              <a:rPr lang="cs-CZ" dirty="0" err="1"/>
              <a:t>Ebert</a:t>
            </a:r>
            <a:r>
              <a:rPr lang="cs-CZ" dirty="0"/>
              <a:t> &amp; </a:t>
            </a:r>
            <a:r>
              <a:rPr lang="cs-CZ" dirty="0" err="1"/>
              <a:t>Siskel</a:t>
            </a:r>
            <a:r>
              <a:rPr lang="cs-CZ" dirty="0"/>
              <a:t> – zastánce „recenzí“ – tedy rychlého textu hodnotícího a </a:t>
            </a:r>
            <a:r>
              <a:rPr lang="cs-CZ" dirty="0" err="1"/>
              <a:t>doporučujícícho</a:t>
            </a:r>
            <a:r>
              <a:rPr lang="cs-CZ" dirty="0"/>
              <a:t> rázu </a:t>
            </a:r>
          </a:p>
          <a:p>
            <a:endParaRPr lang="cs-CZ" dirty="0"/>
          </a:p>
          <a:p>
            <a:r>
              <a:rPr lang="cs-CZ" dirty="0"/>
              <a:t>Pozn.: spor je z 80. let, kdy vznikl televizní pořad E&amp;B&amp;M, kde se rozdávaly palce premiérovaným filmům</a:t>
            </a:r>
          </a:p>
          <a:p>
            <a:r>
              <a:rPr lang="cs-CZ" dirty="0" err="1"/>
              <a:t>Pozn</a:t>
            </a:r>
            <a:r>
              <a:rPr lang="cs-CZ" dirty="0"/>
              <a:t> 2.: texty jsou v CZ v 100. čísle </a:t>
            </a:r>
            <a:r>
              <a:rPr lang="cs-CZ" dirty="0" err="1"/>
              <a:t>Cinepuru</a:t>
            </a:r>
            <a:r>
              <a:rPr lang="cs-CZ" dirty="0"/>
              <a:t> (2015) </a:t>
            </a:r>
          </a:p>
        </p:txBody>
      </p:sp>
    </p:spTree>
    <p:extLst>
      <p:ext uri="{BB962C8B-B14F-4D97-AF65-F5344CB8AC3E}">
        <p14:creationId xmlns:p14="http://schemas.microsoft.com/office/powerpoint/2010/main" val="2727330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Dr. Blažejovský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Dramaturgická kritika – zhrzení filmaři (kdo neumí filmy točit, ten o nich píše)</a:t>
            </a:r>
          </a:p>
          <a:p>
            <a:pPr lvl="1"/>
            <a:r>
              <a:rPr lang="cs-CZ" dirty="0"/>
              <a:t>Jak by se dal film natočit lépe… Já bych to udělal jinak </a:t>
            </a:r>
          </a:p>
          <a:p>
            <a:r>
              <a:rPr lang="cs-CZ" dirty="0"/>
              <a:t>Organická kritika</a:t>
            </a:r>
          </a:p>
          <a:p>
            <a:pPr lvl="1"/>
            <a:r>
              <a:rPr lang="cs-CZ" dirty="0"/>
              <a:t>Co film sděluje společnosti? </a:t>
            </a:r>
          </a:p>
          <a:p>
            <a:pPr lvl="1"/>
            <a:r>
              <a:rPr lang="cs-CZ" dirty="0"/>
              <a:t>Jak film funguje? </a:t>
            </a:r>
          </a:p>
          <a:p>
            <a:r>
              <a:rPr lang="cs-CZ" dirty="0"/>
              <a:t>Inženýrství – toto nejsou kritici, ale informátoři a technici </a:t>
            </a:r>
          </a:p>
          <a:p>
            <a:pPr lvl="1"/>
            <a:r>
              <a:rPr lang="cs-CZ" dirty="0"/>
              <a:t>Jakou technologií byl film natočen, co je na něm převratného a proč</a:t>
            </a:r>
          </a:p>
        </p:txBody>
      </p:sp>
    </p:spTree>
    <p:extLst>
      <p:ext uri="{BB962C8B-B14F-4D97-AF65-F5344CB8AC3E}">
        <p14:creationId xmlns:p14="http://schemas.microsoft.com/office/powerpoint/2010/main" val="2842131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Timothy</a:t>
            </a:r>
            <a:r>
              <a:rPr lang="cs-CZ" dirty="0"/>
              <a:t> </a:t>
            </a:r>
            <a:r>
              <a:rPr lang="cs-CZ" dirty="0" err="1"/>
              <a:t>Corrigan</a:t>
            </a:r>
            <a:r>
              <a:rPr lang="cs-CZ" dirty="0"/>
              <a:t> a Christopher </a:t>
            </a:r>
            <a:r>
              <a:rPr lang="cs-CZ" dirty="0" err="1"/>
              <a:t>Null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Recenze </a:t>
            </a:r>
          </a:p>
          <a:p>
            <a:pPr lvl="1"/>
            <a:r>
              <a:rPr lang="cs-CZ" dirty="0"/>
              <a:t>Čtenář: Na co mám jít do kina? </a:t>
            </a:r>
          </a:p>
          <a:p>
            <a:r>
              <a:rPr lang="cs-CZ" dirty="0"/>
              <a:t>Kritika</a:t>
            </a:r>
          </a:p>
          <a:p>
            <a:pPr lvl="1"/>
            <a:r>
              <a:rPr lang="cs-CZ" dirty="0"/>
              <a:t>Čtenář: Co jsem to právě viděl?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956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9D9D4-DF07-4994-B9D1-8D2A8DC57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Jsou komentáře na ČSFD recenze/kritika?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20827-4203-4653-A85E-41E352D87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3919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9D9D4-DF07-4994-B9D1-8D2A8DC57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Jsou komentáře na ČSFD recenze/kritika?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20827-4203-4653-A85E-41E352D87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otázka</a:t>
            </a:r>
          </a:p>
          <a:p>
            <a:r>
              <a:rPr lang="cs-CZ" dirty="0"/>
              <a:t>Podobná situace jako s E&amp;S&amp;M</a:t>
            </a:r>
          </a:p>
          <a:p>
            <a:r>
              <a:rPr lang="cs-CZ" dirty="0"/>
              <a:t>Internet obecně likviduje „kritiky“ a plodí rychlé „nevzdělané“ recenzenty</a:t>
            </a:r>
          </a:p>
        </p:txBody>
      </p:sp>
    </p:spTree>
    <p:extLst>
      <p:ext uri="{BB962C8B-B14F-4D97-AF65-F5344CB8AC3E}">
        <p14:creationId xmlns:p14="http://schemas.microsoft.com/office/powerpoint/2010/main" val="3352595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Informativní</a:t>
            </a:r>
          </a:p>
          <a:p>
            <a:pPr lvl="1"/>
            <a:r>
              <a:rPr lang="cs-CZ" dirty="0"/>
              <a:t>Čtenář film ještě neviděl – předkládáme mu návod, jak film chápat</a:t>
            </a:r>
          </a:p>
          <a:p>
            <a:pPr lvl="1"/>
            <a:r>
              <a:rPr lang="cs-CZ" dirty="0"/>
              <a:t>Popis děje (typicky prvních 20 minut)</a:t>
            </a:r>
          </a:p>
          <a:p>
            <a:pPr lvl="1"/>
            <a:r>
              <a:rPr lang="cs-CZ" dirty="0"/>
              <a:t>Jak film vznikal </a:t>
            </a:r>
          </a:p>
          <a:p>
            <a:pPr lvl="1"/>
            <a:r>
              <a:rPr lang="cs-CZ" dirty="0"/>
              <a:t>Kdo jej natočil a proč</a:t>
            </a:r>
          </a:p>
          <a:p>
            <a:pPr lvl="1"/>
            <a:r>
              <a:rPr lang="cs-CZ" dirty="0"/>
              <a:t>Kontext</a:t>
            </a:r>
          </a:p>
        </p:txBody>
      </p:sp>
    </p:spTree>
    <p:extLst>
      <p:ext uri="{BB962C8B-B14F-4D97-AF65-F5344CB8AC3E}">
        <p14:creationId xmlns:p14="http://schemas.microsoft.com/office/powerpoint/2010/main" val="34667283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Persvazivní </a:t>
            </a:r>
          </a:p>
          <a:p>
            <a:pPr lvl="1"/>
            <a:r>
              <a:rPr lang="cs-CZ" dirty="0"/>
              <a:t>Argumenty PRO a PROTI</a:t>
            </a:r>
          </a:p>
          <a:p>
            <a:pPr lvl="1"/>
            <a:r>
              <a:rPr lang="cs-CZ" dirty="0"/>
              <a:t>Zhodnocení příběhu, kvality zpracování, hereckých výkonů </a:t>
            </a:r>
            <a:r>
              <a:rPr lang="cs-CZ" dirty="0" err="1"/>
              <a:t>atp</a:t>
            </a: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483167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Propagační </a:t>
            </a:r>
          </a:p>
          <a:p>
            <a:pPr lvl="1"/>
            <a:r>
              <a:rPr lang="cs-CZ" dirty="0"/>
              <a:t>Pozor na tenký led, co jako kritik o filmu napíšete -&gt; etika filmového kritika</a:t>
            </a:r>
          </a:p>
          <a:p>
            <a:pPr lvl="1"/>
            <a:r>
              <a:rPr lang="cs-CZ" dirty="0"/>
              <a:t>Časté jsou „zaplacené“ recenze a „kamarádšofty“ </a:t>
            </a:r>
          </a:p>
          <a:p>
            <a:pPr lvl="1"/>
            <a:r>
              <a:rPr lang="cs-CZ" dirty="0"/>
              <a:t>Čím více se o filmu píše / upozorňuje se na něj, tím více o něm ví lidí </a:t>
            </a:r>
          </a:p>
          <a:p>
            <a:pPr lvl="1"/>
            <a:r>
              <a:rPr lang="cs-CZ" dirty="0"/>
              <a:t>Novinářské projekce / slavnostní (před)premiéry</a:t>
            </a:r>
          </a:p>
        </p:txBody>
      </p:sp>
    </p:spTree>
    <p:extLst>
      <p:ext uri="{BB962C8B-B14F-4D97-AF65-F5344CB8AC3E}">
        <p14:creationId xmlns:p14="http://schemas.microsoft.com/office/powerpoint/2010/main" val="19778703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recenze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Edukativní / interpretační </a:t>
            </a:r>
          </a:p>
          <a:p>
            <a:pPr lvl="1"/>
            <a:r>
              <a:rPr lang="cs-CZ" dirty="0"/>
              <a:t>Recenzent je lektorem pro čtenáře, kterého provádí filmem a upozorňuje na věci, které jsou pro čtenář/diváka vhodné povšimnutí či dokonce neviditelné</a:t>
            </a:r>
          </a:p>
          <a:p>
            <a:pPr lvl="1"/>
            <a:r>
              <a:rPr lang="cs-CZ" dirty="0"/>
              <a:t>Recenzent pro čtenáře film interpretuje – typicky: co se nám snaží autoři filmů říci? Jedná se o kritiku současných společenských fenoménů? Jak chápeme chování a motivace hlavní postavy apod. </a:t>
            </a:r>
          </a:p>
        </p:txBody>
      </p:sp>
    </p:spTree>
    <p:extLst>
      <p:ext uri="{BB962C8B-B14F-4D97-AF65-F5344CB8AC3E}">
        <p14:creationId xmlns:p14="http://schemas.microsoft.com/office/powerpoint/2010/main" val="27800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Vydavatel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Spolek přátel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0591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funkce 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</a:t>
            </a:r>
          </a:p>
          <a:p>
            <a:r>
              <a:rPr lang="cs-CZ" dirty="0"/>
              <a:t>Historická </a:t>
            </a:r>
          </a:p>
          <a:p>
            <a:r>
              <a:rPr lang="cs-CZ" dirty="0"/>
              <a:t>Zábavní </a:t>
            </a:r>
          </a:p>
        </p:txBody>
      </p:sp>
    </p:spTree>
    <p:extLst>
      <p:ext uri="{BB962C8B-B14F-4D97-AF65-F5344CB8AC3E}">
        <p14:creationId xmlns:p14="http://schemas.microsoft.com/office/powerpoint/2010/main" val="1084504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recenze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254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D1B46-2E60-4488-8FC7-C8CF0427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recenze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ECDB3F-CBF0-40B0-AC04-BDF228CAC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Titulek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7989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D1B46-2E60-4488-8FC7-C8CF0427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recenze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ECDB3F-CBF0-40B0-AC04-BDF228CAC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Titulek</a:t>
            </a:r>
          </a:p>
          <a:p>
            <a:r>
              <a:rPr lang="cs-CZ" dirty="0"/>
              <a:t>„háček“, </a:t>
            </a:r>
            <a:r>
              <a:rPr lang="cs-CZ" dirty="0" err="1"/>
              <a:t>headline</a:t>
            </a:r>
            <a:r>
              <a:rPr lang="cs-CZ" dirty="0"/>
              <a:t>  </a:t>
            </a:r>
          </a:p>
          <a:p>
            <a:pPr lvl="1"/>
            <a:r>
              <a:rPr lang="cs-CZ" dirty="0"/>
              <a:t>první věta, kterou zaujmete svého čtenáře a donutíte ho číst dál </a:t>
            </a:r>
          </a:p>
          <a:p>
            <a:pPr lvl="1"/>
            <a:r>
              <a:rPr lang="cs-CZ" dirty="0"/>
              <a:t>Měl z ní být zřejmý názor recenzenta</a:t>
            </a:r>
          </a:p>
          <a:p>
            <a:pPr marL="530352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6487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D1B46-2E60-4488-8FC7-C8CF0427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recenze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ECDB3F-CBF0-40B0-AC04-BDF228CAC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Titulek</a:t>
            </a:r>
          </a:p>
          <a:p>
            <a:r>
              <a:rPr lang="cs-CZ" dirty="0"/>
              <a:t>„háček“, </a:t>
            </a:r>
            <a:r>
              <a:rPr lang="cs-CZ" dirty="0" err="1"/>
              <a:t>headline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první věta, kterou zaujmete svého čtenáře a donutíte ho číst dál </a:t>
            </a:r>
          </a:p>
          <a:p>
            <a:pPr lvl="1"/>
            <a:r>
              <a:rPr lang="cs-CZ" dirty="0"/>
              <a:t>Měl z ní být zřejmý názor recenzenta</a:t>
            </a:r>
          </a:p>
          <a:p>
            <a:r>
              <a:rPr lang="cs-CZ" dirty="0"/>
              <a:t>Stručná zápletka bez spoilerů + širší kontext – kariéra režiséra, podobné filmy </a:t>
            </a:r>
          </a:p>
          <a:p>
            <a:pPr marL="530352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919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D1B46-2E60-4488-8FC7-C8CF0427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recenze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ECDB3F-CBF0-40B0-AC04-BDF228CAC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Titulek</a:t>
            </a:r>
          </a:p>
          <a:p>
            <a:r>
              <a:rPr lang="cs-CZ" dirty="0"/>
              <a:t>„háček“, </a:t>
            </a:r>
            <a:r>
              <a:rPr lang="cs-CZ" dirty="0" err="1"/>
              <a:t>headline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první věta, kterou zaujmete svého čtenáře a donutíte ho číst dál </a:t>
            </a:r>
          </a:p>
          <a:p>
            <a:pPr lvl="1"/>
            <a:r>
              <a:rPr lang="cs-CZ" dirty="0"/>
              <a:t>Měl z ní být zřejmý názor recenzenta</a:t>
            </a:r>
          </a:p>
          <a:p>
            <a:r>
              <a:rPr lang="cs-CZ" dirty="0"/>
              <a:t>Stručná zápletka bez spoilerů + širší kontext – kariéra režiséra, podobné filmy </a:t>
            </a:r>
          </a:p>
          <a:p>
            <a:r>
              <a:rPr lang="cs-CZ" dirty="0"/>
              <a:t>ARGUMENTY!!! které podpoří tvrzení recenzenta </a:t>
            </a:r>
          </a:p>
          <a:p>
            <a:endParaRPr lang="cs-CZ" dirty="0"/>
          </a:p>
          <a:p>
            <a:pPr marL="530352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0028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D1B46-2E60-4488-8FC7-C8CF0427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recenze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ECDB3F-CBF0-40B0-AC04-BDF228CAC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Titulek</a:t>
            </a:r>
          </a:p>
          <a:p>
            <a:r>
              <a:rPr lang="cs-CZ" dirty="0"/>
              <a:t>„háček“, </a:t>
            </a:r>
            <a:r>
              <a:rPr lang="cs-CZ" dirty="0" err="1"/>
              <a:t>headline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první věta, kterou zaujmete svého čtenáře a donutíte ho číst dál </a:t>
            </a:r>
          </a:p>
          <a:p>
            <a:pPr lvl="1"/>
            <a:r>
              <a:rPr lang="cs-CZ" dirty="0"/>
              <a:t>Měl z ní být zřejmý názor recenzenta</a:t>
            </a:r>
          </a:p>
          <a:p>
            <a:r>
              <a:rPr lang="cs-CZ" dirty="0"/>
              <a:t>Stručná zápletka bez spoilerů + širší kontext – kariéra režiséra, podobné filmy </a:t>
            </a:r>
          </a:p>
          <a:p>
            <a:r>
              <a:rPr lang="cs-CZ" dirty="0"/>
              <a:t>ARGUMENTY!!! které podpoří tvrzení recenzenta </a:t>
            </a:r>
          </a:p>
          <a:p>
            <a:r>
              <a:rPr lang="cs-CZ" dirty="0"/>
              <a:t>Závěr</a:t>
            </a:r>
          </a:p>
          <a:p>
            <a:pPr marL="530352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4345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recenzi online příručka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https://www.wikihow.cz/Jak-napsat-filmovou-recenzi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13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Šéfredaktor/</a:t>
            </a:r>
            <a:r>
              <a:rPr lang="cs-CZ" dirty="0" err="1"/>
              <a:t>ka</a:t>
            </a:r>
            <a:r>
              <a:rPr lang="cs-CZ" dirty="0"/>
              <a:t>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95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Šéfredaktor/</a:t>
            </a:r>
            <a:r>
              <a:rPr lang="cs-CZ" dirty="0" err="1"/>
              <a:t>ka</a:t>
            </a:r>
            <a:r>
              <a:rPr lang="cs-CZ" dirty="0"/>
              <a:t>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Jindřiška Bláhová</a:t>
            </a:r>
          </a:p>
        </p:txBody>
      </p:sp>
    </p:spTree>
    <p:extLst>
      <p:ext uri="{BB962C8B-B14F-4D97-AF65-F5344CB8AC3E}">
        <p14:creationId xmlns:p14="http://schemas.microsoft.com/office/powerpoint/2010/main" val="179112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Redaktoři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41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Redaktoři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Lukáš Skupa, Antonín Tesař, Ondřej Pavlík, Šárka </a:t>
            </a:r>
            <a:r>
              <a:rPr lang="cs-CZ" dirty="0" err="1"/>
              <a:t>Gmiterková</a:t>
            </a:r>
            <a:r>
              <a:rPr lang="cs-CZ" dirty="0"/>
              <a:t>, Jaromír Blažejovský, Tereza </a:t>
            </a:r>
            <a:r>
              <a:rPr lang="cs-CZ" dirty="0" err="1"/>
              <a:t>Frodlová</a:t>
            </a:r>
            <a:r>
              <a:rPr lang="cs-CZ" dirty="0"/>
              <a:t>, Michal </a:t>
            </a:r>
            <a:r>
              <a:rPr lang="cs-CZ" dirty="0" err="1"/>
              <a:t>Hogenauer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3086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Rubriky </a:t>
            </a:r>
            <a:r>
              <a:rPr lang="cs-CZ" dirty="0" err="1"/>
              <a:t>Cinepuru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87814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0</TotalTime>
  <Words>1287</Words>
  <Application>Microsoft Office PowerPoint</Application>
  <PresentationFormat>Širokoúhlá obrazovka</PresentationFormat>
  <Paragraphs>276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0" baseType="lpstr">
      <vt:lpstr>Calibri</vt:lpstr>
      <vt:lpstr>Franklin Gothic Book</vt:lpstr>
      <vt:lpstr>Crop</vt:lpstr>
      <vt:lpstr>Základy redakční práce</vt:lpstr>
      <vt:lpstr>Co to je Cinepur?</vt:lpstr>
      <vt:lpstr>Vydavatel Cinepuru </vt:lpstr>
      <vt:lpstr>Vydavatel Cinepuru </vt:lpstr>
      <vt:lpstr>Šéfredaktor/ka Cinepuru </vt:lpstr>
      <vt:lpstr>Šéfredaktor/ka Cinepuru </vt:lpstr>
      <vt:lpstr>Redaktoři Cinepuru </vt:lpstr>
      <vt:lpstr>Redaktoři Cinepuru </vt:lpstr>
      <vt:lpstr>Rubriky Cinepuru </vt:lpstr>
      <vt:lpstr>Rubriky Cinepuru </vt:lpstr>
      <vt:lpstr>Finanční zázemí </vt:lpstr>
      <vt:lpstr>Finanční zázemí </vt:lpstr>
      <vt:lpstr>Cílový čtenář</vt:lpstr>
      <vt:lpstr>Cílový čtenář</vt:lpstr>
      <vt:lpstr>Způsob distribuce</vt:lpstr>
      <vt:lpstr>Způsob distribuce</vt:lpstr>
      <vt:lpstr>Prezentace aplikace PowerPoint</vt:lpstr>
      <vt:lpstr>Cinepur – redakční rada</vt:lpstr>
      <vt:lpstr>Cinepur – mediální partnerství s Mezipatry</vt:lpstr>
      <vt:lpstr>Cinepur – Shrnutí roku 2019 </vt:lpstr>
      <vt:lpstr>Cinepur - rozhovor</vt:lpstr>
      <vt:lpstr>Cinepur - reportáž</vt:lpstr>
      <vt:lpstr>Cinepur proč ne Joker a další  </vt:lpstr>
      <vt:lpstr>Cinepur – recenze další tipy </vt:lpstr>
      <vt:lpstr>Cinepur – krátké texty </vt:lpstr>
      <vt:lpstr>Návrh šéfredaktorky</vt:lpstr>
      <vt:lpstr>Úkol na 20. 11. </vt:lpstr>
      <vt:lpstr>Co je to recenze </vt:lpstr>
      <vt:lpstr>Rychlokurz psaní recenze/kritiky </vt:lpstr>
      <vt:lpstr>Recenze vs. Kritika </vt:lpstr>
      <vt:lpstr>Ebert &amp; Siskel vs. Corliss Palce &amp; hvězdičky vs. kritika</vt:lpstr>
      <vt:lpstr>Dr. Blažejovský </vt:lpstr>
      <vt:lpstr>Timothy Corrigan a Christopher Null</vt:lpstr>
      <vt:lpstr>Jsou komentáře na ČSFD recenze/kritika?</vt:lpstr>
      <vt:lpstr>Jsou komentáře na ČSFD recenze/kritika?</vt:lpstr>
      <vt:lpstr>Funkce recenze</vt:lpstr>
      <vt:lpstr>Funkce recenze</vt:lpstr>
      <vt:lpstr>Funkce recenze</vt:lpstr>
      <vt:lpstr>Funkce recenze </vt:lpstr>
      <vt:lpstr>Další funkce recenze</vt:lpstr>
      <vt:lpstr>Struktura recenze</vt:lpstr>
      <vt:lpstr>Struktura recenze</vt:lpstr>
      <vt:lpstr>Struktura recenze</vt:lpstr>
      <vt:lpstr>Struktura recenze</vt:lpstr>
      <vt:lpstr>Struktura recenze</vt:lpstr>
      <vt:lpstr>Struktura recenze</vt:lpstr>
      <vt:lpstr>Jak napsat recenzi online příručka</vt:lpstr>
    </vt:vector>
  </TitlesOfParts>
  <Company>ND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redakční práce</dc:title>
  <dc:creator>Lanšperková Jitka</dc:creator>
  <cp:lastModifiedBy>Jitka Lanšperková</cp:lastModifiedBy>
  <cp:revision>26</cp:revision>
  <dcterms:created xsi:type="dcterms:W3CDTF">2019-11-14T19:11:15Z</dcterms:created>
  <dcterms:modified xsi:type="dcterms:W3CDTF">2019-11-15T11:53:41Z</dcterms:modified>
</cp:coreProperties>
</file>