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3" r:id="rId3"/>
    <p:sldId id="264" r:id="rId4"/>
    <p:sldId id="265" r:id="rId5"/>
    <p:sldId id="268" r:id="rId6"/>
    <p:sldId id="266" r:id="rId7"/>
    <p:sldId id="267"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cs-CZ"/>
              <a:t>Kliknutím lze upravit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lvl1pPr algn="l">
              <a:defRPr/>
            </a:lvl1pPr>
          </a:lstStyle>
          <a:p>
            <a:fld id="{FE6DC4BD-034A-4143-B77B-F60D1B6912EF}" type="datetimeFigureOut">
              <a:rPr lang="de-DE" smtClean="0"/>
              <a:t>28.10.2019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060C81F-DD7D-466C-973E-0BB170DE34C1}" type="slidenum">
              <a:rPr lang="de-DE" smtClean="0"/>
              <a:t>‹#›</a:t>
            </a:fld>
            <a:endParaRPr lang="de-DE"/>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0751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FE6DC4BD-034A-4143-B77B-F60D1B6912EF}" type="datetimeFigureOut">
              <a:rPr lang="de-DE" smtClean="0"/>
              <a:t>28.10.2019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060C81F-DD7D-466C-973E-0BB170DE34C1}" type="slidenum">
              <a:rPr lang="de-DE" smtClean="0"/>
              <a:t>‹#›</a:t>
            </a:fld>
            <a:endParaRPr lang="de-DE"/>
          </a:p>
        </p:txBody>
      </p:sp>
    </p:spTree>
    <p:extLst>
      <p:ext uri="{BB962C8B-B14F-4D97-AF65-F5344CB8AC3E}">
        <p14:creationId xmlns:p14="http://schemas.microsoft.com/office/powerpoint/2010/main" val="2513505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cs-CZ"/>
              <a:t>Kliknutím lze upravit styl.</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FE6DC4BD-034A-4143-B77B-F60D1B6912EF}" type="datetimeFigureOut">
              <a:rPr lang="de-DE" smtClean="0"/>
              <a:t>28.10.2019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060C81F-DD7D-466C-973E-0BB170DE34C1}" type="slidenum">
              <a:rPr lang="de-DE" smtClean="0"/>
              <a:t>‹#›</a:t>
            </a:fld>
            <a:endParaRPr lang="de-DE"/>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1356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FE6DC4BD-034A-4143-B77B-F60D1B6912EF}" type="datetimeFigureOut">
              <a:rPr lang="de-DE" smtClean="0"/>
              <a:t>28.10.2019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060C81F-DD7D-466C-973E-0BB170DE34C1}" type="slidenum">
              <a:rPr lang="de-DE" smtClean="0"/>
              <a:t>‹#›</a:t>
            </a:fld>
            <a:endParaRPr lang="de-DE"/>
          </a:p>
        </p:txBody>
      </p:sp>
    </p:spTree>
    <p:extLst>
      <p:ext uri="{BB962C8B-B14F-4D97-AF65-F5344CB8AC3E}">
        <p14:creationId xmlns:p14="http://schemas.microsoft.com/office/powerpoint/2010/main" val="606069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cs-CZ"/>
              <a:t>Kliknutím lze upravit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FE6DC4BD-034A-4143-B77B-F60D1B6912EF}" type="datetimeFigureOut">
              <a:rPr lang="de-DE" smtClean="0"/>
              <a:t>28.10.2019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060C81F-DD7D-466C-973E-0BB170DE34C1}" type="slidenum">
              <a:rPr lang="de-DE" smtClean="0"/>
              <a:t>‹#›</a:t>
            </a:fld>
            <a:endParaRPr lang="de-DE"/>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1588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cs-CZ"/>
              <a:t>Kliknutím lze upravit styl.</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FE6DC4BD-034A-4143-B77B-F60D1B6912EF}" type="datetimeFigureOut">
              <a:rPr lang="de-DE" smtClean="0"/>
              <a:t>28.10.2019</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9060C81F-DD7D-466C-973E-0BB170DE34C1}" type="slidenum">
              <a:rPr lang="de-DE" smtClean="0"/>
              <a:t>‹#›</a:t>
            </a:fld>
            <a:endParaRPr lang="de-DE"/>
          </a:p>
        </p:txBody>
      </p:sp>
    </p:spTree>
    <p:extLst>
      <p:ext uri="{BB962C8B-B14F-4D97-AF65-F5344CB8AC3E}">
        <p14:creationId xmlns:p14="http://schemas.microsoft.com/office/powerpoint/2010/main" val="55051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cs-CZ"/>
              <a:t>Kliknutím lze upravit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cs-CZ"/>
              <a:t>Po kliknutí můžete upravovat styly textu v předloze.</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FE6DC4BD-034A-4143-B77B-F60D1B6912EF}" type="datetimeFigureOut">
              <a:rPr lang="de-DE" smtClean="0"/>
              <a:t>28.10.2019</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9060C81F-DD7D-466C-973E-0BB170DE34C1}" type="slidenum">
              <a:rPr lang="de-DE" smtClean="0"/>
              <a:t>‹#›</a:t>
            </a:fld>
            <a:endParaRPr lang="de-DE"/>
          </a:p>
        </p:txBody>
      </p:sp>
    </p:spTree>
    <p:extLst>
      <p:ext uri="{BB962C8B-B14F-4D97-AF65-F5344CB8AC3E}">
        <p14:creationId xmlns:p14="http://schemas.microsoft.com/office/powerpoint/2010/main" val="1813284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FE6DC4BD-034A-4143-B77B-F60D1B6912EF}" type="datetimeFigureOut">
              <a:rPr lang="de-DE" smtClean="0"/>
              <a:t>28.10.2019</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9060C81F-DD7D-466C-973E-0BB170DE34C1}" type="slidenum">
              <a:rPr lang="de-DE" smtClean="0"/>
              <a:t>‹#›</a:t>
            </a:fld>
            <a:endParaRPr lang="de-DE"/>
          </a:p>
        </p:txBody>
      </p:sp>
    </p:spTree>
    <p:extLst>
      <p:ext uri="{BB962C8B-B14F-4D97-AF65-F5344CB8AC3E}">
        <p14:creationId xmlns:p14="http://schemas.microsoft.com/office/powerpoint/2010/main" val="163385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6DC4BD-034A-4143-B77B-F60D1B6912EF}" type="datetimeFigureOut">
              <a:rPr lang="de-DE" smtClean="0"/>
              <a:t>28.10.2019</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9060C81F-DD7D-466C-973E-0BB170DE34C1}" type="slidenum">
              <a:rPr lang="de-DE" smtClean="0"/>
              <a:t>‹#›</a:t>
            </a:fld>
            <a:endParaRPr lang="de-DE"/>
          </a:p>
        </p:txBody>
      </p:sp>
    </p:spTree>
    <p:extLst>
      <p:ext uri="{BB962C8B-B14F-4D97-AF65-F5344CB8AC3E}">
        <p14:creationId xmlns:p14="http://schemas.microsoft.com/office/powerpoint/2010/main" val="566648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cs-CZ"/>
              <a:t>Kliknutím lze upravit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FE6DC4BD-034A-4143-B77B-F60D1B6912EF}" type="datetimeFigureOut">
              <a:rPr lang="de-DE" smtClean="0"/>
              <a:t>28.10.2019</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9060C81F-DD7D-466C-973E-0BB170DE34C1}" type="slidenum">
              <a:rPr lang="de-DE" smtClean="0"/>
              <a:t>‹#›</a:t>
            </a:fld>
            <a:endParaRPr lang="de-DE"/>
          </a:p>
        </p:txBody>
      </p:sp>
    </p:spTree>
    <p:extLst>
      <p:ext uri="{BB962C8B-B14F-4D97-AF65-F5344CB8AC3E}">
        <p14:creationId xmlns:p14="http://schemas.microsoft.com/office/powerpoint/2010/main" val="2822288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cs-CZ"/>
              <a:t>Kliknutím lze upravit styl.</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FE6DC4BD-034A-4143-B77B-F60D1B6912EF}" type="datetimeFigureOut">
              <a:rPr lang="de-DE" smtClean="0"/>
              <a:t>28.10.2019</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9060C81F-DD7D-466C-973E-0BB170DE34C1}" type="slidenum">
              <a:rPr lang="de-DE" smtClean="0"/>
              <a:t>‹#›</a:t>
            </a:fld>
            <a:endParaRPr lang="de-DE"/>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5836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FE6DC4BD-034A-4143-B77B-F60D1B6912EF}" type="datetimeFigureOut">
              <a:rPr lang="de-DE" smtClean="0"/>
              <a:t>28.10.2019</a:t>
            </a:fld>
            <a:endParaRPr lang="de-DE"/>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de-DE"/>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9060C81F-DD7D-466C-973E-0BB170DE34C1}" type="slidenum">
              <a:rPr lang="de-DE" smtClean="0"/>
              <a:t>‹#›</a:t>
            </a:fld>
            <a:endParaRPr lang="de-DE"/>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578413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dasfilmfest.cz/c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tagesschau.de/multimedia/video/video-24726~_parentId-mauerfallvideos-101.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spaetmittelalter.uni-hamburg.de/spaetmittelalter/Lehre/Ergebnisse/Hamburg/themen/SozialeUndRechtlicheStellungDerFrau.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AA5348-89AE-44F4-B85E-C837C2FE6F1C}"/>
              </a:ext>
            </a:extLst>
          </p:cNvPr>
          <p:cNvSpPr>
            <a:spLocks noGrp="1"/>
          </p:cNvSpPr>
          <p:nvPr>
            <p:ph type="ctrTitle"/>
          </p:nvPr>
        </p:nvSpPr>
        <p:spPr/>
        <p:txBody>
          <a:bodyPr/>
          <a:lstStyle/>
          <a:p>
            <a:r>
              <a:rPr lang="cs-CZ" dirty="0"/>
              <a:t>Němčina pro historiky</a:t>
            </a:r>
            <a:endParaRPr lang="de-DE" dirty="0"/>
          </a:p>
        </p:txBody>
      </p:sp>
      <p:sp>
        <p:nvSpPr>
          <p:cNvPr id="3" name="Podnadpis 2">
            <a:extLst>
              <a:ext uri="{FF2B5EF4-FFF2-40B4-BE49-F238E27FC236}">
                <a16:creationId xmlns:a16="http://schemas.microsoft.com/office/drawing/2014/main" id="{BC812A11-105B-484A-9AA1-FC57246D6176}"/>
              </a:ext>
            </a:extLst>
          </p:cNvPr>
          <p:cNvSpPr>
            <a:spLocks noGrp="1"/>
          </p:cNvSpPr>
          <p:nvPr>
            <p:ph type="subTitle" idx="1"/>
          </p:nvPr>
        </p:nvSpPr>
        <p:spPr/>
        <p:txBody>
          <a:bodyPr/>
          <a:lstStyle/>
          <a:p>
            <a:r>
              <a:rPr lang="cs-CZ" dirty="0"/>
              <a:t>Skupina 2</a:t>
            </a:r>
          </a:p>
          <a:p>
            <a:r>
              <a:rPr lang="cs-CZ" dirty="0"/>
              <a:t>Čtvrtá hodina 21.10.2019</a:t>
            </a:r>
            <a:endParaRPr lang="de-DE" dirty="0"/>
          </a:p>
        </p:txBody>
      </p:sp>
    </p:spTree>
    <p:extLst>
      <p:ext uri="{BB962C8B-B14F-4D97-AF65-F5344CB8AC3E}">
        <p14:creationId xmlns:p14="http://schemas.microsoft.com/office/powerpoint/2010/main" val="218473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E51B05-0B3F-452F-802A-46E8751797AD}"/>
              </a:ext>
            </a:extLst>
          </p:cNvPr>
          <p:cNvSpPr>
            <a:spLocks noGrp="1"/>
          </p:cNvSpPr>
          <p:nvPr>
            <p:ph type="title"/>
          </p:nvPr>
        </p:nvSpPr>
        <p:spPr/>
        <p:txBody>
          <a:bodyPr/>
          <a:lstStyle/>
          <a:p>
            <a:endParaRPr lang="de-DE"/>
          </a:p>
        </p:txBody>
      </p:sp>
      <p:sp>
        <p:nvSpPr>
          <p:cNvPr id="3" name="Zástupný obsah 2">
            <a:extLst>
              <a:ext uri="{FF2B5EF4-FFF2-40B4-BE49-F238E27FC236}">
                <a16:creationId xmlns:a16="http://schemas.microsoft.com/office/drawing/2014/main" id="{7FE0F933-43AF-4043-9E50-53788D256DA4}"/>
              </a:ext>
            </a:extLst>
          </p:cNvPr>
          <p:cNvSpPr>
            <a:spLocks noGrp="1"/>
          </p:cNvSpPr>
          <p:nvPr>
            <p:ph idx="1"/>
          </p:nvPr>
        </p:nvSpPr>
        <p:spPr/>
        <p:txBody>
          <a:bodyPr/>
          <a:lstStyle/>
          <a:p>
            <a:r>
              <a:rPr lang="de-DE" dirty="0">
                <a:hlinkClick r:id="rId2"/>
              </a:rPr>
              <a:t>https://www.dasfilmfest.cz/cs</a:t>
            </a:r>
            <a:endParaRPr lang="de-DE" dirty="0"/>
          </a:p>
        </p:txBody>
      </p:sp>
    </p:spTree>
    <p:extLst>
      <p:ext uri="{BB962C8B-B14F-4D97-AF65-F5344CB8AC3E}">
        <p14:creationId xmlns:p14="http://schemas.microsoft.com/office/powerpoint/2010/main" val="412227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54ED3A-FA8E-4283-9BFA-0C44F115F69B}"/>
              </a:ext>
            </a:extLst>
          </p:cNvPr>
          <p:cNvSpPr>
            <a:spLocks noGrp="1"/>
          </p:cNvSpPr>
          <p:nvPr>
            <p:ph type="title"/>
          </p:nvPr>
        </p:nvSpPr>
        <p:spPr/>
        <p:txBody>
          <a:bodyPr/>
          <a:lstStyle/>
          <a:p>
            <a:endParaRPr lang="de-DE"/>
          </a:p>
        </p:txBody>
      </p:sp>
      <p:sp>
        <p:nvSpPr>
          <p:cNvPr id="3" name="Zástupný obsah 2">
            <a:extLst>
              <a:ext uri="{FF2B5EF4-FFF2-40B4-BE49-F238E27FC236}">
                <a16:creationId xmlns:a16="http://schemas.microsoft.com/office/drawing/2014/main" id="{2C3160A4-5BBA-4EFD-A9C3-5D29DA7592C6}"/>
              </a:ext>
            </a:extLst>
          </p:cNvPr>
          <p:cNvSpPr>
            <a:spLocks noGrp="1"/>
          </p:cNvSpPr>
          <p:nvPr>
            <p:ph idx="1"/>
          </p:nvPr>
        </p:nvSpPr>
        <p:spPr/>
        <p:txBody>
          <a:bodyPr/>
          <a:lstStyle/>
          <a:p>
            <a:r>
              <a:rPr lang="de-DE" dirty="0">
                <a:hlinkClick r:id="rId2"/>
              </a:rPr>
              <a:t>https://www.tagesschau.de/multimedia/video/video-24726~_parentId-mauerfallvideos-101.html</a:t>
            </a:r>
            <a:endParaRPr lang="de-DE" dirty="0"/>
          </a:p>
        </p:txBody>
      </p:sp>
    </p:spTree>
    <p:extLst>
      <p:ext uri="{BB962C8B-B14F-4D97-AF65-F5344CB8AC3E}">
        <p14:creationId xmlns:p14="http://schemas.microsoft.com/office/powerpoint/2010/main" val="2509287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DE34DD-7E3A-4B93-95A9-43190FF94BF9}"/>
              </a:ext>
            </a:extLst>
          </p:cNvPr>
          <p:cNvSpPr>
            <a:spLocks noGrp="1"/>
          </p:cNvSpPr>
          <p:nvPr>
            <p:ph type="title"/>
          </p:nvPr>
        </p:nvSpPr>
        <p:spPr/>
        <p:txBody>
          <a:bodyPr/>
          <a:lstStyle/>
          <a:p>
            <a:endParaRPr lang="de-DE"/>
          </a:p>
        </p:txBody>
      </p:sp>
      <p:sp>
        <p:nvSpPr>
          <p:cNvPr id="3" name="Zástupný obsah 2">
            <a:extLst>
              <a:ext uri="{FF2B5EF4-FFF2-40B4-BE49-F238E27FC236}">
                <a16:creationId xmlns:a16="http://schemas.microsoft.com/office/drawing/2014/main" id="{F1496D9D-AAC1-4FD1-A167-5AB1DC7519CC}"/>
              </a:ext>
            </a:extLst>
          </p:cNvPr>
          <p:cNvSpPr>
            <a:spLocks noGrp="1"/>
          </p:cNvSpPr>
          <p:nvPr>
            <p:ph idx="1"/>
          </p:nvPr>
        </p:nvSpPr>
        <p:spPr/>
        <p:txBody>
          <a:bodyPr>
            <a:normAutofit/>
          </a:bodyPr>
          <a:lstStyle/>
          <a:p>
            <a:r>
              <a:rPr lang="cs-CZ" b="1" i="1" dirty="0"/>
              <a:t>Der </a:t>
            </a:r>
            <a:r>
              <a:rPr lang="cs-CZ" b="1" i="1" dirty="0" err="1"/>
              <a:t>Familienstand</a:t>
            </a:r>
            <a:r>
              <a:rPr lang="cs-CZ" b="1" i="1" dirty="0"/>
              <a:t> der </a:t>
            </a:r>
            <a:r>
              <a:rPr lang="cs-CZ" b="1" i="1" dirty="0" err="1"/>
              <a:t>Frau</a:t>
            </a:r>
            <a:r>
              <a:rPr lang="cs-CZ" b="1" i="1" dirty="0"/>
              <a:t> </a:t>
            </a:r>
            <a:r>
              <a:rPr lang="cs-CZ" b="1" i="1" dirty="0" err="1"/>
              <a:t>als</a:t>
            </a:r>
            <a:r>
              <a:rPr lang="cs-CZ" b="1" i="1" dirty="0"/>
              <a:t> </a:t>
            </a:r>
            <a:r>
              <a:rPr lang="cs-CZ" b="1" i="1" dirty="0" err="1"/>
              <a:t>Differenzierungsmerkmal</a:t>
            </a:r>
            <a:endParaRPr lang="de-DE" b="1" i="1" dirty="0"/>
          </a:p>
          <a:p>
            <a:r>
              <a:rPr lang="cs-CZ" dirty="0"/>
              <a:t>Der </a:t>
            </a:r>
            <a:r>
              <a:rPr lang="cs-CZ" dirty="0" err="1"/>
              <a:t>soziale</a:t>
            </a:r>
            <a:r>
              <a:rPr lang="cs-CZ" dirty="0"/>
              <a:t> </a:t>
            </a:r>
            <a:r>
              <a:rPr lang="cs-CZ" dirty="0" err="1"/>
              <a:t>Rang</a:t>
            </a:r>
            <a:r>
              <a:rPr lang="cs-CZ" dirty="0"/>
              <a:t> </a:t>
            </a:r>
            <a:r>
              <a:rPr lang="cs-CZ" dirty="0" err="1"/>
              <a:t>einer</a:t>
            </a:r>
            <a:r>
              <a:rPr lang="cs-CZ" dirty="0"/>
              <a:t> </a:t>
            </a:r>
            <a:r>
              <a:rPr lang="cs-CZ" dirty="0" err="1"/>
              <a:t>Frau</a:t>
            </a:r>
            <a:r>
              <a:rPr lang="cs-CZ" dirty="0"/>
              <a:t> </a:t>
            </a:r>
            <a:r>
              <a:rPr lang="cs-CZ" dirty="0" err="1"/>
              <a:t>war</a:t>
            </a:r>
            <a:r>
              <a:rPr lang="cs-CZ" dirty="0"/>
              <a:t> </a:t>
            </a:r>
            <a:r>
              <a:rPr lang="cs-CZ" dirty="0" err="1"/>
              <a:t>abhängig</a:t>
            </a:r>
            <a:r>
              <a:rPr lang="cs-CZ" dirty="0"/>
              <a:t> von </a:t>
            </a:r>
            <a:r>
              <a:rPr lang="cs-CZ" dirty="0" err="1"/>
              <a:t>ihrem</a:t>
            </a:r>
            <a:r>
              <a:rPr lang="cs-CZ" dirty="0"/>
              <a:t> </a:t>
            </a:r>
            <a:r>
              <a:rPr lang="cs-CZ" dirty="0" err="1"/>
              <a:t>Familienstand</a:t>
            </a:r>
            <a:r>
              <a:rPr lang="cs-CZ" dirty="0"/>
              <a:t>. Man </a:t>
            </a:r>
            <a:r>
              <a:rPr lang="cs-CZ" dirty="0" err="1"/>
              <a:t>unterscheidet</a:t>
            </a:r>
            <a:r>
              <a:rPr lang="cs-CZ" dirty="0"/>
              <a:t> </a:t>
            </a:r>
            <a:r>
              <a:rPr lang="cs-CZ" dirty="0" err="1"/>
              <a:t>dabei</a:t>
            </a:r>
            <a:r>
              <a:rPr lang="cs-CZ" dirty="0"/>
              <a:t> </a:t>
            </a:r>
            <a:r>
              <a:rPr lang="cs-CZ" dirty="0" err="1"/>
              <a:t>grob</a:t>
            </a:r>
            <a:r>
              <a:rPr lang="cs-CZ" dirty="0"/>
              <a:t> </a:t>
            </a:r>
            <a:r>
              <a:rPr lang="cs-CZ" dirty="0" err="1"/>
              <a:t>drei</a:t>
            </a:r>
            <a:r>
              <a:rPr lang="cs-CZ" dirty="0"/>
              <a:t> </a:t>
            </a:r>
            <a:r>
              <a:rPr lang="cs-CZ" dirty="0" err="1"/>
              <a:t>Gruppen</a:t>
            </a:r>
            <a:r>
              <a:rPr lang="cs-CZ" dirty="0"/>
              <a:t>: </a:t>
            </a:r>
            <a:r>
              <a:rPr lang="cs-CZ" dirty="0" err="1"/>
              <a:t>die</a:t>
            </a:r>
            <a:r>
              <a:rPr lang="cs-CZ" dirty="0"/>
              <a:t> </a:t>
            </a:r>
            <a:r>
              <a:rPr lang="cs-CZ" dirty="0" err="1"/>
              <a:t>Mädchen</a:t>
            </a:r>
            <a:r>
              <a:rPr lang="cs-CZ" dirty="0"/>
              <a:t> </a:t>
            </a:r>
            <a:r>
              <a:rPr lang="cs-CZ" dirty="0" err="1"/>
              <a:t>und</a:t>
            </a:r>
            <a:r>
              <a:rPr lang="cs-CZ" dirty="0"/>
              <a:t> </a:t>
            </a:r>
            <a:r>
              <a:rPr lang="cs-CZ" dirty="0" err="1"/>
              <a:t>Jungfrauen</a:t>
            </a:r>
            <a:r>
              <a:rPr lang="cs-CZ" dirty="0"/>
              <a:t>, </a:t>
            </a:r>
            <a:r>
              <a:rPr lang="cs-CZ" dirty="0" err="1"/>
              <a:t>die</a:t>
            </a:r>
            <a:r>
              <a:rPr lang="cs-CZ" dirty="0"/>
              <a:t> </a:t>
            </a:r>
            <a:r>
              <a:rPr lang="cs-CZ" dirty="0" err="1"/>
              <a:t>Ehefrauen</a:t>
            </a:r>
            <a:r>
              <a:rPr lang="cs-CZ" dirty="0"/>
              <a:t> </a:t>
            </a:r>
            <a:r>
              <a:rPr lang="cs-CZ" dirty="0" err="1"/>
              <a:t>und</a:t>
            </a:r>
            <a:r>
              <a:rPr lang="cs-CZ" dirty="0"/>
              <a:t> </a:t>
            </a:r>
            <a:r>
              <a:rPr lang="cs-CZ" dirty="0" err="1"/>
              <a:t>die</a:t>
            </a:r>
            <a:r>
              <a:rPr lang="cs-CZ" dirty="0"/>
              <a:t> </a:t>
            </a:r>
            <a:r>
              <a:rPr lang="cs-CZ" dirty="0" err="1"/>
              <a:t>Witwen</a:t>
            </a:r>
            <a:r>
              <a:rPr lang="cs-CZ" dirty="0"/>
              <a:t>.</a:t>
            </a:r>
          </a:p>
          <a:p>
            <a:r>
              <a:rPr lang="cs-CZ" dirty="0" err="1"/>
              <a:t>Spätmittelalter</a:t>
            </a:r>
            <a:r>
              <a:rPr lang="cs-CZ" dirty="0"/>
              <a:t> [online]. Dostupné z: </a:t>
            </a:r>
            <a:r>
              <a:rPr lang="cs-CZ" u="sng" dirty="0">
                <a:hlinkClick r:id="rId2"/>
              </a:rPr>
              <a:t>http://www.spaetmittelalter.uni-hamburg.de/spaetmittelalter/Lehre/Ergebnisse/Hamburg/themen/SozialeUndRechtlicheStellungDerFrau.html</a:t>
            </a:r>
            <a:endParaRPr lang="de-DE" dirty="0"/>
          </a:p>
          <a:p>
            <a:endParaRPr lang="de-DE" dirty="0"/>
          </a:p>
        </p:txBody>
      </p:sp>
    </p:spTree>
    <p:extLst>
      <p:ext uri="{BB962C8B-B14F-4D97-AF65-F5344CB8AC3E}">
        <p14:creationId xmlns:p14="http://schemas.microsoft.com/office/powerpoint/2010/main" val="2756397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A382CC-4866-4C8C-99AE-9643D48FC225}"/>
              </a:ext>
            </a:extLst>
          </p:cNvPr>
          <p:cNvSpPr>
            <a:spLocks noGrp="1"/>
          </p:cNvSpPr>
          <p:nvPr>
            <p:ph type="title"/>
          </p:nvPr>
        </p:nvSpPr>
        <p:spPr/>
        <p:txBody>
          <a:bodyPr/>
          <a:lstStyle/>
          <a:p>
            <a:endParaRPr lang="de-DE"/>
          </a:p>
        </p:txBody>
      </p:sp>
      <p:sp>
        <p:nvSpPr>
          <p:cNvPr id="3" name="Zástupný obsah 2">
            <a:extLst>
              <a:ext uri="{FF2B5EF4-FFF2-40B4-BE49-F238E27FC236}">
                <a16:creationId xmlns:a16="http://schemas.microsoft.com/office/drawing/2014/main" id="{8BC6AF69-0B7D-49CC-9193-915555C3CA5C}"/>
              </a:ext>
            </a:extLst>
          </p:cNvPr>
          <p:cNvSpPr>
            <a:spLocks noGrp="1"/>
          </p:cNvSpPr>
          <p:nvPr>
            <p:ph idx="1"/>
          </p:nvPr>
        </p:nvSpPr>
        <p:spPr/>
        <p:txBody>
          <a:bodyPr/>
          <a:lstStyle/>
          <a:p>
            <a:r>
              <a:rPr lang="cs-CZ" dirty="0" err="1"/>
              <a:t>Zu</a:t>
            </a:r>
            <a:r>
              <a:rPr lang="cs-CZ" dirty="0"/>
              <a:t> der </a:t>
            </a:r>
            <a:r>
              <a:rPr lang="cs-CZ" dirty="0" err="1"/>
              <a:t>Gruppe</a:t>
            </a:r>
            <a:r>
              <a:rPr lang="cs-CZ" dirty="0"/>
              <a:t> der </a:t>
            </a:r>
            <a:r>
              <a:rPr lang="cs-CZ" dirty="0" err="1"/>
              <a:t>Ehefrauen</a:t>
            </a:r>
            <a:r>
              <a:rPr lang="cs-CZ" dirty="0"/>
              <a:t> </a:t>
            </a:r>
            <a:r>
              <a:rPr lang="cs-CZ" dirty="0" err="1"/>
              <a:t>zählten</a:t>
            </a:r>
            <a:r>
              <a:rPr lang="cs-CZ" dirty="0"/>
              <a:t> </a:t>
            </a:r>
            <a:r>
              <a:rPr lang="cs-CZ" dirty="0" err="1"/>
              <a:t>die</a:t>
            </a:r>
            <a:r>
              <a:rPr lang="cs-CZ" dirty="0"/>
              <a:t> </a:t>
            </a:r>
            <a:r>
              <a:rPr lang="cs-CZ" dirty="0" err="1"/>
              <a:t>verheirateten</a:t>
            </a:r>
            <a:r>
              <a:rPr lang="cs-CZ" dirty="0"/>
              <a:t> </a:t>
            </a:r>
            <a:r>
              <a:rPr lang="cs-CZ" dirty="0" err="1"/>
              <a:t>Frauen</a:t>
            </a:r>
            <a:r>
              <a:rPr lang="cs-CZ" dirty="0"/>
              <a:t> </a:t>
            </a:r>
            <a:r>
              <a:rPr lang="cs-CZ" dirty="0" err="1"/>
              <a:t>und</a:t>
            </a:r>
            <a:r>
              <a:rPr lang="cs-CZ" dirty="0"/>
              <a:t> </a:t>
            </a:r>
            <a:r>
              <a:rPr lang="cs-CZ" dirty="0" err="1"/>
              <a:t>Mütter</a:t>
            </a:r>
            <a:r>
              <a:rPr lang="cs-CZ" dirty="0"/>
              <a:t>. </a:t>
            </a:r>
            <a:r>
              <a:rPr lang="cs-CZ" dirty="0" err="1"/>
              <a:t>Das</a:t>
            </a:r>
            <a:r>
              <a:rPr lang="cs-CZ" dirty="0"/>
              <a:t> </a:t>
            </a:r>
            <a:r>
              <a:rPr lang="cs-CZ" dirty="0" err="1"/>
              <a:t>Zeichen</a:t>
            </a:r>
            <a:r>
              <a:rPr lang="cs-CZ" dirty="0"/>
              <a:t> der </a:t>
            </a:r>
            <a:r>
              <a:rPr lang="cs-CZ" dirty="0" err="1"/>
              <a:t>ehrenhaften</a:t>
            </a:r>
            <a:r>
              <a:rPr lang="cs-CZ" dirty="0"/>
              <a:t> </a:t>
            </a:r>
            <a:r>
              <a:rPr lang="cs-CZ" dirty="0" err="1"/>
              <a:t>Ehefrauen</a:t>
            </a:r>
            <a:r>
              <a:rPr lang="cs-CZ" dirty="0"/>
              <a:t> </a:t>
            </a:r>
            <a:r>
              <a:rPr lang="cs-CZ" dirty="0" err="1"/>
              <a:t>war</a:t>
            </a:r>
            <a:r>
              <a:rPr lang="cs-CZ" dirty="0"/>
              <a:t> </a:t>
            </a:r>
            <a:r>
              <a:rPr lang="cs-CZ" dirty="0" err="1"/>
              <a:t>ein</a:t>
            </a:r>
            <a:r>
              <a:rPr lang="cs-CZ" dirty="0"/>
              <a:t> Tuch oder </a:t>
            </a:r>
            <a:r>
              <a:rPr lang="cs-CZ" dirty="0" err="1"/>
              <a:t>eine</a:t>
            </a:r>
            <a:r>
              <a:rPr lang="cs-CZ" dirty="0"/>
              <a:t> </a:t>
            </a:r>
            <a:r>
              <a:rPr lang="cs-CZ" dirty="0" err="1"/>
              <a:t>Haube</a:t>
            </a:r>
            <a:r>
              <a:rPr lang="cs-CZ" dirty="0"/>
              <a:t>. </a:t>
            </a:r>
            <a:r>
              <a:rPr lang="cs-CZ" dirty="0" err="1"/>
              <a:t>Auch</a:t>
            </a:r>
            <a:r>
              <a:rPr lang="cs-CZ" dirty="0"/>
              <a:t> </a:t>
            </a:r>
            <a:r>
              <a:rPr lang="cs-CZ" dirty="0" err="1"/>
              <a:t>die</a:t>
            </a:r>
            <a:r>
              <a:rPr lang="cs-CZ" dirty="0"/>
              <a:t> </a:t>
            </a:r>
            <a:r>
              <a:rPr lang="cs-CZ" dirty="0" err="1"/>
              <a:t>Frauen</a:t>
            </a:r>
            <a:r>
              <a:rPr lang="cs-CZ" dirty="0"/>
              <a:t>, </a:t>
            </a:r>
            <a:r>
              <a:rPr lang="cs-CZ" dirty="0" err="1"/>
              <a:t>die</a:t>
            </a:r>
            <a:r>
              <a:rPr lang="cs-CZ" dirty="0"/>
              <a:t> in </a:t>
            </a:r>
            <a:r>
              <a:rPr lang="cs-CZ" dirty="0" err="1"/>
              <a:t>ein</a:t>
            </a:r>
            <a:r>
              <a:rPr lang="cs-CZ" dirty="0"/>
              <a:t> </a:t>
            </a:r>
            <a:r>
              <a:rPr lang="cs-CZ" dirty="0" err="1"/>
              <a:t>Kloster</a:t>
            </a:r>
            <a:r>
              <a:rPr lang="cs-CZ" dirty="0"/>
              <a:t> </a:t>
            </a:r>
            <a:r>
              <a:rPr lang="cs-CZ" dirty="0" err="1"/>
              <a:t>eintraten</a:t>
            </a:r>
            <a:r>
              <a:rPr lang="cs-CZ" dirty="0"/>
              <a:t>, </a:t>
            </a:r>
            <a:r>
              <a:rPr lang="cs-CZ" dirty="0" err="1"/>
              <a:t>trugen</a:t>
            </a:r>
            <a:r>
              <a:rPr lang="cs-CZ" dirty="0"/>
              <a:t> </a:t>
            </a:r>
            <a:r>
              <a:rPr lang="cs-CZ" dirty="0" err="1"/>
              <a:t>eine</a:t>
            </a:r>
            <a:r>
              <a:rPr lang="cs-CZ" dirty="0"/>
              <a:t> </a:t>
            </a:r>
            <a:r>
              <a:rPr lang="cs-CZ" dirty="0" err="1"/>
              <a:t>Haube</a:t>
            </a:r>
            <a:r>
              <a:rPr lang="cs-CZ" dirty="0"/>
              <a:t>, </a:t>
            </a:r>
            <a:r>
              <a:rPr lang="cs-CZ" dirty="0" err="1"/>
              <a:t>obwohl</a:t>
            </a:r>
            <a:r>
              <a:rPr lang="cs-CZ" dirty="0"/>
              <a:t> </a:t>
            </a:r>
            <a:r>
              <a:rPr lang="cs-CZ" dirty="0" err="1"/>
              <a:t>sie</a:t>
            </a:r>
            <a:r>
              <a:rPr lang="cs-CZ" dirty="0"/>
              <a:t> in der </a:t>
            </a:r>
            <a:r>
              <a:rPr lang="cs-CZ" dirty="0" err="1"/>
              <a:t>Regel</a:t>
            </a:r>
            <a:r>
              <a:rPr lang="cs-CZ" dirty="0"/>
              <a:t> in </a:t>
            </a:r>
            <a:r>
              <a:rPr lang="cs-CZ" dirty="0" err="1"/>
              <a:t>lebenslanger</a:t>
            </a:r>
            <a:r>
              <a:rPr lang="cs-CZ" dirty="0"/>
              <a:t> </a:t>
            </a:r>
            <a:r>
              <a:rPr lang="cs-CZ" dirty="0" err="1"/>
              <a:t>Ehelosigkeit</a:t>
            </a:r>
            <a:r>
              <a:rPr lang="cs-CZ" dirty="0"/>
              <a:t> </a:t>
            </a:r>
            <a:r>
              <a:rPr lang="cs-CZ" dirty="0" err="1"/>
              <a:t>lebten</a:t>
            </a:r>
            <a:r>
              <a:rPr lang="cs-CZ" dirty="0"/>
              <a:t>. Die </a:t>
            </a:r>
            <a:r>
              <a:rPr lang="cs-CZ" dirty="0" err="1"/>
              <a:t>Haube</a:t>
            </a:r>
            <a:r>
              <a:rPr lang="cs-CZ" dirty="0"/>
              <a:t> </a:t>
            </a:r>
            <a:r>
              <a:rPr lang="cs-CZ" dirty="0" err="1"/>
              <a:t>war</a:t>
            </a:r>
            <a:r>
              <a:rPr lang="cs-CZ" dirty="0"/>
              <a:t> </a:t>
            </a:r>
            <a:r>
              <a:rPr lang="cs-CZ" dirty="0" err="1"/>
              <a:t>ein</a:t>
            </a:r>
            <a:r>
              <a:rPr lang="cs-CZ" dirty="0"/>
              <a:t> </a:t>
            </a:r>
            <a:r>
              <a:rPr lang="cs-CZ" dirty="0" err="1"/>
              <a:t>Zeichen</a:t>
            </a:r>
            <a:r>
              <a:rPr lang="cs-CZ" dirty="0"/>
              <a:t> </a:t>
            </a:r>
            <a:r>
              <a:rPr lang="cs-CZ" dirty="0" err="1"/>
              <a:t>für</a:t>
            </a:r>
            <a:r>
              <a:rPr lang="cs-CZ" dirty="0"/>
              <a:t> </a:t>
            </a:r>
            <a:r>
              <a:rPr lang="cs-CZ" dirty="0" err="1"/>
              <a:t>die</a:t>
            </a:r>
            <a:r>
              <a:rPr lang="cs-CZ" dirty="0"/>
              <a:t> </a:t>
            </a:r>
            <a:r>
              <a:rPr lang="cs-CZ" dirty="0" err="1"/>
              <a:t>Bindung</a:t>
            </a:r>
            <a:r>
              <a:rPr lang="cs-CZ" dirty="0"/>
              <a:t> </a:t>
            </a:r>
            <a:r>
              <a:rPr lang="cs-CZ" dirty="0" err="1"/>
              <a:t>einer</a:t>
            </a:r>
            <a:r>
              <a:rPr lang="cs-CZ" dirty="0"/>
              <a:t> </a:t>
            </a:r>
            <a:r>
              <a:rPr lang="cs-CZ" dirty="0" err="1"/>
              <a:t>Frau</a:t>
            </a:r>
            <a:r>
              <a:rPr lang="cs-CZ" dirty="0"/>
              <a:t> </a:t>
            </a:r>
            <a:r>
              <a:rPr lang="cs-CZ" dirty="0" err="1"/>
              <a:t>an</a:t>
            </a:r>
            <a:r>
              <a:rPr lang="cs-CZ" dirty="0"/>
              <a:t> </a:t>
            </a:r>
            <a:r>
              <a:rPr lang="cs-CZ" dirty="0" err="1"/>
              <a:t>ihren</a:t>
            </a:r>
            <a:r>
              <a:rPr lang="cs-CZ" dirty="0"/>
              <a:t> </a:t>
            </a:r>
            <a:r>
              <a:rPr lang="cs-CZ" dirty="0" err="1"/>
              <a:t>Ehemann</a:t>
            </a:r>
            <a:r>
              <a:rPr lang="cs-CZ" dirty="0"/>
              <a:t> </a:t>
            </a:r>
            <a:r>
              <a:rPr lang="cs-CZ" dirty="0" err="1"/>
              <a:t>beziehungsweise</a:t>
            </a:r>
            <a:r>
              <a:rPr lang="cs-CZ" dirty="0"/>
              <a:t> </a:t>
            </a:r>
            <a:r>
              <a:rPr lang="cs-CZ" dirty="0" err="1"/>
              <a:t>an</a:t>
            </a:r>
            <a:r>
              <a:rPr lang="cs-CZ" dirty="0"/>
              <a:t> </a:t>
            </a:r>
            <a:r>
              <a:rPr lang="cs-CZ" dirty="0" err="1"/>
              <a:t>ein</a:t>
            </a:r>
            <a:r>
              <a:rPr lang="cs-CZ" dirty="0"/>
              <a:t> </a:t>
            </a:r>
            <a:r>
              <a:rPr lang="cs-CZ" dirty="0" err="1"/>
              <a:t>Kloster</a:t>
            </a:r>
            <a:r>
              <a:rPr lang="cs-CZ" dirty="0"/>
              <a:t> </a:t>
            </a:r>
            <a:r>
              <a:rPr lang="cs-CZ" dirty="0" err="1"/>
              <a:t>und</a:t>
            </a:r>
            <a:r>
              <a:rPr lang="cs-CZ" dirty="0"/>
              <a:t> </a:t>
            </a:r>
            <a:r>
              <a:rPr lang="cs-CZ" dirty="0" err="1"/>
              <a:t>ihres</a:t>
            </a:r>
            <a:r>
              <a:rPr lang="cs-CZ" dirty="0"/>
              <a:t> </a:t>
            </a:r>
            <a:r>
              <a:rPr lang="cs-CZ" dirty="0" err="1"/>
              <a:t>somit</a:t>
            </a:r>
            <a:r>
              <a:rPr lang="cs-CZ" dirty="0"/>
              <a:t> </a:t>
            </a:r>
            <a:r>
              <a:rPr lang="cs-CZ" dirty="0" err="1"/>
              <a:t>ehrenhaften</a:t>
            </a:r>
            <a:r>
              <a:rPr lang="cs-CZ" dirty="0"/>
              <a:t> </a:t>
            </a:r>
            <a:r>
              <a:rPr lang="cs-CZ" dirty="0" err="1"/>
              <a:t>Standes</a:t>
            </a:r>
            <a:r>
              <a:rPr lang="cs-CZ" dirty="0"/>
              <a:t>.</a:t>
            </a:r>
          </a:p>
          <a:p>
            <a:pPr marL="0" indent="0">
              <a:buNone/>
            </a:pPr>
            <a:r>
              <a:rPr lang="cs-CZ" dirty="0"/>
              <a:t>Ke skupině manželek patřily vdané ženy a matky. Znamením cnostných žen byl šátek nebo čepec. Také ženy, které vstupovaly do klášterů, nosily čepec, ačkoli zpravidla žily celý život mimo manželství. Čepec byl znamením navázání ženy na manžela případně na její klášter a </a:t>
            </a:r>
            <a:r>
              <a:rPr lang="cs-CZ"/>
              <a:t>jejího tudíž cnostného </a:t>
            </a:r>
            <a:r>
              <a:rPr lang="cs-CZ" dirty="0"/>
              <a:t>stavu. </a:t>
            </a:r>
            <a:endParaRPr lang="de-DE" dirty="0"/>
          </a:p>
          <a:p>
            <a:endParaRPr lang="de-DE" dirty="0"/>
          </a:p>
        </p:txBody>
      </p:sp>
    </p:spTree>
    <p:extLst>
      <p:ext uri="{BB962C8B-B14F-4D97-AF65-F5344CB8AC3E}">
        <p14:creationId xmlns:p14="http://schemas.microsoft.com/office/powerpoint/2010/main" val="318772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66011A4-890A-4AA1-9C1D-AAE194553AA4}"/>
              </a:ext>
            </a:extLst>
          </p:cNvPr>
          <p:cNvSpPr>
            <a:spLocks noGrp="1"/>
          </p:cNvSpPr>
          <p:nvPr>
            <p:ph type="title"/>
          </p:nvPr>
        </p:nvSpPr>
        <p:spPr/>
        <p:txBody>
          <a:bodyPr/>
          <a:lstStyle/>
          <a:p>
            <a:endParaRPr lang="de-DE"/>
          </a:p>
        </p:txBody>
      </p:sp>
      <p:sp>
        <p:nvSpPr>
          <p:cNvPr id="3" name="Zástupný obsah 2">
            <a:extLst>
              <a:ext uri="{FF2B5EF4-FFF2-40B4-BE49-F238E27FC236}">
                <a16:creationId xmlns:a16="http://schemas.microsoft.com/office/drawing/2014/main" id="{E08DAA1A-8A49-442E-A5D4-6704920BD16B}"/>
              </a:ext>
            </a:extLst>
          </p:cNvPr>
          <p:cNvSpPr>
            <a:spLocks noGrp="1"/>
          </p:cNvSpPr>
          <p:nvPr>
            <p:ph idx="1"/>
          </p:nvPr>
        </p:nvSpPr>
        <p:spPr/>
        <p:txBody>
          <a:bodyPr/>
          <a:lstStyle/>
          <a:p>
            <a:r>
              <a:rPr lang="cs-CZ" dirty="0" err="1"/>
              <a:t>Zu</a:t>
            </a:r>
            <a:r>
              <a:rPr lang="cs-CZ" dirty="0"/>
              <a:t> der </a:t>
            </a:r>
            <a:r>
              <a:rPr lang="cs-CZ" dirty="0" err="1"/>
              <a:t>Gruppe</a:t>
            </a:r>
            <a:r>
              <a:rPr lang="cs-CZ" dirty="0"/>
              <a:t> der </a:t>
            </a:r>
            <a:r>
              <a:rPr lang="cs-CZ" dirty="0" err="1"/>
              <a:t>Mädchen</a:t>
            </a:r>
            <a:r>
              <a:rPr lang="cs-CZ" dirty="0"/>
              <a:t> </a:t>
            </a:r>
            <a:r>
              <a:rPr lang="cs-CZ" dirty="0" err="1"/>
              <a:t>und</a:t>
            </a:r>
            <a:r>
              <a:rPr lang="cs-CZ" dirty="0"/>
              <a:t> </a:t>
            </a:r>
            <a:r>
              <a:rPr lang="cs-CZ" dirty="0" err="1"/>
              <a:t>Jungfrauen</a:t>
            </a:r>
            <a:r>
              <a:rPr lang="cs-CZ" dirty="0"/>
              <a:t> </a:t>
            </a:r>
            <a:r>
              <a:rPr lang="cs-CZ" dirty="0" err="1"/>
              <a:t>gehörten</a:t>
            </a:r>
            <a:r>
              <a:rPr lang="cs-CZ" dirty="0"/>
              <a:t> </a:t>
            </a:r>
            <a:r>
              <a:rPr lang="cs-CZ" dirty="0" err="1"/>
              <a:t>junge</a:t>
            </a:r>
            <a:r>
              <a:rPr lang="cs-CZ" dirty="0"/>
              <a:t> </a:t>
            </a:r>
            <a:r>
              <a:rPr lang="cs-CZ" dirty="0" err="1"/>
              <a:t>Mädchen</a:t>
            </a:r>
            <a:r>
              <a:rPr lang="cs-CZ" dirty="0"/>
              <a:t> </a:t>
            </a:r>
            <a:r>
              <a:rPr lang="cs-CZ" dirty="0" err="1"/>
              <a:t>sowie</a:t>
            </a:r>
            <a:r>
              <a:rPr lang="cs-CZ" dirty="0"/>
              <a:t> </a:t>
            </a:r>
            <a:r>
              <a:rPr lang="cs-CZ" dirty="0" err="1"/>
              <a:t>unverheiratete</a:t>
            </a:r>
            <a:r>
              <a:rPr lang="cs-CZ" dirty="0"/>
              <a:t> </a:t>
            </a:r>
            <a:r>
              <a:rPr lang="cs-CZ" dirty="0" err="1"/>
              <a:t>Frauen</a:t>
            </a:r>
            <a:r>
              <a:rPr lang="cs-CZ" dirty="0"/>
              <a:t>. </a:t>
            </a:r>
            <a:r>
              <a:rPr lang="cs-CZ" dirty="0" err="1"/>
              <a:t>Das</a:t>
            </a:r>
            <a:r>
              <a:rPr lang="cs-CZ" dirty="0"/>
              <a:t> </a:t>
            </a:r>
            <a:r>
              <a:rPr lang="cs-CZ" dirty="0" err="1"/>
              <a:t>Zeichen</a:t>
            </a:r>
            <a:r>
              <a:rPr lang="cs-CZ" dirty="0"/>
              <a:t> der </a:t>
            </a:r>
            <a:r>
              <a:rPr lang="cs-CZ" dirty="0" err="1"/>
              <a:t>Jungfrauen</a:t>
            </a:r>
            <a:r>
              <a:rPr lang="cs-CZ" dirty="0"/>
              <a:t> </a:t>
            </a:r>
            <a:r>
              <a:rPr lang="cs-CZ" dirty="0" err="1"/>
              <a:t>war</a:t>
            </a:r>
            <a:r>
              <a:rPr lang="cs-CZ" dirty="0"/>
              <a:t> </a:t>
            </a:r>
            <a:r>
              <a:rPr lang="cs-CZ" dirty="0" err="1"/>
              <a:t>das</a:t>
            </a:r>
            <a:r>
              <a:rPr lang="cs-CZ" dirty="0"/>
              <a:t> </a:t>
            </a:r>
            <a:r>
              <a:rPr lang="cs-CZ" dirty="0" err="1"/>
              <a:t>offene</a:t>
            </a:r>
            <a:r>
              <a:rPr lang="cs-CZ" dirty="0"/>
              <a:t> </a:t>
            </a:r>
            <a:r>
              <a:rPr lang="cs-CZ" dirty="0" err="1"/>
              <a:t>Haar</a:t>
            </a:r>
            <a:r>
              <a:rPr lang="cs-CZ" dirty="0"/>
              <a:t>. Die </a:t>
            </a:r>
            <a:r>
              <a:rPr lang="cs-CZ" dirty="0" err="1"/>
              <a:t>unverheirateten</a:t>
            </a:r>
            <a:r>
              <a:rPr lang="cs-CZ" dirty="0"/>
              <a:t> </a:t>
            </a:r>
            <a:r>
              <a:rPr lang="cs-CZ" dirty="0" err="1"/>
              <a:t>Frauen</a:t>
            </a:r>
            <a:r>
              <a:rPr lang="cs-CZ" dirty="0"/>
              <a:t> </a:t>
            </a:r>
            <a:r>
              <a:rPr lang="cs-CZ" dirty="0" err="1"/>
              <a:t>unterstanden</a:t>
            </a:r>
            <a:r>
              <a:rPr lang="cs-CZ" dirty="0"/>
              <a:t> </a:t>
            </a:r>
            <a:r>
              <a:rPr lang="cs-CZ" dirty="0" err="1"/>
              <a:t>im</a:t>
            </a:r>
            <a:r>
              <a:rPr lang="cs-CZ" dirty="0"/>
              <a:t> </a:t>
            </a:r>
            <a:r>
              <a:rPr lang="cs-CZ" dirty="0" err="1"/>
              <a:t>spätmittelalterlichen</a:t>
            </a:r>
            <a:r>
              <a:rPr lang="cs-CZ" dirty="0"/>
              <a:t> Hamburg der </a:t>
            </a:r>
            <a:r>
              <a:rPr lang="cs-CZ" dirty="0" err="1"/>
              <a:t>Vormundschaft</a:t>
            </a:r>
            <a:r>
              <a:rPr lang="cs-CZ" dirty="0"/>
              <a:t> </a:t>
            </a:r>
            <a:r>
              <a:rPr lang="cs-CZ" dirty="0" err="1"/>
              <a:t>ihres</a:t>
            </a:r>
            <a:r>
              <a:rPr lang="cs-CZ" dirty="0"/>
              <a:t> </a:t>
            </a:r>
            <a:r>
              <a:rPr lang="cs-CZ" dirty="0" err="1"/>
              <a:t>Vaters</a:t>
            </a:r>
            <a:r>
              <a:rPr lang="cs-CZ" dirty="0"/>
              <a:t> </a:t>
            </a:r>
            <a:r>
              <a:rPr lang="cs-CZ" dirty="0" err="1"/>
              <a:t>bzw</a:t>
            </a:r>
            <a:r>
              <a:rPr lang="cs-CZ" dirty="0"/>
              <a:t>. </a:t>
            </a:r>
            <a:r>
              <a:rPr lang="cs-CZ" dirty="0" err="1"/>
              <a:t>eines</a:t>
            </a:r>
            <a:r>
              <a:rPr lang="cs-CZ" dirty="0"/>
              <a:t> </a:t>
            </a:r>
            <a:r>
              <a:rPr lang="cs-CZ" dirty="0" err="1"/>
              <a:t>anderen</a:t>
            </a:r>
            <a:r>
              <a:rPr lang="cs-CZ" dirty="0"/>
              <a:t> </a:t>
            </a:r>
            <a:r>
              <a:rPr lang="cs-CZ" dirty="0" err="1"/>
              <a:t>männlichen</a:t>
            </a:r>
            <a:r>
              <a:rPr lang="cs-CZ" dirty="0"/>
              <a:t> </a:t>
            </a:r>
            <a:r>
              <a:rPr lang="cs-CZ" dirty="0" err="1"/>
              <a:t>Verwandten</a:t>
            </a:r>
            <a:r>
              <a:rPr lang="cs-CZ" dirty="0"/>
              <a:t>, </a:t>
            </a:r>
            <a:r>
              <a:rPr lang="cs-CZ" dirty="0" err="1"/>
              <a:t>wenn</a:t>
            </a:r>
            <a:r>
              <a:rPr lang="cs-CZ" dirty="0"/>
              <a:t> </a:t>
            </a:r>
            <a:r>
              <a:rPr lang="cs-CZ" dirty="0" err="1"/>
              <a:t>sie</a:t>
            </a:r>
            <a:r>
              <a:rPr lang="cs-CZ" dirty="0"/>
              <a:t> </a:t>
            </a:r>
            <a:r>
              <a:rPr lang="cs-CZ" dirty="0" err="1"/>
              <a:t>Waisen</a:t>
            </a:r>
            <a:r>
              <a:rPr lang="cs-CZ" dirty="0"/>
              <a:t> </a:t>
            </a:r>
            <a:r>
              <a:rPr lang="cs-CZ" dirty="0" err="1"/>
              <a:t>waren</a:t>
            </a:r>
            <a:r>
              <a:rPr lang="cs-CZ" dirty="0"/>
              <a:t>.</a:t>
            </a:r>
          </a:p>
          <a:p>
            <a:endParaRPr lang="cs-CZ" dirty="0"/>
          </a:p>
          <a:p>
            <a:r>
              <a:rPr lang="cs-CZ" dirty="0"/>
              <a:t>Ke skupině dívek a panen patřily mladé dívky jakož i (stejně jako) neprovdané ženy. Znamením panen byly nezakryté vlasy. Neprovdané ženy podléhaly v pozdně středověkém Hamburku poručnictví svého otce, případně jiného mužského příbuzného, pokud byly sirotky.  </a:t>
            </a:r>
            <a:endParaRPr lang="de-DE" dirty="0"/>
          </a:p>
        </p:txBody>
      </p:sp>
      <p:sp>
        <p:nvSpPr>
          <p:cNvPr id="4" name="Obdélník 3">
            <a:extLst>
              <a:ext uri="{FF2B5EF4-FFF2-40B4-BE49-F238E27FC236}">
                <a16:creationId xmlns:a16="http://schemas.microsoft.com/office/drawing/2014/main" id="{CB572385-EBA2-4284-A4D8-B0DE83E30012}"/>
              </a:ext>
            </a:extLst>
          </p:cNvPr>
          <p:cNvSpPr/>
          <p:nvPr/>
        </p:nvSpPr>
        <p:spPr>
          <a:xfrm>
            <a:off x="3048000" y="2413338"/>
            <a:ext cx="6096000" cy="646331"/>
          </a:xfrm>
          <a:prstGeom prst="rect">
            <a:avLst/>
          </a:prstGeom>
        </p:spPr>
        <p:txBody>
          <a:bodyPr>
            <a:spAutoFit/>
          </a:bodyPr>
          <a:lstStyle/>
          <a:p>
            <a:br>
              <a:rPr lang="cs-CZ" dirty="0"/>
            </a:br>
            <a:endParaRPr lang="de-DE" dirty="0"/>
          </a:p>
        </p:txBody>
      </p:sp>
    </p:spTree>
    <p:extLst>
      <p:ext uri="{BB962C8B-B14F-4D97-AF65-F5344CB8AC3E}">
        <p14:creationId xmlns:p14="http://schemas.microsoft.com/office/powerpoint/2010/main" val="51327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4D26E2-4953-451A-9218-CD5B0C5E6B37}"/>
              </a:ext>
            </a:extLst>
          </p:cNvPr>
          <p:cNvSpPr>
            <a:spLocks noGrp="1"/>
          </p:cNvSpPr>
          <p:nvPr>
            <p:ph type="title"/>
          </p:nvPr>
        </p:nvSpPr>
        <p:spPr/>
        <p:txBody>
          <a:bodyPr/>
          <a:lstStyle/>
          <a:p>
            <a:endParaRPr lang="de-DE"/>
          </a:p>
        </p:txBody>
      </p:sp>
      <p:sp>
        <p:nvSpPr>
          <p:cNvPr id="3" name="Zástupný obsah 2">
            <a:extLst>
              <a:ext uri="{FF2B5EF4-FFF2-40B4-BE49-F238E27FC236}">
                <a16:creationId xmlns:a16="http://schemas.microsoft.com/office/drawing/2014/main" id="{79937B58-2DDA-471E-B49D-51D6BA76D664}"/>
              </a:ext>
            </a:extLst>
          </p:cNvPr>
          <p:cNvSpPr>
            <a:spLocks noGrp="1"/>
          </p:cNvSpPr>
          <p:nvPr>
            <p:ph idx="1"/>
          </p:nvPr>
        </p:nvSpPr>
        <p:spPr/>
        <p:txBody>
          <a:bodyPr/>
          <a:lstStyle/>
          <a:p>
            <a:r>
              <a:rPr lang="cs-CZ" dirty="0"/>
              <a:t>„</a:t>
            </a:r>
            <a:r>
              <a:rPr lang="cs-CZ" dirty="0" err="1"/>
              <a:t>Unehrenhafte</a:t>
            </a:r>
            <a:r>
              <a:rPr lang="cs-CZ" dirty="0"/>
              <a:t>“ </a:t>
            </a:r>
            <a:r>
              <a:rPr lang="cs-CZ" dirty="0" err="1"/>
              <a:t>Frauen</a:t>
            </a:r>
            <a:r>
              <a:rPr lang="cs-CZ" dirty="0"/>
              <a:t> </a:t>
            </a:r>
            <a:r>
              <a:rPr lang="cs-CZ" dirty="0" err="1"/>
              <a:t>waren</a:t>
            </a:r>
            <a:r>
              <a:rPr lang="cs-CZ" dirty="0"/>
              <a:t> </a:t>
            </a:r>
            <a:r>
              <a:rPr lang="cs-CZ" dirty="0" err="1"/>
              <a:t>ebenfalls</a:t>
            </a:r>
            <a:r>
              <a:rPr lang="cs-CZ" dirty="0"/>
              <a:t> </a:t>
            </a:r>
            <a:r>
              <a:rPr lang="cs-CZ" dirty="0" err="1"/>
              <a:t>an</a:t>
            </a:r>
            <a:r>
              <a:rPr lang="cs-CZ" dirty="0"/>
              <a:t> </a:t>
            </a:r>
            <a:r>
              <a:rPr lang="cs-CZ" dirty="0" err="1"/>
              <a:t>ihrer</a:t>
            </a:r>
            <a:r>
              <a:rPr lang="cs-CZ" dirty="0"/>
              <a:t> </a:t>
            </a:r>
            <a:r>
              <a:rPr lang="cs-CZ" dirty="0" err="1"/>
              <a:t>Kopfbedeckung</a:t>
            </a:r>
            <a:r>
              <a:rPr lang="cs-CZ" dirty="0"/>
              <a:t> </a:t>
            </a:r>
            <a:r>
              <a:rPr lang="cs-CZ" dirty="0" err="1"/>
              <a:t>erkennbar</a:t>
            </a:r>
            <a:r>
              <a:rPr lang="cs-CZ" dirty="0"/>
              <a:t>. So </a:t>
            </a:r>
            <a:r>
              <a:rPr lang="cs-CZ" dirty="0" err="1"/>
              <a:t>mussten</a:t>
            </a:r>
            <a:r>
              <a:rPr lang="cs-CZ" dirty="0"/>
              <a:t> </a:t>
            </a:r>
            <a:r>
              <a:rPr lang="cs-CZ" dirty="0" err="1"/>
              <a:t>beispielsweise</a:t>
            </a:r>
            <a:r>
              <a:rPr lang="cs-CZ" dirty="0"/>
              <a:t> </a:t>
            </a:r>
            <a:r>
              <a:rPr lang="cs-CZ" dirty="0" err="1"/>
              <a:t>Prostituierte</a:t>
            </a:r>
            <a:r>
              <a:rPr lang="cs-CZ" dirty="0"/>
              <a:t> </a:t>
            </a:r>
            <a:r>
              <a:rPr lang="cs-CZ" dirty="0" err="1"/>
              <a:t>ihre</a:t>
            </a:r>
            <a:r>
              <a:rPr lang="cs-CZ" dirty="0"/>
              <a:t> </a:t>
            </a:r>
            <a:r>
              <a:rPr lang="cs-CZ" dirty="0" err="1"/>
              <a:t>Haube</a:t>
            </a:r>
            <a:r>
              <a:rPr lang="cs-CZ" dirty="0"/>
              <a:t> </a:t>
            </a:r>
            <a:r>
              <a:rPr lang="cs-CZ" dirty="0" err="1"/>
              <a:t>mit</a:t>
            </a:r>
            <a:r>
              <a:rPr lang="cs-CZ" dirty="0"/>
              <a:t> </a:t>
            </a:r>
            <a:r>
              <a:rPr lang="cs-CZ" dirty="0" err="1"/>
              <a:t>einem</a:t>
            </a:r>
            <a:r>
              <a:rPr lang="cs-CZ" dirty="0"/>
              <a:t> </a:t>
            </a:r>
            <a:r>
              <a:rPr lang="cs-CZ" dirty="0" err="1"/>
              <a:t>gelben</a:t>
            </a:r>
            <a:r>
              <a:rPr lang="cs-CZ" dirty="0"/>
              <a:t> Band </a:t>
            </a:r>
            <a:r>
              <a:rPr lang="cs-CZ" dirty="0" err="1"/>
              <a:t>kennzeichnen</a:t>
            </a:r>
            <a:r>
              <a:rPr lang="cs-CZ" dirty="0"/>
              <a:t>. </a:t>
            </a:r>
            <a:r>
              <a:rPr lang="cs-CZ" dirty="0" err="1"/>
              <a:t>Jenen</a:t>
            </a:r>
            <a:r>
              <a:rPr lang="cs-CZ" dirty="0"/>
              <a:t> </a:t>
            </a:r>
            <a:r>
              <a:rPr lang="cs-CZ" dirty="0" err="1"/>
              <a:t>Frauen</a:t>
            </a:r>
            <a:r>
              <a:rPr lang="cs-CZ" dirty="0"/>
              <a:t>, </a:t>
            </a:r>
            <a:r>
              <a:rPr lang="cs-CZ" dirty="0" err="1"/>
              <a:t>welche</a:t>
            </a:r>
            <a:r>
              <a:rPr lang="cs-CZ" dirty="0"/>
              <a:t> </a:t>
            </a:r>
            <a:r>
              <a:rPr lang="cs-CZ" dirty="0" err="1"/>
              <a:t>eine</a:t>
            </a:r>
            <a:r>
              <a:rPr lang="cs-CZ" dirty="0"/>
              <a:t> </a:t>
            </a:r>
            <a:r>
              <a:rPr lang="cs-CZ" dirty="0" err="1"/>
              <a:t>nicht</a:t>
            </a:r>
            <a:r>
              <a:rPr lang="cs-CZ" dirty="0"/>
              <a:t> </a:t>
            </a:r>
            <a:r>
              <a:rPr lang="cs-CZ" dirty="0" err="1"/>
              <a:t>eheliche</a:t>
            </a:r>
            <a:r>
              <a:rPr lang="cs-CZ" dirty="0"/>
              <a:t> </a:t>
            </a:r>
            <a:r>
              <a:rPr lang="cs-CZ" dirty="0" err="1"/>
              <a:t>Sexualbeziehung</a:t>
            </a:r>
            <a:r>
              <a:rPr lang="cs-CZ" dirty="0"/>
              <a:t> </a:t>
            </a:r>
            <a:r>
              <a:rPr lang="cs-CZ" dirty="0" err="1"/>
              <a:t>hatten</a:t>
            </a:r>
            <a:r>
              <a:rPr lang="cs-CZ" dirty="0"/>
              <a:t>, </a:t>
            </a:r>
            <a:r>
              <a:rPr lang="cs-CZ" dirty="0" err="1"/>
              <a:t>später</a:t>
            </a:r>
            <a:r>
              <a:rPr lang="cs-CZ" dirty="0"/>
              <a:t> </a:t>
            </a:r>
            <a:r>
              <a:rPr lang="cs-CZ" dirty="0" err="1"/>
              <a:t>aber</a:t>
            </a:r>
            <a:r>
              <a:rPr lang="cs-CZ" dirty="0"/>
              <a:t> </a:t>
            </a:r>
            <a:r>
              <a:rPr lang="cs-CZ" dirty="0" err="1"/>
              <a:t>heirateten</a:t>
            </a:r>
            <a:r>
              <a:rPr lang="cs-CZ" dirty="0"/>
              <a:t>, </a:t>
            </a:r>
            <a:r>
              <a:rPr lang="cs-CZ" dirty="0" err="1"/>
              <a:t>durften</a:t>
            </a:r>
            <a:r>
              <a:rPr lang="cs-CZ" dirty="0"/>
              <a:t> </a:t>
            </a:r>
            <a:r>
              <a:rPr lang="cs-CZ" dirty="0" err="1"/>
              <a:t>nicht</a:t>
            </a:r>
            <a:r>
              <a:rPr lang="cs-CZ" dirty="0"/>
              <a:t> </a:t>
            </a:r>
            <a:r>
              <a:rPr lang="cs-CZ" dirty="0" err="1"/>
              <a:t>die</a:t>
            </a:r>
            <a:r>
              <a:rPr lang="cs-CZ" dirty="0"/>
              <a:t> </a:t>
            </a:r>
            <a:r>
              <a:rPr lang="cs-CZ" dirty="0" err="1"/>
              <a:t>Haube</a:t>
            </a:r>
            <a:r>
              <a:rPr lang="cs-CZ" dirty="0"/>
              <a:t> </a:t>
            </a:r>
            <a:r>
              <a:rPr lang="cs-CZ" dirty="0" err="1"/>
              <a:t>tragen</a:t>
            </a:r>
            <a:r>
              <a:rPr lang="cs-CZ" dirty="0"/>
              <a:t>, </a:t>
            </a:r>
            <a:r>
              <a:rPr lang="cs-CZ" dirty="0" err="1"/>
              <a:t>die</a:t>
            </a:r>
            <a:r>
              <a:rPr lang="cs-CZ" dirty="0"/>
              <a:t> </a:t>
            </a:r>
            <a:r>
              <a:rPr lang="cs-CZ" dirty="0" err="1"/>
              <a:t>ein</a:t>
            </a:r>
            <a:r>
              <a:rPr lang="cs-CZ" dirty="0"/>
              <a:t> </a:t>
            </a:r>
            <a:r>
              <a:rPr lang="cs-CZ" dirty="0" err="1"/>
              <a:t>Zeichen</a:t>
            </a:r>
            <a:r>
              <a:rPr lang="cs-CZ" dirty="0"/>
              <a:t> der „</a:t>
            </a:r>
            <a:r>
              <a:rPr lang="cs-CZ" dirty="0" err="1"/>
              <a:t>ehrbaren</a:t>
            </a:r>
            <a:r>
              <a:rPr lang="cs-CZ" dirty="0"/>
              <a:t>“ </a:t>
            </a:r>
            <a:r>
              <a:rPr lang="cs-CZ" dirty="0" err="1"/>
              <a:t>Frau</a:t>
            </a:r>
            <a:r>
              <a:rPr lang="cs-CZ" dirty="0"/>
              <a:t> </a:t>
            </a:r>
            <a:r>
              <a:rPr lang="cs-CZ" dirty="0" err="1"/>
              <a:t>war</a:t>
            </a:r>
            <a:r>
              <a:rPr lang="cs-CZ" dirty="0"/>
              <a:t>.</a:t>
            </a:r>
          </a:p>
          <a:p>
            <a:endParaRPr lang="cs-CZ" dirty="0"/>
          </a:p>
          <a:p>
            <a:r>
              <a:rPr lang="cs-CZ" dirty="0"/>
              <a:t>„Necnostné“ ženy bylo možno také rozeznat podle pokrývky hlavy. Tak musely například prostitutky označovat svůj čepec žlutým pásem. Ženy, které měly nemanželský poměr, ale později se vdaly, nesměly nosit čepec, který byl znamením ctnostné ženy. </a:t>
            </a:r>
            <a:endParaRPr lang="de-DE" dirty="0"/>
          </a:p>
          <a:p>
            <a:endParaRPr lang="de-DE" dirty="0"/>
          </a:p>
        </p:txBody>
      </p:sp>
    </p:spTree>
    <p:extLst>
      <p:ext uri="{BB962C8B-B14F-4D97-AF65-F5344CB8AC3E}">
        <p14:creationId xmlns:p14="http://schemas.microsoft.com/office/powerpoint/2010/main" val="106753187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ál">
  <a:themeElements>
    <a:clrScheme name="Integrá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á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á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docProps/app.xml><?xml version="1.0" encoding="utf-8"?>
<Properties xmlns="http://schemas.openxmlformats.org/officeDocument/2006/extended-properties" xmlns:vt="http://schemas.openxmlformats.org/officeDocument/2006/docPropsVTypes">
  <Template>Integral</Template>
  <TotalTime>0</TotalTime>
  <Words>380</Words>
  <Application>Microsoft Office PowerPoint</Application>
  <PresentationFormat>Širokoúhlá obrazovka</PresentationFormat>
  <Paragraphs>17</Paragraphs>
  <Slides>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7</vt:i4>
      </vt:variant>
    </vt:vector>
  </HeadingPairs>
  <TitlesOfParts>
    <vt:vector size="11" baseType="lpstr">
      <vt:lpstr>Tw Cen MT</vt:lpstr>
      <vt:lpstr>Tw Cen MT Condensed</vt:lpstr>
      <vt:lpstr>Wingdings 3</vt:lpstr>
      <vt:lpstr>Integrál</vt:lpstr>
      <vt:lpstr>Němčina pro historiky</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Němčina pro historiky</dc:title>
  <dc:creator>Veronika</dc:creator>
  <cp:lastModifiedBy>Veronika</cp:lastModifiedBy>
  <cp:revision>17</cp:revision>
  <dcterms:created xsi:type="dcterms:W3CDTF">2019-10-06T15:14:43Z</dcterms:created>
  <dcterms:modified xsi:type="dcterms:W3CDTF">2019-10-28T14:02:48Z</dcterms:modified>
</cp:coreProperties>
</file>