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9" r:id="rId3"/>
    <p:sldId id="260" r:id="rId4"/>
    <p:sldId id="258" r:id="rId5"/>
    <p:sldId id="262" r:id="rId6"/>
    <p:sldId id="263" r:id="rId7"/>
    <p:sldId id="261" r:id="rId8"/>
    <p:sldId id="264" r:id="rId9"/>
    <p:sldId id="257" r:id="rId10"/>
    <p:sldId id="267"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2" d="100"/>
          <a:sy n="122" d="100"/>
        </p:scale>
        <p:origin x="114"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46B51CA3-1A60-4009-9528-30769A61896C}" type="datetimeFigureOut">
              <a:rPr lang="de-DE" smtClean="0"/>
              <a:t>03.10.2019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151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6B51CA3-1A60-4009-9528-30769A61896C}" type="datetimeFigureOut">
              <a:rPr lang="de-DE" smtClean="0"/>
              <a:t>03.10.2019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221074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cs-CZ"/>
              <a:t>Kliknutím lze upravit styl.</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6B51CA3-1A60-4009-9528-30769A61896C}" type="datetimeFigureOut">
              <a:rPr lang="de-DE" smtClean="0"/>
              <a:t>03.10.2019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4133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6B51CA3-1A60-4009-9528-30769A61896C}" type="datetimeFigureOut">
              <a:rPr lang="de-DE" smtClean="0"/>
              <a:t>03.10.2019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2983566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cs-CZ"/>
              <a:t>Kliknutím lze upravit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6B51CA3-1A60-4009-9528-30769A61896C}" type="datetimeFigureOut">
              <a:rPr lang="de-DE" smtClean="0"/>
              <a:t>03.10.2019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658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6B51CA3-1A60-4009-9528-30769A61896C}" type="datetimeFigureOut">
              <a:rPr lang="de-DE" smtClean="0"/>
              <a:t>03.10.2019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3046331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a:t>Po kliknutí můžete upravovat styly textu v předloze.</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6B51CA3-1A60-4009-9528-30769A61896C}" type="datetimeFigureOut">
              <a:rPr lang="de-DE" smtClean="0"/>
              <a:t>03.10.2019</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3598225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6B51CA3-1A60-4009-9528-30769A61896C}" type="datetimeFigureOut">
              <a:rPr lang="de-DE" smtClean="0"/>
              <a:t>03.10.2019</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2291090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51CA3-1A60-4009-9528-30769A61896C}" type="datetimeFigureOut">
              <a:rPr lang="de-DE" smtClean="0"/>
              <a:t>03.10.2019</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569032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cs-CZ"/>
              <a:t>Kliknutím lze upravit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6B51CA3-1A60-4009-9528-30769A61896C}" type="datetimeFigureOut">
              <a:rPr lang="de-DE" smtClean="0"/>
              <a:t>03.10.2019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4204895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6B51CA3-1A60-4009-9528-30769A61896C}" type="datetimeFigureOut">
              <a:rPr lang="de-DE" smtClean="0"/>
              <a:t>03.10.2019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5BD9A42-2D8C-415F-9A4D-EFAE85237DD3}" type="slidenum">
              <a:rPr lang="de-DE" smtClean="0"/>
              <a:t>‹#›</a:t>
            </a:fld>
            <a:endParaRPr lang="de-DE"/>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6199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6B51CA3-1A60-4009-9528-30769A61896C}" type="datetimeFigureOut">
              <a:rPr lang="de-DE" smtClean="0"/>
              <a:t>03.10.2019</a:t>
            </a:fld>
            <a:endParaRPr lang="de-DE"/>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de-DE"/>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15BD9A42-2D8C-415F-9A4D-EFAE85237DD3}" type="slidenum">
              <a:rPr lang="de-DE" smtClean="0"/>
              <a:t>‹#›</a:t>
            </a:fld>
            <a:endParaRPr lang="de-DE"/>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119565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hyperlink" Target="http://www.duden.de/" TargetMode="External"/><Relationship Id="rId3" Type="http://schemas.openxmlformats.org/officeDocument/2006/relationships/hyperlink" Target="https://kisk.phil.muni.cz/kreativita/temata/kreativni-techniky/pametove-techniky" TargetMode="External"/><Relationship Id="rId7" Type="http://schemas.openxmlformats.org/officeDocument/2006/relationships/hyperlink" Target="http://www.slovnik.cz/" TargetMode="External"/><Relationship Id="rId2" Type="http://schemas.openxmlformats.org/officeDocument/2006/relationships/hyperlink" Target="https://www.2000slovicek.cz/?s=wpp" TargetMode="External"/><Relationship Id="rId1" Type="http://schemas.openxmlformats.org/officeDocument/2006/relationships/slideLayout" Target="../slideLayouts/slideLayout2.xml"/><Relationship Id="rId6" Type="http://schemas.openxmlformats.org/officeDocument/2006/relationships/hyperlink" Target="http://www.slovnik.seznam.cz/" TargetMode="External"/><Relationship Id="rId5" Type="http://schemas.openxmlformats.org/officeDocument/2006/relationships/hyperlink" Target="http://www.pametauceni.cz/clanek-2346-biflovani-cizich-slovicek-je-pro-opice/" TargetMode="External"/><Relationship Id="rId10" Type="http://schemas.openxmlformats.org/officeDocument/2006/relationships/hyperlink" Target="http://www.forvo.com/" TargetMode="External"/><Relationship Id="rId4" Type="http://schemas.openxmlformats.org/officeDocument/2006/relationships/hyperlink" Target="https://www.sogoodlanguages.com/cs/5-overenych-zpusobu-jak-si-zapamatovat-slovicka/" TargetMode="External"/><Relationship Id="rId9" Type="http://schemas.openxmlformats.org/officeDocument/2006/relationships/hyperlink" Target="http://www.linguatools.d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konjugator.reverso.net/konjugation-deutsch-verb-kennenlernen.html" TargetMode="External"/><Relationship Id="rId2" Type="http://schemas.openxmlformats.org/officeDocument/2006/relationships/hyperlink" Target="http://www.kj.fme.vutbr.cz/studopory/de/grammar/bag.pdf" TargetMode="External"/><Relationship Id="rId1" Type="http://schemas.openxmlformats.org/officeDocument/2006/relationships/slideLayout" Target="../slideLayouts/slideLayout2.xml"/><Relationship Id="rId4" Type="http://schemas.openxmlformats.org/officeDocument/2006/relationships/hyperlink" Target="http://www.slovnik.cz/"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21B524-6CAC-4F9C-B367-4BB34F1D4F15}"/>
              </a:ext>
            </a:extLst>
          </p:cNvPr>
          <p:cNvSpPr>
            <a:spLocks noGrp="1"/>
          </p:cNvSpPr>
          <p:nvPr>
            <p:ph type="ctrTitle"/>
          </p:nvPr>
        </p:nvSpPr>
        <p:spPr/>
        <p:txBody>
          <a:bodyPr/>
          <a:lstStyle/>
          <a:p>
            <a:r>
              <a:rPr lang="cs-CZ" dirty="0"/>
              <a:t>Němčina pro historiky</a:t>
            </a:r>
            <a:endParaRPr lang="de-DE" dirty="0"/>
          </a:p>
        </p:txBody>
      </p:sp>
      <p:sp>
        <p:nvSpPr>
          <p:cNvPr id="3" name="Podnadpis 2">
            <a:extLst>
              <a:ext uri="{FF2B5EF4-FFF2-40B4-BE49-F238E27FC236}">
                <a16:creationId xmlns:a16="http://schemas.microsoft.com/office/drawing/2014/main" id="{4E0C56B6-437F-4291-9726-C66EBA585991}"/>
              </a:ext>
            </a:extLst>
          </p:cNvPr>
          <p:cNvSpPr>
            <a:spLocks noGrp="1"/>
          </p:cNvSpPr>
          <p:nvPr>
            <p:ph type="subTitle" idx="1"/>
          </p:nvPr>
        </p:nvSpPr>
        <p:spPr/>
        <p:txBody>
          <a:bodyPr/>
          <a:lstStyle/>
          <a:p>
            <a:r>
              <a:rPr lang="cs-CZ" dirty="0"/>
              <a:t>První hodina</a:t>
            </a:r>
          </a:p>
          <a:p>
            <a:r>
              <a:rPr lang="cs-CZ" dirty="0"/>
              <a:t>Skupina 2</a:t>
            </a:r>
            <a:endParaRPr lang="de-DE" dirty="0"/>
          </a:p>
        </p:txBody>
      </p:sp>
    </p:spTree>
    <p:extLst>
      <p:ext uri="{BB962C8B-B14F-4D97-AF65-F5344CB8AC3E}">
        <p14:creationId xmlns:p14="http://schemas.microsoft.com/office/powerpoint/2010/main" val="201665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Výběr textu</a:t>
            </a:r>
            <a:endParaRPr lang="cs-CZ" dirty="0"/>
          </a:p>
        </p:txBody>
      </p:sp>
      <p:sp>
        <p:nvSpPr>
          <p:cNvPr id="3" name="Zástupný symbol pro obsah 2"/>
          <p:cNvSpPr>
            <a:spLocks noGrp="1"/>
          </p:cNvSpPr>
          <p:nvPr>
            <p:ph idx="1"/>
          </p:nvPr>
        </p:nvSpPr>
        <p:spPr/>
        <p:txBody>
          <a:bodyPr/>
          <a:lstStyle/>
          <a:p>
            <a:r>
              <a:rPr lang="cs-CZ" dirty="0" smtClean="0"/>
              <a:t>- oborný článek/kniha</a:t>
            </a:r>
          </a:p>
          <a:p>
            <a:r>
              <a:rPr lang="cs-CZ" dirty="0" smtClean="0"/>
              <a:t>- minimálně půl strany A4</a:t>
            </a:r>
          </a:p>
          <a:p>
            <a:r>
              <a:rPr lang="cs-CZ" dirty="0" smtClean="0"/>
              <a:t>- vybrat a zaslat do čtvrtka před Vaším termínem</a:t>
            </a:r>
          </a:p>
          <a:p>
            <a:endParaRPr lang="cs-CZ" dirty="0"/>
          </a:p>
        </p:txBody>
      </p:sp>
    </p:spTree>
    <p:extLst>
      <p:ext uri="{BB962C8B-B14F-4D97-AF65-F5344CB8AC3E}">
        <p14:creationId xmlns:p14="http://schemas.microsoft.com/office/powerpoint/2010/main" val="2555734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D42338-3844-46AD-81A9-448CEDEA376D}"/>
              </a:ext>
            </a:extLst>
          </p:cNvPr>
          <p:cNvSpPr>
            <a:spLocks noGrp="1"/>
          </p:cNvSpPr>
          <p:nvPr>
            <p:ph type="title"/>
          </p:nvPr>
        </p:nvSpPr>
        <p:spPr/>
        <p:txBody>
          <a:bodyPr/>
          <a:lstStyle/>
          <a:p>
            <a:r>
              <a:rPr lang="cs-CZ" dirty="0"/>
              <a:t>Konzultace</a:t>
            </a:r>
          </a:p>
        </p:txBody>
      </p:sp>
      <p:sp>
        <p:nvSpPr>
          <p:cNvPr id="3" name="Zástupný symbol pro obsah 2">
            <a:extLst>
              <a:ext uri="{FF2B5EF4-FFF2-40B4-BE49-F238E27FC236}">
                <a16:creationId xmlns:a16="http://schemas.microsoft.com/office/drawing/2014/main" id="{136B1891-581E-46A6-9732-2CA6E5874983}"/>
              </a:ext>
            </a:extLst>
          </p:cNvPr>
          <p:cNvSpPr>
            <a:spLocks noGrp="1"/>
          </p:cNvSpPr>
          <p:nvPr>
            <p:ph idx="1"/>
          </p:nvPr>
        </p:nvSpPr>
        <p:spPr/>
        <p:txBody>
          <a:bodyPr/>
          <a:lstStyle/>
          <a:p>
            <a:r>
              <a:rPr lang="cs-CZ" dirty="0"/>
              <a:t>Čtvrtek, 9 – 10.00, místnost </a:t>
            </a:r>
            <a:r>
              <a:rPr lang="cs-CZ" dirty="0" smtClean="0"/>
              <a:t>J4001 (</a:t>
            </a:r>
            <a:r>
              <a:rPr lang="cs-CZ" dirty="0" err="1" smtClean="0"/>
              <a:t>doktorandovna</a:t>
            </a:r>
            <a:r>
              <a:rPr lang="cs-CZ" smtClean="0"/>
              <a:t> germanistiky) </a:t>
            </a:r>
            <a:r>
              <a:rPr lang="cs-CZ" dirty="0"/>
              <a:t>nebo po domluvě </a:t>
            </a:r>
            <a:r>
              <a:rPr lang="cs-CZ" dirty="0" smtClean="0"/>
              <a:t>e-mailem</a:t>
            </a:r>
          </a:p>
          <a:p>
            <a:r>
              <a:rPr lang="cs-CZ" dirty="0" smtClean="0"/>
              <a:t>Nebojte se přijít, pokud byste měli jakékoli otázky ke kurzu nebo potřebovali dovysvětlit probíranou látku. </a:t>
            </a:r>
            <a:endParaRPr lang="cs-CZ" dirty="0"/>
          </a:p>
        </p:txBody>
      </p:sp>
    </p:spTree>
    <p:extLst>
      <p:ext uri="{BB962C8B-B14F-4D97-AF65-F5344CB8AC3E}">
        <p14:creationId xmlns:p14="http://schemas.microsoft.com/office/powerpoint/2010/main" val="3331709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713DD5-6622-4273-AA71-6512046F4036}"/>
              </a:ext>
            </a:extLst>
          </p:cNvPr>
          <p:cNvSpPr>
            <a:spLocks noGrp="1"/>
          </p:cNvSpPr>
          <p:nvPr>
            <p:ph type="title"/>
          </p:nvPr>
        </p:nvSpPr>
        <p:spPr/>
        <p:txBody>
          <a:bodyPr/>
          <a:lstStyle/>
          <a:p>
            <a:r>
              <a:rPr lang="cs-CZ" dirty="0"/>
              <a:t>Cíl semináře</a:t>
            </a:r>
            <a:endParaRPr lang="de-DE" dirty="0"/>
          </a:p>
        </p:txBody>
      </p:sp>
      <p:sp>
        <p:nvSpPr>
          <p:cNvPr id="3" name="Zástupný obsah 2">
            <a:extLst>
              <a:ext uri="{FF2B5EF4-FFF2-40B4-BE49-F238E27FC236}">
                <a16:creationId xmlns:a16="http://schemas.microsoft.com/office/drawing/2014/main" id="{ED7692A4-9DA4-4FD1-BD04-803A272E167C}"/>
              </a:ext>
            </a:extLst>
          </p:cNvPr>
          <p:cNvSpPr>
            <a:spLocks noGrp="1"/>
          </p:cNvSpPr>
          <p:nvPr>
            <p:ph idx="1"/>
          </p:nvPr>
        </p:nvSpPr>
        <p:spPr/>
        <p:txBody>
          <a:bodyPr/>
          <a:lstStyle/>
          <a:p>
            <a:r>
              <a:rPr lang="cs-CZ" dirty="0"/>
              <a:t>- naplnit studenty odvahou k práci s prameny a literaturou v němčině </a:t>
            </a:r>
            <a:r>
              <a:rPr lang="cs-CZ" dirty="0">
                <a:sym typeface="Wingdings" panose="05000000000000000000" pitchFamily="2" charset="2"/>
              </a:rPr>
              <a:t></a:t>
            </a:r>
          </a:p>
          <a:p>
            <a:endParaRPr lang="cs-CZ" dirty="0">
              <a:sym typeface="Wingdings" panose="05000000000000000000" pitchFamily="2" charset="2"/>
            </a:endParaRPr>
          </a:p>
          <a:p>
            <a:r>
              <a:rPr lang="cs-CZ" dirty="0">
                <a:sym typeface="Wingdings" panose="05000000000000000000" pitchFamily="2" charset="2"/>
              </a:rPr>
              <a:t>- aneb jak hledat a kde najít</a:t>
            </a:r>
          </a:p>
          <a:p>
            <a:r>
              <a:rPr lang="cs-CZ" dirty="0">
                <a:sym typeface="Wingdings" panose="05000000000000000000" pitchFamily="2" charset="2"/>
              </a:rPr>
              <a:t>- není vyžadována aktivní znalost gramatických jevů</a:t>
            </a:r>
          </a:p>
          <a:p>
            <a:endParaRPr lang="cs-CZ" dirty="0">
              <a:sym typeface="Wingdings" panose="05000000000000000000" pitchFamily="2" charset="2"/>
            </a:endParaRPr>
          </a:p>
        </p:txBody>
      </p:sp>
    </p:spTree>
    <p:extLst>
      <p:ext uri="{BB962C8B-B14F-4D97-AF65-F5344CB8AC3E}">
        <p14:creationId xmlns:p14="http://schemas.microsoft.com/office/powerpoint/2010/main" val="3996375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821CDF-4729-4286-995A-D9C64D63155F}"/>
              </a:ext>
            </a:extLst>
          </p:cNvPr>
          <p:cNvSpPr>
            <a:spLocks noGrp="1"/>
          </p:cNvSpPr>
          <p:nvPr>
            <p:ph type="title"/>
          </p:nvPr>
        </p:nvSpPr>
        <p:spPr/>
        <p:txBody>
          <a:bodyPr/>
          <a:lstStyle/>
          <a:p>
            <a:r>
              <a:rPr lang="cs-CZ" dirty="0" err="1"/>
              <a:t>Sich</a:t>
            </a:r>
            <a:r>
              <a:rPr lang="cs-CZ" dirty="0"/>
              <a:t> </a:t>
            </a:r>
            <a:r>
              <a:rPr lang="cs-CZ" dirty="0" err="1"/>
              <a:t>vorstellen</a:t>
            </a:r>
            <a:r>
              <a:rPr lang="cs-CZ" dirty="0"/>
              <a:t>…</a:t>
            </a:r>
            <a:endParaRPr lang="de-DE" dirty="0"/>
          </a:p>
        </p:txBody>
      </p:sp>
      <p:sp>
        <p:nvSpPr>
          <p:cNvPr id="3" name="Zástupný obsah 2">
            <a:extLst>
              <a:ext uri="{FF2B5EF4-FFF2-40B4-BE49-F238E27FC236}">
                <a16:creationId xmlns:a16="http://schemas.microsoft.com/office/drawing/2014/main" id="{CCA05922-2DB2-479D-BF24-988A0C945E51}"/>
              </a:ext>
            </a:extLst>
          </p:cNvPr>
          <p:cNvSpPr>
            <a:spLocks noGrp="1"/>
          </p:cNvSpPr>
          <p:nvPr>
            <p:ph idx="1"/>
          </p:nvPr>
        </p:nvSpPr>
        <p:spPr/>
        <p:txBody>
          <a:bodyPr/>
          <a:lstStyle/>
          <a:p>
            <a:r>
              <a:rPr lang="cs-CZ" dirty="0"/>
              <a:t>Name</a:t>
            </a:r>
          </a:p>
          <a:p>
            <a:r>
              <a:rPr lang="cs-CZ" dirty="0"/>
              <a:t>Alter</a:t>
            </a:r>
          </a:p>
          <a:p>
            <a:pPr marL="0" indent="0">
              <a:buNone/>
            </a:pPr>
            <a:r>
              <a:rPr lang="cs-CZ" dirty="0"/>
              <a:t> </a:t>
            </a:r>
            <a:r>
              <a:rPr lang="cs-CZ" dirty="0" err="1"/>
              <a:t>Geburtsort</a:t>
            </a:r>
            <a:endParaRPr lang="cs-CZ" dirty="0"/>
          </a:p>
          <a:p>
            <a:r>
              <a:rPr lang="cs-CZ" dirty="0" err="1"/>
              <a:t>Hobbys</a:t>
            </a:r>
            <a:endParaRPr lang="de-DE" dirty="0"/>
          </a:p>
          <a:p>
            <a:r>
              <a:rPr lang="de-DE" dirty="0" err="1"/>
              <a:t>For</a:t>
            </a:r>
            <a:r>
              <a:rPr lang="cs-CZ" dirty="0" err="1"/>
              <a:t>schungsinteressen</a:t>
            </a:r>
            <a:endParaRPr lang="de-DE" dirty="0"/>
          </a:p>
        </p:txBody>
      </p:sp>
    </p:spTree>
    <p:extLst>
      <p:ext uri="{BB962C8B-B14F-4D97-AF65-F5344CB8AC3E}">
        <p14:creationId xmlns:p14="http://schemas.microsoft.com/office/powerpoint/2010/main" val="638234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3E9259-258D-455F-AB8D-B4367177ADD7}"/>
              </a:ext>
            </a:extLst>
          </p:cNvPr>
          <p:cNvSpPr>
            <a:spLocks noGrp="1"/>
          </p:cNvSpPr>
          <p:nvPr>
            <p:ph type="title"/>
          </p:nvPr>
        </p:nvSpPr>
        <p:spPr/>
        <p:txBody>
          <a:bodyPr/>
          <a:lstStyle/>
          <a:p>
            <a:r>
              <a:rPr lang="cs-CZ" dirty="0"/>
              <a:t>Jak porozumět cizímu jazyku?</a:t>
            </a:r>
            <a:endParaRPr lang="de-DE" dirty="0"/>
          </a:p>
        </p:txBody>
      </p:sp>
      <p:sp>
        <p:nvSpPr>
          <p:cNvPr id="3" name="Zástupný obsah 2">
            <a:extLst>
              <a:ext uri="{FF2B5EF4-FFF2-40B4-BE49-F238E27FC236}">
                <a16:creationId xmlns:a16="http://schemas.microsoft.com/office/drawing/2014/main" id="{77F16870-0FC3-465A-9E22-263A4F03BE38}"/>
              </a:ext>
            </a:extLst>
          </p:cNvPr>
          <p:cNvSpPr>
            <a:spLocks noGrp="1"/>
          </p:cNvSpPr>
          <p:nvPr>
            <p:ph sz="half" idx="1"/>
          </p:nvPr>
        </p:nvSpPr>
        <p:spPr/>
        <p:txBody>
          <a:bodyPr/>
          <a:lstStyle/>
          <a:p>
            <a:r>
              <a:rPr lang="cs-CZ" dirty="0"/>
              <a:t>Gramatika	</a:t>
            </a:r>
            <a:endParaRPr lang="de-DE" dirty="0"/>
          </a:p>
        </p:txBody>
      </p:sp>
      <p:sp>
        <p:nvSpPr>
          <p:cNvPr id="4" name="Zástupný obsah 3">
            <a:extLst>
              <a:ext uri="{FF2B5EF4-FFF2-40B4-BE49-F238E27FC236}">
                <a16:creationId xmlns:a16="http://schemas.microsoft.com/office/drawing/2014/main" id="{F36CCA17-9747-452F-9875-15BC1E9DF14B}"/>
              </a:ext>
            </a:extLst>
          </p:cNvPr>
          <p:cNvSpPr>
            <a:spLocks noGrp="1"/>
          </p:cNvSpPr>
          <p:nvPr>
            <p:ph sz="half" idx="2"/>
          </p:nvPr>
        </p:nvSpPr>
        <p:spPr/>
        <p:txBody>
          <a:bodyPr/>
          <a:lstStyle/>
          <a:p>
            <a:r>
              <a:rPr lang="cs-CZ" dirty="0"/>
              <a:t>Slovní zásoba</a:t>
            </a:r>
          </a:p>
          <a:p>
            <a:endParaRPr lang="cs-CZ" dirty="0"/>
          </a:p>
          <a:p>
            <a:endParaRPr lang="de-DE" dirty="0"/>
          </a:p>
        </p:txBody>
      </p:sp>
    </p:spTree>
    <p:extLst>
      <p:ext uri="{BB962C8B-B14F-4D97-AF65-F5344CB8AC3E}">
        <p14:creationId xmlns:p14="http://schemas.microsoft.com/office/powerpoint/2010/main" val="2497975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FF90E2-375C-4A57-9DD2-B44A7552DF2A}"/>
              </a:ext>
            </a:extLst>
          </p:cNvPr>
          <p:cNvSpPr>
            <a:spLocks noGrp="1"/>
          </p:cNvSpPr>
          <p:nvPr>
            <p:ph type="title"/>
          </p:nvPr>
        </p:nvSpPr>
        <p:spPr/>
        <p:txBody>
          <a:bodyPr/>
          <a:lstStyle/>
          <a:p>
            <a:r>
              <a:rPr lang="cs-CZ" dirty="0"/>
              <a:t>Slovní zásoba</a:t>
            </a:r>
            <a:endParaRPr lang="de-DE" dirty="0"/>
          </a:p>
        </p:txBody>
      </p:sp>
      <p:sp>
        <p:nvSpPr>
          <p:cNvPr id="3" name="Zástupný obsah 2">
            <a:extLst>
              <a:ext uri="{FF2B5EF4-FFF2-40B4-BE49-F238E27FC236}">
                <a16:creationId xmlns:a16="http://schemas.microsoft.com/office/drawing/2014/main" id="{C5C89B34-10B4-46D3-BEEA-682A2DA9E366}"/>
              </a:ext>
            </a:extLst>
          </p:cNvPr>
          <p:cNvSpPr>
            <a:spLocks noGrp="1"/>
          </p:cNvSpPr>
          <p:nvPr>
            <p:ph idx="1"/>
          </p:nvPr>
        </p:nvSpPr>
        <p:spPr/>
        <p:txBody>
          <a:bodyPr>
            <a:normAutofit fontScale="92500"/>
          </a:bodyPr>
          <a:lstStyle/>
          <a:p>
            <a:r>
              <a:rPr lang="cs-CZ" dirty="0"/>
              <a:t>- konce prokrastinace</a:t>
            </a:r>
          </a:p>
          <a:p>
            <a:r>
              <a:rPr lang="cs-CZ" dirty="0"/>
              <a:t>- paměťové techniky</a:t>
            </a:r>
          </a:p>
          <a:p>
            <a:r>
              <a:rPr lang="de-DE" dirty="0">
                <a:hlinkClick r:id="rId2"/>
              </a:rPr>
              <a:t>https://www.2000slovicek.cz/?s=wpp</a:t>
            </a:r>
            <a:endParaRPr lang="cs-CZ" dirty="0"/>
          </a:p>
          <a:p>
            <a:r>
              <a:rPr lang="de-DE" u="sng" dirty="0">
                <a:hlinkClick r:id="rId3"/>
              </a:rPr>
              <a:t>https://kisk.phil.muni.cz/kreativita/temata/kreativni-techniky/pametove-techniky</a:t>
            </a:r>
            <a:endParaRPr lang="de-DE" dirty="0"/>
          </a:p>
          <a:p>
            <a:r>
              <a:rPr lang="de-DE" u="sng" dirty="0">
                <a:hlinkClick r:id="rId4"/>
              </a:rPr>
              <a:t>https://www.sogoodlanguages.com/cs/5-overenych-zpusobu-jak-si-zapamatovat-slovicka/</a:t>
            </a:r>
            <a:endParaRPr lang="de-DE" dirty="0"/>
          </a:p>
          <a:p>
            <a:r>
              <a:rPr lang="de-DE" u="sng" dirty="0">
                <a:hlinkClick r:id="rId5"/>
              </a:rPr>
              <a:t>http://www.pametauceni.cz/clanek-2346-biflovani-cizich-slovicek-je-pro-opice/</a:t>
            </a:r>
            <a:r>
              <a:rPr lang="cs-CZ" dirty="0"/>
              <a:t> </a:t>
            </a:r>
          </a:p>
          <a:p>
            <a:r>
              <a:rPr lang="cs-CZ" dirty="0"/>
              <a:t>- slovníky: </a:t>
            </a:r>
            <a:r>
              <a:rPr lang="cs-CZ" dirty="0">
                <a:hlinkClick r:id="rId6"/>
              </a:rPr>
              <a:t>www.slovnik.seznam.cz</a:t>
            </a:r>
            <a:r>
              <a:rPr lang="cs-CZ" dirty="0"/>
              <a:t>, </a:t>
            </a:r>
            <a:r>
              <a:rPr lang="cs-CZ" dirty="0">
                <a:hlinkClick r:id="rId7"/>
              </a:rPr>
              <a:t>www.slovnik.cz</a:t>
            </a:r>
            <a:r>
              <a:rPr lang="cs-CZ" dirty="0"/>
              <a:t>, </a:t>
            </a:r>
            <a:r>
              <a:rPr lang="cs-CZ" dirty="0">
                <a:hlinkClick r:id="rId8"/>
              </a:rPr>
              <a:t>www.duden.de</a:t>
            </a:r>
            <a:r>
              <a:rPr lang="cs-CZ" dirty="0"/>
              <a:t> </a:t>
            </a:r>
          </a:p>
          <a:p>
            <a:r>
              <a:rPr lang="cs-CZ" dirty="0"/>
              <a:t>- korpusy: </a:t>
            </a:r>
            <a:r>
              <a:rPr lang="cs-CZ" dirty="0">
                <a:hlinkClick r:id="rId9"/>
              </a:rPr>
              <a:t>www.linguatools.de</a:t>
            </a:r>
            <a:r>
              <a:rPr lang="cs-CZ" dirty="0"/>
              <a:t> </a:t>
            </a:r>
          </a:p>
          <a:p>
            <a:r>
              <a:rPr lang="cs-CZ" dirty="0"/>
              <a:t>- výslovnost: </a:t>
            </a:r>
            <a:r>
              <a:rPr lang="cs-CZ" dirty="0">
                <a:hlinkClick r:id="rId10"/>
              </a:rPr>
              <a:t>www.forvo.com</a:t>
            </a:r>
            <a:r>
              <a:rPr lang="cs-CZ" dirty="0"/>
              <a:t> </a:t>
            </a:r>
            <a:endParaRPr lang="de-DE" dirty="0"/>
          </a:p>
        </p:txBody>
      </p:sp>
    </p:spTree>
    <p:extLst>
      <p:ext uri="{BB962C8B-B14F-4D97-AF65-F5344CB8AC3E}">
        <p14:creationId xmlns:p14="http://schemas.microsoft.com/office/powerpoint/2010/main" val="1368473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166F11-F84F-4E08-AD8E-AD92C92867F9}"/>
              </a:ext>
            </a:extLst>
          </p:cNvPr>
          <p:cNvSpPr>
            <a:spLocks noGrp="1"/>
          </p:cNvSpPr>
          <p:nvPr>
            <p:ph type="title"/>
          </p:nvPr>
        </p:nvSpPr>
        <p:spPr/>
        <p:txBody>
          <a:bodyPr/>
          <a:lstStyle/>
          <a:p>
            <a:r>
              <a:rPr lang="cs-CZ" dirty="0"/>
              <a:t>gramatika</a:t>
            </a:r>
            <a:endParaRPr lang="de-DE" dirty="0"/>
          </a:p>
        </p:txBody>
      </p:sp>
      <p:sp>
        <p:nvSpPr>
          <p:cNvPr id="3" name="Zástupný obsah 2">
            <a:extLst>
              <a:ext uri="{FF2B5EF4-FFF2-40B4-BE49-F238E27FC236}">
                <a16:creationId xmlns:a16="http://schemas.microsoft.com/office/drawing/2014/main" id="{79FE1567-6426-4284-BADF-0E2356C89910}"/>
              </a:ext>
            </a:extLst>
          </p:cNvPr>
          <p:cNvSpPr>
            <a:spLocks noGrp="1"/>
          </p:cNvSpPr>
          <p:nvPr>
            <p:ph idx="1"/>
          </p:nvPr>
        </p:nvSpPr>
        <p:spPr/>
        <p:txBody>
          <a:bodyPr/>
          <a:lstStyle/>
          <a:p>
            <a:r>
              <a:rPr lang="de-DE" dirty="0">
                <a:hlinkClick r:id="rId2"/>
              </a:rPr>
              <a:t>http://www.kj.fme.vutbr.cz/studopory/de/grammar/bag.pdf</a:t>
            </a:r>
            <a:endParaRPr lang="cs-CZ" dirty="0"/>
          </a:p>
          <a:p>
            <a:r>
              <a:rPr lang="cs-CZ" dirty="0"/>
              <a:t>Konjugace: </a:t>
            </a:r>
            <a:r>
              <a:rPr lang="de-DE" dirty="0">
                <a:hlinkClick r:id="rId3"/>
              </a:rPr>
              <a:t>http://konjugator.reverso.net/konjugation-deutsch-verb-kennenlernen.html</a:t>
            </a:r>
            <a:endParaRPr lang="cs-CZ" dirty="0"/>
          </a:p>
          <a:p>
            <a:r>
              <a:rPr lang="cs-CZ" dirty="0">
                <a:hlinkClick r:id="rId4"/>
              </a:rPr>
              <a:t>www.slovnik.cz</a:t>
            </a:r>
            <a:endParaRPr lang="cs-CZ" dirty="0"/>
          </a:p>
          <a:p>
            <a:endParaRPr lang="cs-CZ" dirty="0"/>
          </a:p>
          <a:p>
            <a:endParaRPr lang="cs-CZ" dirty="0"/>
          </a:p>
          <a:p>
            <a:r>
              <a:rPr lang="cs-CZ" dirty="0"/>
              <a:t>Čtení!</a:t>
            </a:r>
          </a:p>
          <a:p>
            <a:endParaRPr lang="cs-CZ" dirty="0"/>
          </a:p>
          <a:p>
            <a:pPr marL="0" indent="0">
              <a:buNone/>
            </a:pPr>
            <a:endParaRPr lang="de-DE" dirty="0"/>
          </a:p>
        </p:txBody>
      </p:sp>
    </p:spTree>
    <p:extLst>
      <p:ext uri="{BB962C8B-B14F-4D97-AF65-F5344CB8AC3E}">
        <p14:creationId xmlns:p14="http://schemas.microsoft.com/office/powerpoint/2010/main" val="4199649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1FCC3F-91F2-4EDF-ACD9-5DA4F82B207B}"/>
              </a:ext>
            </a:extLst>
          </p:cNvPr>
          <p:cNvSpPr>
            <a:spLocks noGrp="1"/>
          </p:cNvSpPr>
          <p:nvPr>
            <p:ph type="title"/>
          </p:nvPr>
        </p:nvSpPr>
        <p:spPr>
          <a:xfrm>
            <a:off x="1278194" y="235974"/>
            <a:ext cx="9466005" cy="68826"/>
          </a:xfrm>
        </p:spPr>
        <p:txBody>
          <a:bodyPr>
            <a:normAutofit fontScale="90000"/>
          </a:bodyPr>
          <a:lstStyle/>
          <a:p>
            <a:endParaRPr lang="de-DE" dirty="0"/>
          </a:p>
        </p:txBody>
      </p:sp>
      <p:sp>
        <p:nvSpPr>
          <p:cNvPr id="3" name="Zástupný obsah 2">
            <a:extLst>
              <a:ext uri="{FF2B5EF4-FFF2-40B4-BE49-F238E27FC236}">
                <a16:creationId xmlns:a16="http://schemas.microsoft.com/office/drawing/2014/main" id="{56EBE929-FC80-4DFD-ABA0-474FE051E427}"/>
              </a:ext>
            </a:extLst>
          </p:cNvPr>
          <p:cNvSpPr>
            <a:spLocks noGrp="1"/>
          </p:cNvSpPr>
          <p:nvPr>
            <p:ph idx="1"/>
          </p:nvPr>
        </p:nvSpPr>
        <p:spPr>
          <a:xfrm>
            <a:off x="1081548" y="678426"/>
            <a:ext cx="10715587" cy="5719424"/>
          </a:xfrm>
        </p:spPr>
        <p:txBody>
          <a:bodyPr>
            <a:normAutofit/>
          </a:bodyPr>
          <a:lstStyle/>
          <a:p>
            <a:r>
              <a:rPr lang="de-DE" sz="2500" dirty="0"/>
              <a:t>Die Schule ist neben der Familie eine der bedeutendsten Sozialisierungsinstanzen im Leben eines Menschen. Sie gibt dem Schüler das Wissen, das er später in der Gesellschaft braucht. Zugleich lernt der Schüler in der Schule, dass neben der privaten Autorität (seinen Eltern), noch andere, öffentliche Autoritäten existieren: die Lehrer und der Staat, den diese Institution repräsentiert.</a:t>
            </a:r>
          </a:p>
          <a:p>
            <a:r>
              <a:rPr lang="de-DE" sz="2500" dirty="0"/>
              <a:t>Nach Pierre Bourdieu ist eine wichtige Kompetenz des Staates, den Schülern Denkkategorien zu geben. Die Schüler lernen diese Kategorien gut kennen und applizieren sie wieder auf die Welt und den Staat. Die Schule hat dabei nach Bourdieu eine zentrale Funktion: Vor allem beim Unterrichten der Geschichte und der Literatur lernen die jungen Menschen die dominante Kultur kennen, die der Staat als legitime Nationalkultur präsentiert.</a:t>
            </a:r>
          </a:p>
          <a:p>
            <a:r>
              <a:rPr lang="de-DE" sz="2500" dirty="0"/>
              <a:t>Auch in der Tschechoslowakei nach 1948 übergibt die Schule den Schülern nicht nur das Wissen, sondern erzieht die Kinder zu loyalen Bürgern, also zu Menschen, die sich mit den herrschenden Werten identifizieren.</a:t>
            </a:r>
          </a:p>
        </p:txBody>
      </p:sp>
    </p:spTree>
    <p:extLst>
      <p:ext uri="{BB962C8B-B14F-4D97-AF65-F5344CB8AC3E}">
        <p14:creationId xmlns:p14="http://schemas.microsoft.com/office/powerpoint/2010/main" val="1383864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BEC582-39A3-4798-90A4-E398A6EEC802}"/>
              </a:ext>
            </a:extLst>
          </p:cNvPr>
          <p:cNvSpPr>
            <a:spLocks noGrp="1"/>
          </p:cNvSpPr>
          <p:nvPr>
            <p:ph type="title"/>
          </p:nvPr>
        </p:nvSpPr>
        <p:spPr/>
        <p:txBody>
          <a:bodyPr/>
          <a:lstStyle/>
          <a:p>
            <a:r>
              <a:rPr lang="cs-CZ" dirty="0"/>
              <a:t>Podmínky ukončení</a:t>
            </a:r>
            <a:endParaRPr lang="de-DE" dirty="0"/>
          </a:p>
        </p:txBody>
      </p:sp>
      <p:sp>
        <p:nvSpPr>
          <p:cNvPr id="3" name="Zástupný obsah 2">
            <a:extLst>
              <a:ext uri="{FF2B5EF4-FFF2-40B4-BE49-F238E27FC236}">
                <a16:creationId xmlns:a16="http://schemas.microsoft.com/office/drawing/2014/main" id="{13BAA5FA-23FA-4F7E-A2CB-1630A51AA9C3}"/>
              </a:ext>
            </a:extLst>
          </p:cNvPr>
          <p:cNvSpPr>
            <a:spLocks noGrp="1"/>
          </p:cNvSpPr>
          <p:nvPr>
            <p:ph idx="1"/>
          </p:nvPr>
        </p:nvSpPr>
        <p:spPr/>
        <p:txBody>
          <a:bodyPr/>
          <a:lstStyle/>
          <a:p>
            <a:r>
              <a:rPr lang="cs-CZ" dirty="0"/>
              <a:t>- aktivní účast (</a:t>
            </a:r>
            <a:r>
              <a:rPr lang="de-DE" dirty="0"/>
              <a:t>Geistesanwesenheit</a:t>
            </a:r>
            <a:r>
              <a:rPr lang="cs-CZ" dirty="0"/>
              <a:t>) </a:t>
            </a:r>
            <a:r>
              <a:rPr lang="cs-CZ" dirty="0">
                <a:sym typeface="Wingdings" panose="05000000000000000000" pitchFamily="2" charset="2"/>
              </a:rPr>
              <a:t> </a:t>
            </a:r>
            <a:endParaRPr lang="cs-CZ" dirty="0"/>
          </a:p>
          <a:p>
            <a:r>
              <a:rPr lang="cs-CZ" dirty="0"/>
              <a:t>- chybět max. třikrát (nahrazování vlastně nelze, oba semináře jsou zároveň)</a:t>
            </a:r>
          </a:p>
          <a:p>
            <a:r>
              <a:rPr lang="cs-CZ" dirty="0"/>
              <a:t>- </a:t>
            </a:r>
            <a:r>
              <a:rPr lang="cs-CZ" u="sng" dirty="0"/>
              <a:t>jednou za semestr</a:t>
            </a:r>
            <a:r>
              <a:rPr lang="cs-CZ" dirty="0"/>
              <a:t>: vybrat jeden text dle své specializace</a:t>
            </a:r>
          </a:p>
          <a:p>
            <a:r>
              <a:rPr lang="cs-CZ" dirty="0"/>
              <a:t>- </a:t>
            </a:r>
            <a:r>
              <a:rPr lang="cs-CZ" u="sng" dirty="0"/>
              <a:t>po každé hodině</a:t>
            </a:r>
            <a:r>
              <a:rPr lang="cs-CZ" dirty="0"/>
              <a:t>: vypsat si 15 nových slovíček z textu, na další hodinu donést papír s českými ekvivalenty, v hodině doplnit německou verzi</a:t>
            </a:r>
          </a:p>
          <a:p>
            <a:r>
              <a:rPr lang="cs-CZ" dirty="0"/>
              <a:t>- </a:t>
            </a:r>
            <a:r>
              <a:rPr lang="cs-CZ" u="sng" dirty="0"/>
              <a:t>na konci semestru</a:t>
            </a:r>
            <a:r>
              <a:rPr lang="cs-CZ" dirty="0"/>
              <a:t>: zvládnout test (15 slovíček z vašeho seznamu + překlad jednoho textu z probíraných)</a:t>
            </a:r>
            <a:endParaRPr lang="de-DE" dirty="0"/>
          </a:p>
        </p:txBody>
      </p:sp>
    </p:spTree>
    <p:extLst>
      <p:ext uri="{BB962C8B-B14F-4D97-AF65-F5344CB8AC3E}">
        <p14:creationId xmlns:p14="http://schemas.microsoft.com/office/powerpoint/2010/main" val="2727551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640772-EE97-4EB8-907F-3CB13C1F74FA}"/>
              </a:ext>
            </a:extLst>
          </p:cNvPr>
          <p:cNvSpPr>
            <a:spLocks noGrp="1"/>
          </p:cNvSpPr>
          <p:nvPr>
            <p:ph type="title"/>
          </p:nvPr>
        </p:nvSpPr>
        <p:spPr/>
        <p:txBody>
          <a:bodyPr/>
          <a:lstStyle/>
          <a:p>
            <a:r>
              <a:rPr lang="cs-CZ" dirty="0"/>
              <a:t>Termíny</a:t>
            </a:r>
            <a:endParaRPr lang="de-DE" dirty="0"/>
          </a:p>
        </p:txBody>
      </p:sp>
      <p:sp>
        <p:nvSpPr>
          <p:cNvPr id="3" name="Zástupný obsah 2">
            <a:extLst>
              <a:ext uri="{FF2B5EF4-FFF2-40B4-BE49-F238E27FC236}">
                <a16:creationId xmlns:a16="http://schemas.microsoft.com/office/drawing/2014/main" id="{7B081AFA-8501-4863-9C55-33EE59CE51DB}"/>
              </a:ext>
            </a:extLst>
          </p:cNvPr>
          <p:cNvSpPr>
            <a:spLocks noGrp="1"/>
          </p:cNvSpPr>
          <p:nvPr>
            <p:ph idx="1"/>
          </p:nvPr>
        </p:nvSpPr>
        <p:spPr/>
        <p:txBody>
          <a:bodyPr>
            <a:normAutofit fontScale="92500" lnSpcReduction="20000"/>
          </a:bodyPr>
          <a:lstStyle/>
          <a:p>
            <a:r>
              <a:rPr lang="cs-CZ" dirty="0"/>
              <a:t>7.10</a:t>
            </a:r>
            <a:r>
              <a:rPr lang="cs-CZ" dirty="0" smtClean="0"/>
              <a:t>. Markéta Knápková</a:t>
            </a:r>
            <a:endParaRPr lang="cs-CZ" dirty="0"/>
          </a:p>
          <a:p>
            <a:r>
              <a:rPr lang="cs-CZ" dirty="0"/>
              <a:t>14.10.</a:t>
            </a:r>
          </a:p>
          <a:p>
            <a:r>
              <a:rPr lang="cs-CZ" dirty="0"/>
              <a:t>21.10.</a:t>
            </a:r>
          </a:p>
          <a:p>
            <a:r>
              <a:rPr lang="cs-CZ" dirty="0"/>
              <a:t>4.11.</a:t>
            </a:r>
          </a:p>
          <a:p>
            <a:r>
              <a:rPr lang="cs-CZ" dirty="0"/>
              <a:t>11.11.</a:t>
            </a:r>
          </a:p>
          <a:p>
            <a:r>
              <a:rPr lang="cs-CZ" dirty="0"/>
              <a:t>18.11.</a:t>
            </a:r>
          </a:p>
          <a:p>
            <a:r>
              <a:rPr lang="cs-CZ" dirty="0"/>
              <a:t>25.11.</a:t>
            </a:r>
          </a:p>
          <a:p>
            <a:r>
              <a:rPr lang="cs-CZ" dirty="0"/>
              <a:t>2.12.</a:t>
            </a:r>
          </a:p>
          <a:p>
            <a:r>
              <a:rPr lang="cs-CZ" dirty="0"/>
              <a:t>9.12.</a:t>
            </a:r>
          </a:p>
          <a:p>
            <a:r>
              <a:rPr lang="cs-CZ" dirty="0"/>
              <a:t>16.12.</a:t>
            </a:r>
            <a:endParaRPr lang="de-DE" dirty="0"/>
          </a:p>
        </p:txBody>
      </p:sp>
    </p:spTree>
    <p:extLst>
      <p:ext uri="{BB962C8B-B14F-4D97-AF65-F5344CB8AC3E}">
        <p14:creationId xmlns:p14="http://schemas.microsoft.com/office/powerpoint/2010/main" val="324991651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á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á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0</TotalTime>
  <Words>435</Words>
  <Application>Microsoft Office PowerPoint</Application>
  <PresentationFormat>Širokoúhlá obrazovka</PresentationFormat>
  <Paragraphs>61</Paragraphs>
  <Slides>11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11</vt:i4>
      </vt:variant>
    </vt:vector>
  </HeadingPairs>
  <TitlesOfParts>
    <vt:vector size="16" baseType="lpstr">
      <vt:lpstr>Tw Cen MT</vt:lpstr>
      <vt:lpstr>Tw Cen MT Condensed</vt:lpstr>
      <vt:lpstr>Wingdings</vt:lpstr>
      <vt:lpstr>Wingdings 3</vt:lpstr>
      <vt:lpstr>Integrál</vt:lpstr>
      <vt:lpstr>Němčina pro historiky</vt:lpstr>
      <vt:lpstr>Cíl semináře</vt:lpstr>
      <vt:lpstr>Sich vorstellen…</vt:lpstr>
      <vt:lpstr>Jak porozumět cizímu jazyku?</vt:lpstr>
      <vt:lpstr>Slovní zásoba</vt:lpstr>
      <vt:lpstr>gramatika</vt:lpstr>
      <vt:lpstr>Prezentace aplikace PowerPoint</vt:lpstr>
      <vt:lpstr>Podmínky ukončení</vt:lpstr>
      <vt:lpstr>Termíny</vt:lpstr>
      <vt:lpstr>Výběr textu</vt:lpstr>
      <vt:lpstr>Konzultace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Němčina pro historiky</dc:title>
  <dc:creator>Veronika</dc:creator>
  <cp:lastModifiedBy>Veronika Králová</cp:lastModifiedBy>
  <cp:revision>21</cp:revision>
  <dcterms:created xsi:type="dcterms:W3CDTF">2019-09-27T09:13:01Z</dcterms:created>
  <dcterms:modified xsi:type="dcterms:W3CDTF">2019-10-03T07:56:03Z</dcterms:modified>
</cp:coreProperties>
</file>