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9" r:id="rId3"/>
    <p:sldId id="260" r:id="rId4"/>
    <p:sldId id="258" r:id="rId5"/>
    <p:sldId id="262" r:id="rId6"/>
    <p:sldId id="263" r:id="rId7"/>
    <p:sldId id="261" r:id="rId8"/>
    <p:sldId id="264" r:id="rId9"/>
    <p:sldId id="257" r:id="rId10"/>
    <p:sldId id="267"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03.10.2019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03.10.2019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03.10.2019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03.10.2019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03.10.2019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03.10.2019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03.10.2019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03.10.2019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03.10.2019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03.10.2019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03.10.2019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03.10.2019</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duden.de/" TargetMode="External"/><Relationship Id="rId3" Type="http://schemas.openxmlformats.org/officeDocument/2006/relationships/hyperlink" Target="https://kisk.phil.muni.cz/kreativita/temata/kreativni-techniky/pametove-techniky" TargetMode="External"/><Relationship Id="rId7" Type="http://schemas.openxmlformats.org/officeDocument/2006/relationships/hyperlink" Target="http://www.slovnik.cz/" TargetMode="External"/><Relationship Id="rId2" Type="http://schemas.openxmlformats.org/officeDocument/2006/relationships/hyperlink" Target="https://www.2000slovicek.cz/?s=wpp" TargetMode="External"/><Relationship Id="rId1" Type="http://schemas.openxmlformats.org/officeDocument/2006/relationships/slideLayout" Target="../slideLayouts/slideLayout2.xml"/><Relationship Id="rId6" Type="http://schemas.openxmlformats.org/officeDocument/2006/relationships/hyperlink" Target="http://www.slovnik.seznam.cz/" TargetMode="External"/><Relationship Id="rId5" Type="http://schemas.openxmlformats.org/officeDocument/2006/relationships/hyperlink" Target="http://www.pametauceni.cz/clanek-2346-biflovani-cizich-slovicek-je-pro-opice/" TargetMode="External"/><Relationship Id="rId10" Type="http://schemas.openxmlformats.org/officeDocument/2006/relationships/hyperlink" Target="http://www.forvo.com/" TargetMode="External"/><Relationship Id="rId4" Type="http://schemas.openxmlformats.org/officeDocument/2006/relationships/hyperlink" Target="https://www.sogoodlanguages.com/cs/5-overenych-zpusobu-jak-si-zapamatovat-slovicka/" TargetMode="External"/><Relationship Id="rId9" Type="http://schemas.openxmlformats.org/officeDocument/2006/relationships/hyperlink" Target="http://www.linguatools.d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a:t>Němčina pro historiky</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a:t>První hodina</a:t>
            </a:r>
          </a:p>
          <a:p>
            <a:r>
              <a:rPr lang="cs-CZ" dirty="0"/>
              <a:t>Skupina 2</a:t>
            </a:r>
            <a:endParaRPr lang="de-DE" dirty="0"/>
          </a:p>
        </p:txBody>
      </p:sp>
    </p:spTree>
    <p:extLst>
      <p:ext uri="{BB962C8B-B14F-4D97-AF65-F5344CB8AC3E}">
        <p14:creationId xmlns:p14="http://schemas.microsoft.com/office/powerpoint/2010/main" val="201665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Výběr textu</a:t>
            </a:r>
            <a:endParaRPr lang="cs-CZ" dirty="0"/>
          </a:p>
        </p:txBody>
      </p:sp>
      <p:sp>
        <p:nvSpPr>
          <p:cNvPr id="3" name="Zástupný symbol pro obsah 2"/>
          <p:cNvSpPr>
            <a:spLocks noGrp="1"/>
          </p:cNvSpPr>
          <p:nvPr>
            <p:ph idx="1"/>
          </p:nvPr>
        </p:nvSpPr>
        <p:spPr/>
        <p:txBody>
          <a:bodyPr/>
          <a:lstStyle/>
          <a:p>
            <a:r>
              <a:rPr lang="cs-CZ" dirty="0" smtClean="0"/>
              <a:t>- oborný článek/kniha</a:t>
            </a:r>
          </a:p>
          <a:p>
            <a:r>
              <a:rPr lang="cs-CZ" dirty="0" smtClean="0"/>
              <a:t>- minimálně půl strany A4</a:t>
            </a:r>
          </a:p>
          <a:p>
            <a:r>
              <a:rPr lang="cs-CZ" dirty="0" smtClean="0"/>
              <a:t>- vybrat a zaslat do čtvrtka před Vaším termínem</a:t>
            </a:r>
          </a:p>
          <a:p>
            <a:endParaRPr lang="cs-CZ" dirty="0"/>
          </a:p>
        </p:txBody>
      </p:sp>
    </p:spTree>
    <p:extLst>
      <p:ext uri="{BB962C8B-B14F-4D97-AF65-F5344CB8AC3E}">
        <p14:creationId xmlns:p14="http://schemas.microsoft.com/office/powerpoint/2010/main" val="2555734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D42338-3844-46AD-81A9-448CEDEA376D}"/>
              </a:ext>
            </a:extLst>
          </p:cNvPr>
          <p:cNvSpPr>
            <a:spLocks noGrp="1"/>
          </p:cNvSpPr>
          <p:nvPr>
            <p:ph type="title"/>
          </p:nvPr>
        </p:nvSpPr>
        <p:spPr/>
        <p:txBody>
          <a:bodyPr/>
          <a:lstStyle/>
          <a:p>
            <a:r>
              <a:rPr lang="cs-CZ" dirty="0"/>
              <a:t>Konzultace</a:t>
            </a:r>
          </a:p>
        </p:txBody>
      </p:sp>
      <p:sp>
        <p:nvSpPr>
          <p:cNvPr id="3" name="Zástupný symbol pro obsah 2">
            <a:extLst>
              <a:ext uri="{FF2B5EF4-FFF2-40B4-BE49-F238E27FC236}">
                <a16:creationId xmlns:a16="http://schemas.microsoft.com/office/drawing/2014/main" id="{136B1891-581E-46A6-9732-2CA6E5874983}"/>
              </a:ext>
            </a:extLst>
          </p:cNvPr>
          <p:cNvSpPr>
            <a:spLocks noGrp="1"/>
          </p:cNvSpPr>
          <p:nvPr>
            <p:ph idx="1"/>
          </p:nvPr>
        </p:nvSpPr>
        <p:spPr/>
        <p:txBody>
          <a:bodyPr/>
          <a:lstStyle/>
          <a:p>
            <a:r>
              <a:rPr lang="cs-CZ" dirty="0"/>
              <a:t>Čtvrtek, 9 – 10.00, místnost </a:t>
            </a:r>
            <a:r>
              <a:rPr lang="cs-CZ" dirty="0" smtClean="0"/>
              <a:t>J4001 (</a:t>
            </a:r>
            <a:r>
              <a:rPr lang="cs-CZ" dirty="0" err="1" smtClean="0"/>
              <a:t>doktorandovna</a:t>
            </a:r>
            <a:r>
              <a:rPr lang="cs-CZ" smtClean="0"/>
              <a:t> germanistiky) </a:t>
            </a:r>
            <a:r>
              <a:rPr lang="cs-CZ" dirty="0"/>
              <a:t>nebo po domluvě </a:t>
            </a:r>
            <a:r>
              <a:rPr lang="cs-CZ" dirty="0" smtClean="0"/>
              <a:t>e-mailem</a:t>
            </a:r>
          </a:p>
          <a:p>
            <a:r>
              <a:rPr lang="cs-CZ" dirty="0" smtClean="0"/>
              <a:t>Nebojte se přijít, pokud byste měli jakékoli otázky ke kurzu nebo potřebovali dovysvětlit probíranou látku. </a:t>
            </a:r>
            <a:endParaRPr lang="cs-CZ" dirty="0"/>
          </a:p>
        </p:txBody>
      </p:sp>
    </p:spTree>
    <p:extLst>
      <p:ext uri="{BB962C8B-B14F-4D97-AF65-F5344CB8AC3E}">
        <p14:creationId xmlns:p14="http://schemas.microsoft.com/office/powerpoint/2010/main" val="333170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713DD5-6622-4273-AA71-6512046F4036}"/>
              </a:ext>
            </a:extLst>
          </p:cNvPr>
          <p:cNvSpPr>
            <a:spLocks noGrp="1"/>
          </p:cNvSpPr>
          <p:nvPr>
            <p:ph type="title"/>
          </p:nvPr>
        </p:nvSpPr>
        <p:spPr/>
        <p:txBody>
          <a:bodyPr/>
          <a:lstStyle/>
          <a:p>
            <a:r>
              <a:rPr lang="cs-CZ" dirty="0"/>
              <a:t>Cíl semináře</a:t>
            </a:r>
            <a:endParaRPr lang="de-DE" dirty="0"/>
          </a:p>
        </p:txBody>
      </p:sp>
      <p:sp>
        <p:nvSpPr>
          <p:cNvPr id="3" name="Zástupný obsah 2">
            <a:extLst>
              <a:ext uri="{FF2B5EF4-FFF2-40B4-BE49-F238E27FC236}">
                <a16:creationId xmlns:a16="http://schemas.microsoft.com/office/drawing/2014/main" id="{ED7692A4-9DA4-4FD1-BD04-803A272E167C}"/>
              </a:ext>
            </a:extLst>
          </p:cNvPr>
          <p:cNvSpPr>
            <a:spLocks noGrp="1"/>
          </p:cNvSpPr>
          <p:nvPr>
            <p:ph idx="1"/>
          </p:nvPr>
        </p:nvSpPr>
        <p:spPr/>
        <p:txBody>
          <a:bodyPr/>
          <a:lstStyle/>
          <a:p>
            <a:r>
              <a:rPr lang="cs-CZ" dirty="0"/>
              <a:t>- naplnit studenty odvahou k práci s prameny a literaturou v němčině </a:t>
            </a:r>
            <a:r>
              <a:rPr lang="cs-CZ" dirty="0">
                <a:sym typeface="Wingdings" panose="05000000000000000000" pitchFamily="2" charset="2"/>
              </a:rPr>
              <a:t></a:t>
            </a:r>
          </a:p>
          <a:p>
            <a:endParaRPr lang="cs-CZ" dirty="0">
              <a:sym typeface="Wingdings" panose="05000000000000000000" pitchFamily="2" charset="2"/>
            </a:endParaRPr>
          </a:p>
          <a:p>
            <a:r>
              <a:rPr lang="cs-CZ" dirty="0">
                <a:sym typeface="Wingdings" panose="05000000000000000000" pitchFamily="2" charset="2"/>
              </a:rPr>
              <a:t>- aneb jak hledat a kde najít</a:t>
            </a:r>
          </a:p>
          <a:p>
            <a:r>
              <a:rPr lang="cs-CZ" dirty="0">
                <a:sym typeface="Wingdings" panose="05000000000000000000" pitchFamily="2" charset="2"/>
              </a:rPr>
              <a:t>- není vyžadována aktivní znalost gramatických jevů</a:t>
            </a:r>
          </a:p>
          <a:p>
            <a:endParaRPr lang="cs-CZ" dirty="0">
              <a:sym typeface="Wingdings" panose="05000000000000000000" pitchFamily="2" charset="2"/>
            </a:endParaRPr>
          </a:p>
        </p:txBody>
      </p:sp>
    </p:spTree>
    <p:extLst>
      <p:ext uri="{BB962C8B-B14F-4D97-AF65-F5344CB8AC3E}">
        <p14:creationId xmlns:p14="http://schemas.microsoft.com/office/powerpoint/2010/main" val="3996375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21CDF-4729-4286-995A-D9C64D63155F}"/>
              </a:ext>
            </a:extLst>
          </p:cNvPr>
          <p:cNvSpPr>
            <a:spLocks noGrp="1"/>
          </p:cNvSpPr>
          <p:nvPr>
            <p:ph type="title"/>
          </p:nvPr>
        </p:nvSpPr>
        <p:spPr/>
        <p:txBody>
          <a:bodyPr/>
          <a:lstStyle/>
          <a:p>
            <a:r>
              <a:rPr lang="cs-CZ" dirty="0" err="1"/>
              <a:t>Sich</a:t>
            </a:r>
            <a:r>
              <a:rPr lang="cs-CZ" dirty="0"/>
              <a:t> </a:t>
            </a:r>
            <a:r>
              <a:rPr lang="cs-CZ" dirty="0" err="1"/>
              <a:t>vorstellen</a:t>
            </a:r>
            <a:r>
              <a:rPr lang="cs-CZ" dirty="0"/>
              <a:t>…</a:t>
            </a:r>
            <a:endParaRPr lang="de-DE" dirty="0"/>
          </a:p>
        </p:txBody>
      </p:sp>
      <p:sp>
        <p:nvSpPr>
          <p:cNvPr id="3" name="Zástupný obsah 2">
            <a:extLst>
              <a:ext uri="{FF2B5EF4-FFF2-40B4-BE49-F238E27FC236}">
                <a16:creationId xmlns:a16="http://schemas.microsoft.com/office/drawing/2014/main" id="{CCA05922-2DB2-479D-BF24-988A0C945E51}"/>
              </a:ext>
            </a:extLst>
          </p:cNvPr>
          <p:cNvSpPr>
            <a:spLocks noGrp="1"/>
          </p:cNvSpPr>
          <p:nvPr>
            <p:ph idx="1"/>
          </p:nvPr>
        </p:nvSpPr>
        <p:spPr/>
        <p:txBody>
          <a:bodyPr/>
          <a:lstStyle/>
          <a:p>
            <a:r>
              <a:rPr lang="cs-CZ" dirty="0"/>
              <a:t>Name</a:t>
            </a:r>
          </a:p>
          <a:p>
            <a:r>
              <a:rPr lang="cs-CZ" dirty="0"/>
              <a:t>Alter</a:t>
            </a:r>
          </a:p>
          <a:p>
            <a:pPr marL="0" indent="0">
              <a:buNone/>
            </a:pPr>
            <a:r>
              <a:rPr lang="cs-CZ" dirty="0"/>
              <a:t> </a:t>
            </a:r>
            <a:r>
              <a:rPr lang="cs-CZ" dirty="0" err="1"/>
              <a:t>Geburtsort</a:t>
            </a:r>
            <a:endParaRPr lang="cs-CZ" dirty="0"/>
          </a:p>
          <a:p>
            <a:r>
              <a:rPr lang="cs-CZ" dirty="0" err="1"/>
              <a:t>Hobbys</a:t>
            </a:r>
            <a:endParaRPr lang="de-DE" dirty="0"/>
          </a:p>
          <a:p>
            <a:r>
              <a:rPr lang="de-DE" dirty="0" err="1"/>
              <a:t>For</a:t>
            </a:r>
            <a:r>
              <a:rPr lang="cs-CZ" dirty="0" err="1"/>
              <a:t>schungsinteressen</a:t>
            </a:r>
            <a:endParaRPr lang="de-DE" dirty="0"/>
          </a:p>
        </p:txBody>
      </p:sp>
    </p:spTree>
    <p:extLst>
      <p:ext uri="{BB962C8B-B14F-4D97-AF65-F5344CB8AC3E}">
        <p14:creationId xmlns:p14="http://schemas.microsoft.com/office/powerpoint/2010/main" val="638234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3E9259-258D-455F-AB8D-B4367177ADD7}"/>
              </a:ext>
            </a:extLst>
          </p:cNvPr>
          <p:cNvSpPr>
            <a:spLocks noGrp="1"/>
          </p:cNvSpPr>
          <p:nvPr>
            <p:ph type="title"/>
          </p:nvPr>
        </p:nvSpPr>
        <p:spPr/>
        <p:txBody>
          <a:bodyPr/>
          <a:lstStyle/>
          <a:p>
            <a:r>
              <a:rPr lang="cs-CZ" dirty="0"/>
              <a:t>Jak porozumět cizímu jazyku?</a:t>
            </a:r>
            <a:endParaRPr lang="de-DE" dirty="0"/>
          </a:p>
        </p:txBody>
      </p:sp>
      <p:sp>
        <p:nvSpPr>
          <p:cNvPr id="3" name="Zástupný obsah 2">
            <a:extLst>
              <a:ext uri="{FF2B5EF4-FFF2-40B4-BE49-F238E27FC236}">
                <a16:creationId xmlns:a16="http://schemas.microsoft.com/office/drawing/2014/main" id="{77F16870-0FC3-465A-9E22-263A4F03BE38}"/>
              </a:ext>
            </a:extLst>
          </p:cNvPr>
          <p:cNvSpPr>
            <a:spLocks noGrp="1"/>
          </p:cNvSpPr>
          <p:nvPr>
            <p:ph sz="half" idx="1"/>
          </p:nvPr>
        </p:nvSpPr>
        <p:spPr/>
        <p:txBody>
          <a:bodyPr/>
          <a:lstStyle/>
          <a:p>
            <a:r>
              <a:rPr lang="cs-CZ" dirty="0"/>
              <a:t>Gramatika	</a:t>
            </a:r>
            <a:endParaRPr lang="de-DE" dirty="0"/>
          </a:p>
        </p:txBody>
      </p:sp>
      <p:sp>
        <p:nvSpPr>
          <p:cNvPr id="4" name="Zástupný obsah 3">
            <a:extLst>
              <a:ext uri="{FF2B5EF4-FFF2-40B4-BE49-F238E27FC236}">
                <a16:creationId xmlns:a16="http://schemas.microsoft.com/office/drawing/2014/main" id="{F36CCA17-9747-452F-9875-15BC1E9DF14B}"/>
              </a:ext>
            </a:extLst>
          </p:cNvPr>
          <p:cNvSpPr>
            <a:spLocks noGrp="1"/>
          </p:cNvSpPr>
          <p:nvPr>
            <p:ph sz="half" idx="2"/>
          </p:nvPr>
        </p:nvSpPr>
        <p:spPr/>
        <p:txBody>
          <a:bodyPr/>
          <a:lstStyle/>
          <a:p>
            <a:r>
              <a:rPr lang="cs-CZ" dirty="0"/>
              <a:t>Slovní zásoba</a:t>
            </a:r>
          </a:p>
          <a:p>
            <a:endParaRPr lang="cs-CZ" dirty="0"/>
          </a:p>
          <a:p>
            <a:endParaRPr lang="de-DE" dirty="0"/>
          </a:p>
        </p:txBody>
      </p:sp>
    </p:spTree>
    <p:extLst>
      <p:ext uri="{BB962C8B-B14F-4D97-AF65-F5344CB8AC3E}">
        <p14:creationId xmlns:p14="http://schemas.microsoft.com/office/powerpoint/2010/main" val="2497975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a:t>Slovní zásoba</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p:txBody>
          <a:bodyPr>
            <a:normAutofit fontScale="92500"/>
          </a:bodyPr>
          <a:lstStyle/>
          <a:p>
            <a:r>
              <a:rPr lang="cs-CZ" dirty="0"/>
              <a:t>- konce prokrastinace</a:t>
            </a:r>
          </a:p>
          <a:p>
            <a:r>
              <a:rPr lang="cs-CZ" dirty="0"/>
              <a:t>- paměťové techniky</a:t>
            </a:r>
          </a:p>
          <a:p>
            <a:r>
              <a:rPr lang="de-DE" dirty="0">
                <a:hlinkClick r:id="rId2"/>
              </a:rPr>
              <a:t>https://www.2000slovicek.cz/?s=wpp</a:t>
            </a:r>
            <a:endParaRPr lang="cs-CZ" dirty="0"/>
          </a:p>
          <a:p>
            <a:r>
              <a:rPr lang="de-DE" u="sng" dirty="0">
                <a:hlinkClick r:id="rId3"/>
              </a:rPr>
              <a:t>https://kisk.phil.muni.cz/kreativita/temata/kreativni-techniky/pametove-techniky</a:t>
            </a:r>
            <a:endParaRPr lang="de-DE" dirty="0"/>
          </a:p>
          <a:p>
            <a:r>
              <a:rPr lang="de-DE" u="sng" dirty="0">
                <a:hlinkClick r:id="rId4"/>
              </a:rPr>
              <a:t>https://www.sogoodlanguages.com/cs/5-overenych-zpusobu-jak-si-zapamatovat-slovicka/</a:t>
            </a:r>
            <a:endParaRPr lang="de-DE" dirty="0"/>
          </a:p>
          <a:p>
            <a:r>
              <a:rPr lang="de-DE" u="sng" dirty="0">
                <a:hlinkClick r:id="rId5"/>
              </a:rPr>
              <a:t>http://www.pametauceni.cz/clanek-2346-biflovani-cizich-slovicek-je-pro-opice/</a:t>
            </a:r>
            <a:r>
              <a:rPr lang="cs-CZ" dirty="0"/>
              <a:t> </a:t>
            </a:r>
          </a:p>
          <a:p>
            <a:r>
              <a:rPr lang="cs-CZ" dirty="0"/>
              <a:t>- slovníky: </a:t>
            </a:r>
            <a:r>
              <a:rPr lang="cs-CZ" dirty="0">
                <a:hlinkClick r:id="rId6"/>
              </a:rPr>
              <a:t>www.slovnik.seznam.cz</a:t>
            </a:r>
            <a:r>
              <a:rPr lang="cs-CZ" dirty="0"/>
              <a:t>, </a:t>
            </a:r>
            <a:r>
              <a:rPr lang="cs-CZ" dirty="0">
                <a:hlinkClick r:id="rId7"/>
              </a:rPr>
              <a:t>www.slovnik.cz</a:t>
            </a:r>
            <a:r>
              <a:rPr lang="cs-CZ" dirty="0"/>
              <a:t>, </a:t>
            </a:r>
            <a:r>
              <a:rPr lang="cs-CZ" dirty="0">
                <a:hlinkClick r:id="rId8"/>
              </a:rPr>
              <a:t>www.duden.de</a:t>
            </a:r>
            <a:r>
              <a:rPr lang="cs-CZ" dirty="0"/>
              <a:t> </a:t>
            </a:r>
          </a:p>
          <a:p>
            <a:r>
              <a:rPr lang="cs-CZ" dirty="0"/>
              <a:t>- korpusy: </a:t>
            </a:r>
            <a:r>
              <a:rPr lang="cs-CZ" dirty="0">
                <a:hlinkClick r:id="rId9"/>
              </a:rPr>
              <a:t>www.linguatools.de</a:t>
            </a:r>
            <a:r>
              <a:rPr lang="cs-CZ" dirty="0"/>
              <a:t> </a:t>
            </a:r>
          </a:p>
          <a:p>
            <a:r>
              <a:rPr lang="cs-CZ" dirty="0"/>
              <a:t>- výslovnost: </a:t>
            </a:r>
            <a:r>
              <a:rPr lang="cs-CZ" dirty="0">
                <a:hlinkClick r:id="rId10"/>
              </a:rPr>
              <a:t>www.forvo.com</a:t>
            </a:r>
            <a:r>
              <a:rPr lang="cs-CZ" dirty="0"/>
              <a:t> </a:t>
            </a:r>
            <a:endParaRPr lang="de-DE" dirty="0"/>
          </a:p>
        </p:txBody>
      </p:sp>
    </p:spTree>
    <p:extLst>
      <p:ext uri="{BB962C8B-B14F-4D97-AF65-F5344CB8AC3E}">
        <p14:creationId xmlns:p14="http://schemas.microsoft.com/office/powerpoint/2010/main" val="136847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a:t>gramatika</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a:t>Konjugace: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r>
              <a:rPr lang="cs-CZ" dirty="0"/>
              <a:t>Čtení!</a:t>
            </a:r>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p:txBody>
          <a:bodyPr/>
          <a:lstStyle/>
          <a:p>
            <a:r>
              <a:rPr lang="cs-CZ" dirty="0"/>
              <a:t>Podmínky ukončení</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p:txBody>
          <a:bodyPr/>
          <a:lstStyle/>
          <a:p>
            <a:r>
              <a:rPr lang="cs-CZ" dirty="0"/>
              <a:t>- aktivní účast (</a:t>
            </a:r>
            <a:r>
              <a:rPr lang="de-DE" dirty="0"/>
              <a:t>Geistesanwesenheit</a:t>
            </a:r>
            <a:r>
              <a:rPr lang="cs-CZ" dirty="0"/>
              <a:t>) </a:t>
            </a:r>
            <a:r>
              <a:rPr lang="cs-CZ" dirty="0">
                <a:sym typeface="Wingdings" panose="05000000000000000000" pitchFamily="2" charset="2"/>
              </a:rPr>
              <a:t> </a:t>
            </a:r>
            <a:endParaRPr lang="cs-CZ" dirty="0"/>
          </a:p>
          <a:p>
            <a:r>
              <a:rPr lang="cs-CZ" dirty="0"/>
              <a:t>- chybět max. třikrát (nahrazování vlastně nelze, oba semináře jsou zároveň)</a:t>
            </a:r>
          </a:p>
          <a:p>
            <a:r>
              <a:rPr lang="cs-CZ" dirty="0"/>
              <a:t>- </a:t>
            </a:r>
            <a:r>
              <a:rPr lang="cs-CZ" u="sng" dirty="0"/>
              <a:t>jednou za semestr</a:t>
            </a:r>
            <a:r>
              <a:rPr lang="cs-CZ" dirty="0"/>
              <a:t>: vybrat jeden text dle své specializace</a:t>
            </a:r>
          </a:p>
          <a:p>
            <a:r>
              <a:rPr lang="cs-CZ" dirty="0"/>
              <a:t>- </a:t>
            </a:r>
            <a:r>
              <a:rPr lang="cs-CZ" u="sng" dirty="0"/>
              <a:t>po každé hodině</a:t>
            </a:r>
            <a:r>
              <a:rPr lang="cs-CZ" dirty="0"/>
              <a:t>: vypsat si 15 nových slovíček z textu, na další hodinu donést papír s českými ekvivalenty, v hodině doplnit německou verzi</a:t>
            </a:r>
          </a:p>
          <a:p>
            <a:r>
              <a:rPr lang="cs-CZ" dirty="0"/>
              <a:t>- </a:t>
            </a:r>
            <a:r>
              <a:rPr lang="cs-CZ" u="sng" dirty="0"/>
              <a:t>na konci semestru</a:t>
            </a:r>
            <a:r>
              <a:rPr lang="cs-CZ" dirty="0"/>
              <a:t>: zvládnout test (15 slovíček z vašeho seznamu + překlad jednoho textu z probíraných)</a:t>
            </a:r>
            <a:endParaRPr lang="de-DE" dirty="0"/>
          </a:p>
        </p:txBody>
      </p:sp>
    </p:spTree>
    <p:extLst>
      <p:ext uri="{BB962C8B-B14F-4D97-AF65-F5344CB8AC3E}">
        <p14:creationId xmlns:p14="http://schemas.microsoft.com/office/powerpoint/2010/main" val="2727551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640772-EE97-4EB8-907F-3CB13C1F74FA}"/>
              </a:ext>
            </a:extLst>
          </p:cNvPr>
          <p:cNvSpPr>
            <a:spLocks noGrp="1"/>
          </p:cNvSpPr>
          <p:nvPr>
            <p:ph type="title"/>
          </p:nvPr>
        </p:nvSpPr>
        <p:spPr/>
        <p:txBody>
          <a:bodyPr/>
          <a:lstStyle/>
          <a:p>
            <a:r>
              <a:rPr lang="cs-CZ" dirty="0"/>
              <a:t>Termíny</a:t>
            </a:r>
            <a:endParaRPr lang="de-DE" dirty="0"/>
          </a:p>
        </p:txBody>
      </p:sp>
      <p:sp>
        <p:nvSpPr>
          <p:cNvPr id="3" name="Zástupný obsah 2">
            <a:extLst>
              <a:ext uri="{FF2B5EF4-FFF2-40B4-BE49-F238E27FC236}">
                <a16:creationId xmlns:a16="http://schemas.microsoft.com/office/drawing/2014/main" id="{7B081AFA-8501-4863-9C55-33EE59CE51DB}"/>
              </a:ext>
            </a:extLst>
          </p:cNvPr>
          <p:cNvSpPr>
            <a:spLocks noGrp="1"/>
          </p:cNvSpPr>
          <p:nvPr>
            <p:ph idx="1"/>
          </p:nvPr>
        </p:nvSpPr>
        <p:spPr/>
        <p:txBody>
          <a:bodyPr>
            <a:normAutofit fontScale="92500" lnSpcReduction="20000"/>
          </a:bodyPr>
          <a:lstStyle/>
          <a:p>
            <a:r>
              <a:rPr lang="cs-CZ" dirty="0"/>
              <a:t>7.10</a:t>
            </a:r>
            <a:r>
              <a:rPr lang="cs-CZ" dirty="0" smtClean="0"/>
              <a:t>. Markéta Knápková</a:t>
            </a:r>
            <a:endParaRPr lang="cs-CZ" dirty="0"/>
          </a:p>
          <a:p>
            <a:r>
              <a:rPr lang="cs-CZ" dirty="0"/>
              <a:t>14.10.</a:t>
            </a:r>
          </a:p>
          <a:p>
            <a:r>
              <a:rPr lang="cs-CZ" dirty="0"/>
              <a:t>21.10.</a:t>
            </a:r>
          </a:p>
          <a:p>
            <a:r>
              <a:rPr lang="cs-CZ" dirty="0"/>
              <a:t>4.11.</a:t>
            </a:r>
          </a:p>
          <a:p>
            <a:r>
              <a:rPr lang="cs-CZ" dirty="0"/>
              <a:t>11.11.</a:t>
            </a:r>
          </a:p>
          <a:p>
            <a:r>
              <a:rPr lang="cs-CZ" dirty="0"/>
              <a:t>18.11.</a:t>
            </a:r>
          </a:p>
          <a:p>
            <a:r>
              <a:rPr lang="cs-CZ" dirty="0"/>
              <a:t>25.11.</a:t>
            </a:r>
          </a:p>
          <a:p>
            <a:r>
              <a:rPr lang="cs-CZ" dirty="0"/>
              <a:t>2.12.</a:t>
            </a:r>
          </a:p>
          <a:p>
            <a:r>
              <a:rPr lang="cs-CZ" dirty="0"/>
              <a:t>9.12.</a:t>
            </a:r>
          </a:p>
          <a:p>
            <a:r>
              <a:rPr lang="cs-CZ" dirty="0"/>
              <a:t>16.12.</a:t>
            </a:r>
            <a:endParaRPr lang="de-DE" dirty="0"/>
          </a:p>
        </p:txBody>
      </p:sp>
    </p:spTree>
    <p:extLst>
      <p:ext uri="{BB962C8B-B14F-4D97-AF65-F5344CB8AC3E}">
        <p14:creationId xmlns:p14="http://schemas.microsoft.com/office/powerpoint/2010/main" val="324991651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435</Words>
  <Application>Microsoft Office PowerPoint</Application>
  <PresentationFormat>Širokoúhlá obrazovka</PresentationFormat>
  <Paragraphs>61</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Tw Cen MT</vt:lpstr>
      <vt:lpstr>Tw Cen MT Condensed</vt:lpstr>
      <vt:lpstr>Wingdings</vt:lpstr>
      <vt:lpstr>Wingdings 3</vt:lpstr>
      <vt:lpstr>Integrál</vt:lpstr>
      <vt:lpstr>Němčina pro historiky</vt:lpstr>
      <vt:lpstr>Cíl semináře</vt:lpstr>
      <vt:lpstr>Sich vorstellen…</vt:lpstr>
      <vt:lpstr>Jak porozumět cizímu jazyku?</vt:lpstr>
      <vt:lpstr>Slovní zásoba</vt:lpstr>
      <vt:lpstr>gramatika</vt:lpstr>
      <vt:lpstr>Prezentace aplikace PowerPoint</vt:lpstr>
      <vt:lpstr>Podmínky ukončení</vt:lpstr>
      <vt:lpstr>Termíny</vt:lpstr>
      <vt:lpstr>Výběr textu</vt:lpstr>
      <vt:lpstr>Konzultace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21</cp:revision>
  <dcterms:created xsi:type="dcterms:W3CDTF">2019-09-27T09:13:01Z</dcterms:created>
  <dcterms:modified xsi:type="dcterms:W3CDTF">2019-10-03T07:56:03Z</dcterms:modified>
</cp:coreProperties>
</file>