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E31-B25A-4CBF-830E-BE875116034A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C3B6-A958-4DE2-ABD5-1EE4F2135B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49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E31-B25A-4CBF-830E-BE875116034A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C3B6-A958-4DE2-ABD5-1EE4F2135B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03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E31-B25A-4CBF-830E-BE875116034A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C3B6-A958-4DE2-ABD5-1EE4F2135B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78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E31-B25A-4CBF-830E-BE875116034A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C3B6-A958-4DE2-ABD5-1EE4F2135B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3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E31-B25A-4CBF-830E-BE875116034A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C3B6-A958-4DE2-ABD5-1EE4F2135B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12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E31-B25A-4CBF-830E-BE875116034A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C3B6-A958-4DE2-ABD5-1EE4F2135B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98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E31-B25A-4CBF-830E-BE875116034A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C3B6-A958-4DE2-ABD5-1EE4F2135B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296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E31-B25A-4CBF-830E-BE875116034A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C3B6-A958-4DE2-ABD5-1EE4F2135B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81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E31-B25A-4CBF-830E-BE875116034A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C3B6-A958-4DE2-ABD5-1EE4F2135B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015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E31-B25A-4CBF-830E-BE875116034A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C3B6-A958-4DE2-ABD5-1EE4F2135B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9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E31-B25A-4CBF-830E-BE875116034A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C3B6-A958-4DE2-ABD5-1EE4F2135B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240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34E31-B25A-4CBF-830E-BE875116034A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EC3B6-A958-4DE2-ABD5-1EE4F2135B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418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144001" cy="982482"/>
          </a:xfrm>
          <a:solidFill>
            <a:srgbClr val="CCEC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cap="small" dirty="0" smtClean="0">
                <a:solidFill>
                  <a:srgbClr val="0070C0"/>
                </a:solidFill>
              </a:rPr>
              <a:t>Referáty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72882" y="2570672"/>
            <a:ext cx="9167005" cy="2820837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Rušení náboženství</a:t>
            </a:r>
          </a:p>
          <a:p>
            <a:r>
              <a:rPr lang="cs-CZ" dirty="0" smtClean="0"/>
              <a:t>Prameny: Spisy krajských soudů</a:t>
            </a:r>
          </a:p>
          <a:p>
            <a:r>
              <a:rPr lang="cs-CZ" dirty="0" smtClean="0"/>
              <a:t>Např. MZA Brno Krajský soud Brno C 12 I. II. a III. manipulace, nebo tiskové spisy, </a:t>
            </a:r>
          </a:p>
          <a:p>
            <a:r>
              <a:rPr lang="cs-CZ" dirty="0" smtClean="0"/>
              <a:t>Krajský soud Uherské Hradiště C 48, Krajský soud Znojmo C 59, Krajský soud Jihlava C 47. </a:t>
            </a:r>
          </a:p>
        </p:txBody>
      </p:sp>
    </p:spTree>
    <p:extLst>
      <p:ext uri="{BB962C8B-B14F-4D97-AF65-F5344CB8AC3E}">
        <p14:creationId xmlns:p14="http://schemas.microsoft.com/office/powerpoint/2010/main" val="146599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9350"/>
          </a:xfrm>
          <a:solidFill>
            <a:srgbClr val="CCEC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cap="small" dirty="0" smtClean="0">
                <a:solidFill>
                  <a:srgbClr val="0070C0"/>
                </a:solidFill>
              </a:rPr>
              <a:t>Referáty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061713"/>
            <a:ext cx="9224512" cy="3196087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Rušení náboženství</a:t>
            </a:r>
          </a:p>
          <a:p>
            <a:r>
              <a:rPr lang="cs-CZ" dirty="0" smtClean="0"/>
              <a:t>§ 122a:</a:t>
            </a:r>
            <a:r>
              <a:rPr lang="cs-CZ" dirty="0"/>
              <a:t> </a:t>
            </a:r>
            <a:r>
              <a:rPr lang="cs-CZ" dirty="0" smtClean="0"/>
              <a:t>Rouhání proti bohu</a:t>
            </a:r>
          </a:p>
          <a:p>
            <a:r>
              <a:rPr lang="cs-CZ" dirty="0" smtClean="0"/>
              <a:t>§ 122b: Rušení provozování náboženství, neuctivé nakládání s bohoslužebnými předměty, veřejné vyjadřování opovržení vůči náboženství slovně, tiskem či šířením takových spisů</a:t>
            </a:r>
          </a:p>
          <a:p>
            <a:r>
              <a:rPr lang="cs-CZ" dirty="0" smtClean="0"/>
              <a:t>Rozdíl mezi § 122b s § 303 může být pouze zlý úmysl</a:t>
            </a:r>
          </a:p>
          <a:p>
            <a:r>
              <a:rPr lang="cs-CZ" dirty="0" smtClean="0"/>
              <a:t>§ 122c: Svádění křesťana k </a:t>
            </a:r>
            <a:r>
              <a:rPr lang="cs-CZ" dirty="0" err="1" smtClean="0"/>
              <a:t>odpadení</a:t>
            </a:r>
            <a:r>
              <a:rPr lang="cs-CZ" dirty="0" smtClean="0"/>
              <a:t> </a:t>
            </a:r>
            <a:r>
              <a:rPr lang="cs-CZ" dirty="0" smtClean="0"/>
              <a:t>od křesťanství</a:t>
            </a:r>
          </a:p>
          <a:p>
            <a:r>
              <a:rPr lang="cs-CZ" dirty="0" smtClean="0"/>
              <a:t>§ 122d: Šíření ateismu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53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224512" cy="991109"/>
          </a:xfrm>
          <a:solidFill>
            <a:srgbClr val="CCEC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cap="small" dirty="0" smtClean="0">
                <a:solidFill>
                  <a:srgbClr val="0070C0"/>
                </a:solidFill>
              </a:rPr>
              <a:t>Referáty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518913"/>
            <a:ext cx="9224513" cy="2902789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Rušení náboženství</a:t>
            </a:r>
          </a:p>
          <a:p>
            <a:r>
              <a:rPr lang="cs-CZ" dirty="0" smtClean="0"/>
              <a:t>§ 123: Trest</a:t>
            </a:r>
          </a:p>
          <a:p>
            <a:r>
              <a:rPr lang="cs-CZ" dirty="0" smtClean="0"/>
              <a:t>Jestliže bylo rušením náboženství způsobeno veřejné pohoršení či svedení od víry, nebo s tím bylo spojeno veřejné nebezpečí: trestná sazba odnětí svobody od jednoho do pěti let, tuhý žalář. </a:t>
            </a:r>
          </a:p>
          <a:p>
            <a:r>
              <a:rPr lang="cs-CZ" dirty="0" smtClean="0"/>
              <a:t>Maximální sazba deset let v případě velkého nebezpečí či zlého úmyslu.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035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9350"/>
          </a:xfrm>
          <a:solidFill>
            <a:srgbClr val="CCEC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cap="small" dirty="0" smtClean="0">
                <a:solidFill>
                  <a:srgbClr val="0070C0"/>
                </a:solidFill>
              </a:rPr>
              <a:t>Referáty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061713"/>
            <a:ext cx="9224512" cy="3196087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Rušení náboženství</a:t>
            </a:r>
          </a:p>
          <a:p>
            <a:r>
              <a:rPr lang="cs-CZ" dirty="0" smtClean="0"/>
              <a:t>§ 124: Trest</a:t>
            </a:r>
          </a:p>
          <a:p>
            <a:r>
              <a:rPr lang="cs-CZ" dirty="0" smtClean="0"/>
              <a:t>Trestní sazba za rušení náboženství je šest měsíců a jeden rok v prostém žaláři,  </a:t>
            </a:r>
            <a:r>
              <a:rPr lang="cs-CZ" dirty="0"/>
              <a:t>p</a:t>
            </a:r>
            <a:r>
              <a:rPr lang="cs-CZ" dirty="0" smtClean="0"/>
              <a:t>okud nebyla naplněna skutková podstata § 123.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24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9350"/>
          </a:xfrm>
          <a:solidFill>
            <a:srgbClr val="CCEC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cap="small" dirty="0" smtClean="0">
                <a:solidFill>
                  <a:srgbClr val="0070C0"/>
                </a:solidFill>
              </a:rPr>
              <a:t>Referáty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061713"/>
            <a:ext cx="9224512" cy="3196087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Rušení náboženství</a:t>
            </a:r>
          </a:p>
          <a:p>
            <a:r>
              <a:rPr lang="cs-CZ" dirty="0" smtClean="0"/>
              <a:t>§ 302: Popuzování nenávisti proti národnostem, spolkům a náboženským </a:t>
            </a:r>
            <a:r>
              <a:rPr lang="cs-CZ" dirty="0" err="1" smtClean="0"/>
              <a:t>korporacem</a:t>
            </a:r>
            <a:endParaRPr lang="cs-CZ" dirty="0" smtClean="0"/>
          </a:p>
          <a:p>
            <a:r>
              <a:rPr lang="cs-CZ" dirty="0" smtClean="0"/>
              <a:t>Trestní sazba: od tří do šesti měsíců a jeden rok v tuhém žaláři.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83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9350"/>
          </a:xfrm>
          <a:solidFill>
            <a:srgbClr val="CCEC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cap="small" dirty="0" smtClean="0">
                <a:solidFill>
                  <a:srgbClr val="0070C0"/>
                </a:solidFill>
              </a:rPr>
              <a:t>Referáty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061713"/>
            <a:ext cx="9224512" cy="3196087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Rušení náboženství</a:t>
            </a:r>
          </a:p>
          <a:p>
            <a:r>
              <a:rPr lang="cs-CZ" dirty="0" smtClean="0"/>
              <a:t>§ 303: Urážka zákonně uznané církve nebo náboženské společnosti</a:t>
            </a:r>
          </a:p>
          <a:p>
            <a:r>
              <a:rPr lang="cs-CZ" dirty="0" smtClean="0"/>
              <a:t>  Veřejná urážka církve slovem, písmem či šířením tiskovin, veřejná urážka církevního činitele při výkonu bohoslužby, neslušné chování během veřejného výkonu bohoslužby</a:t>
            </a:r>
          </a:p>
          <a:p>
            <a:r>
              <a:rPr lang="cs-CZ" dirty="0" smtClean="0"/>
              <a:t>Trestní sazba: od jednoho do šesti měsíců v běžném žaláři, pokud není zároveň naplněna skutková podstata § 122.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529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9350"/>
          </a:xfrm>
          <a:solidFill>
            <a:srgbClr val="CCEC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cap="small" dirty="0" smtClean="0">
                <a:solidFill>
                  <a:srgbClr val="0070C0"/>
                </a:solidFill>
              </a:rPr>
              <a:t>Referáty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061713"/>
            <a:ext cx="9224512" cy="3196087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Rušení náboženství</a:t>
            </a:r>
          </a:p>
          <a:p>
            <a:r>
              <a:rPr lang="cs-CZ" dirty="0" smtClean="0"/>
              <a:t>§ 303: zákon 20. února 1919, č. 111</a:t>
            </a:r>
          </a:p>
          <a:p>
            <a:r>
              <a:rPr lang="cs-CZ" dirty="0" smtClean="0"/>
              <a:t>Duchovní osoba dopouštějící se při výkonu bohoslužby, náboženském vyučování, cvičení, procesí, pouti promluvy o státních či politických záležitostech, kritiky zákonů či nařízení</a:t>
            </a:r>
          </a:p>
          <a:p>
            <a:r>
              <a:rPr lang="cs-CZ" dirty="0" smtClean="0"/>
              <a:t>Trestní sazba: od jednoho do šesti měsíců v běžném žaláři. Trest není výslovně uveden, ale vzhledem k zařazení pod § 303 lze očekávat stejnou trestní sazbu.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71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9350"/>
          </a:xfrm>
          <a:solidFill>
            <a:srgbClr val="CCEC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cap="small" dirty="0" smtClean="0">
                <a:solidFill>
                  <a:srgbClr val="0070C0"/>
                </a:solidFill>
              </a:rPr>
              <a:t>Referáty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061714"/>
            <a:ext cx="9319404" cy="296748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Rušení náboženství</a:t>
            </a:r>
          </a:p>
          <a:p>
            <a:r>
              <a:rPr lang="cs-CZ" dirty="0" smtClean="0"/>
              <a:t>§ 304: Podpora náboženské sekty, jež byla státem uznána za nepřípustnou</a:t>
            </a:r>
          </a:p>
          <a:p>
            <a:r>
              <a:rPr lang="cs-CZ" dirty="0" smtClean="0"/>
              <a:t>Trestní sazba: od jednoho do tří měsíců v běžném žaláři.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441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Širokoúhlá obrazovka</PresentationFormat>
  <Paragraphs>39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Referáty</vt:lpstr>
      <vt:lpstr>Referáty</vt:lpstr>
      <vt:lpstr>Referáty</vt:lpstr>
      <vt:lpstr>Referáty</vt:lpstr>
      <vt:lpstr>Referáty</vt:lpstr>
      <vt:lpstr>Referáty</vt:lpstr>
      <vt:lpstr>Referáty</vt:lpstr>
      <vt:lpstr>Referáty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Referáty</dc:title>
  <dc:creator>user</dc:creator>
  <cp:lastModifiedBy>Zdeňka Stoklásková</cp:lastModifiedBy>
  <cp:revision>13</cp:revision>
  <dcterms:created xsi:type="dcterms:W3CDTF">2019-11-01T09:20:56Z</dcterms:created>
  <dcterms:modified xsi:type="dcterms:W3CDTF">2019-11-04T14:05:30Z</dcterms:modified>
</cp:coreProperties>
</file>