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58" r:id="rId6"/>
    <p:sldId id="262" r:id="rId7"/>
    <p:sldId id="259" r:id="rId8"/>
    <p:sldId id="260" r:id="rId9"/>
    <p:sldId id="267" r:id="rId10"/>
    <p:sldId id="266" r:id="rId11"/>
    <p:sldId id="263" r:id="rId12"/>
    <p:sldId id="26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770" autoAdjust="0"/>
  </p:normalViewPr>
  <p:slideViewPr>
    <p:cSldViewPr snapToGrid="0">
      <p:cViewPr varScale="1">
        <p:scale>
          <a:sx n="69" d="100"/>
          <a:sy n="69" d="100"/>
        </p:scale>
        <p:origin x="5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CE5CC-64B8-43E4-BEDE-3F196A6849E4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75FFD-6D5E-407A-BF27-BE778441A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Herní studia vydělávají asi 10x víc než animační studia, ale peněz se ve</a:t>
            </a:r>
            <a:r>
              <a:rPr lang="cs-CZ" baseline="0" dirty="0"/>
              <a:t> hrách točí jen o 50% víc: 1,8 bil jenů </a:t>
            </a:r>
            <a:r>
              <a:rPr lang="cs-CZ" baseline="0" dirty="0" err="1"/>
              <a:t>vs</a:t>
            </a:r>
            <a:r>
              <a:rPr lang="cs-CZ" baseline="0" dirty="0"/>
              <a:t> 1,24 bil jenů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75FFD-6D5E-407A-BF27-BE778441A01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Kategorie</a:t>
            </a:r>
            <a:r>
              <a:rPr lang="cs-CZ" dirty="0"/>
              <a:t>:</a:t>
            </a:r>
            <a:r>
              <a:rPr lang="cs-CZ" baseline="0" dirty="0"/>
              <a:t> 1) </a:t>
            </a:r>
            <a:r>
              <a:rPr lang="cs-CZ" baseline="0" dirty="0" err="1"/>
              <a:t>Battle</a:t>
            </a:r>
            <a:r>
              <a:rPr lang="cs-CZ" baseline="0" dirty="0"/>
              <a:t> manga: bojuje se skrze hry, 2) Game </a:t>
            </a:r>
            <a:r>
              <a:rPr lang="cs-CZ" baseline="0" dirty="0" err="1"/>
              <a:t>player</a:t>
            </a:r>
            <a:r>
              <a:rPr lang="cs-CZ" baseline="0" dirty="0"/>
              <a:t> manga: hráči v jiných situacích než v soubojích, 3) Eseje a reportáže na téma mangy, 4) Game </a:t>
            </a:r>
            <a:r>
              <a:rPr lang="cs-CZ" baseline="0" dirty="0" err="1"/>
              <a:t>creator</a:t>
            </a:r>
            <a:r>
              <a:rPr lang="cs-CZ" baseline="0" dirty="0"/>
              <a:t> manga: o vývojářích, 5) Komediální manga o hrách, 6) Retro manga – herní nostalgie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75FFD-6D5E-407A-BF27-BE778441A01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Dojin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cs-CZ" dirty="0" err="1"/>
              <a:t>zajmova</a:t>
            </a:r>
            <a:r>
              <a:rPr lang="cs-CZ" dirty="0"/>
              <a:t> </a:t>
            </a:r>
            <a:r>
              <a:rPr lang="cs-CZ" dirty="0" err="1"/>
              <a:t>sdruzeni</a:t>
            </a:r>
            <a:r>
              <a:rPr lang="cs-CZ" dirty="0"/>
              <a:t> za </a:t>
            </a:r>
            <a:r>
              <a:rPr lang="cs-CZ" dirty="0" err="1"/>
              <a:t>ucelem</a:t>
            </a:r>
            <a:r>
              <a:rPr lang="cs-CZ" dirty="0"/>
              <a:t> tvorby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275FFD-6D5E-407A-BF27-BE778441A01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6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57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81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25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13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10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3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66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4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77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98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D2DE2-5782-419E-84BA-275DA56A89EE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84A9-4165-43F1-88A6-F710B04FC5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00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GSlFE6YvQM" TargetMode="External"/><Relationship Id="rId2" Type="http://schemas.openxmlformats.org/officeDocument/2006/relationships/hyperlink" Target="http://www.dmm.com/netgame/feature/kancoll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Z3Gmv4_HkN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ime-planet.com/users/Etopen/lists/anime-based-on-eroge-18-28916?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news.denfaminicogamer.jp/kikakuthetower/17072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denfaminicogamer.jp/kikakuthetower/1707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ettear:_An_Item_Shop's_Tale" TargetMode="External"/><Relationship Id="rId2" Type="http://schemas.openxmlformats.org/officeDocument/2006/relationships/hyperlink" Target="https://en.wikipedia.org/wiki/D%C5%8Djin_sof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Hry a jejich koexistence s jinými populárními médii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4</a:t>
            </a:r>
          </a:p>
        </p:txBody>
      </p:sp>
    </p:spTree>
    <p:extLst>
      <p:ext uri="{BB962C8B-B14F-4D97-AF65-F5344CB8AC3E}">
        <p14:creationId xmlns:p14="http://schemas.microsoft.com/office/powerpoint/2010/main" val="309144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Dódžin</a:t>
            </a:r>
            <a:r>
              <a:rPr lang="cs-CZ" dirty="0"/>
              <a:t> kruhy na </a:t>
            </a:r>
            <a:r>
              <a:rPr lang="cs-CZ" dirty="0" err="1"/>
              <a:t>Comiketto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s://external-preview.redd.it/RVqMO246bpNUzWSa-L52-Sbc04K7BE6QKDVEWZMA25k.jpg?auto=webp&amp;s=36b132456d8bbd4cbc60280f9c555bdf52ff5a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930" y="1679819"/>
            <a:ext cx="7643327" cy="499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.wikipedia.org/api/rest_v1/page/graph/png/Comiket/0/3d1c6928545f6de5f57a299606fbc46889faf00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05" y="2481189"/>
            <a:ext cx="955357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21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Fate</a:t>
            </a:r>
            <a:r>
              <a:rPr lang="cs-CZ" dirty="0"/>
              <a:t>/</a:t>
            </a:r>
            <a:r>
              <a:rPr lang="cs-CZ" dirty="0" err="1"/>
              <a:t>Stay</a:t>
            </a:r>
            <a:r>
              <a:rPr lang="cs-CZ"/>
              <a:t> Night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Studio Type </a:t>
            </a:r>
            <a:r>
              <a:rPr lang="cs-CZ" dirty="0" err="1"/>
              <a:t>Moon</a:t>
            </a:r>
            <a:r>
              <a:rPr lang="cs-CZ" dirty="0"/>
              <a:t> – </a:t>
            </a:r>
            <a:r>
              <a:rPr lang="cs-CZ" dirty="0" err="1"/>
              <a:t>dódžin</a:t>
            </a:r>
            <a:r>
              <a:rPr lang="cs-CZ" dirty="0"/>
              <a:t> studio – příběh</a:t>
            </a:r>
          </a:p>
          <a:p>
            <a:pPr lvl="1"/>
            <a:r>
              <a:rPr lang="cs-CZ" dirty="0"/>
              <a:t>2000 – VN </a:t>
            </a:r>
            <a:r>
              <a:rPr lang="cs-CZ" dirty="0" err="1"/>
              <a:t>Tsukihime</a:t>
            </a:r>
            <a:r>
              <a:rPr lang="cs-CZ" dirty="0"/>
              <a:t> – vysoká kvalita, popularita na internetu, sekundární tvorba &gt; </a:t>
            </a:r>
            <a:r>
              <a:rPr lang="cs-CZ" dirty="0" err="1"/>
              <a:t>anime</a:t>
            </a:r>
            <a:r>
              <a:rPr lang="cs-CZ" dirty="0"/>
              <a:t>, manga</a:t>
            </a:r>
          </a:p>
          <a:p>
            <a:r>
              <a:rPr lang="cs-CZ" dirty="0"/>
              <a:t>2004 </a:t>
            </a:r>
            <a:r>
              <a:rPr lang="cs-CZ" dirty="0" err="1"/>
              <a:t>Fate</a:t>
            </a:r>
            <a:r>
              <a:rPr lang="cs-CZ" dirty="0"/>
              <a:t>/</a:t>
            </a:r>
            <a:r>
              <a:rPr lang="cs-CZ" dirty="0" err="1"/>
              <a:t>Stay</a:t>
            </a:r>
            <a:r>
              <a:rPr lang="cs-CZ" dirty="0"/>
              <a:t> Night</a:t>
            </a:r>
          </a:p>
          <a:p>
            <a:pPr lvl="1"/>
            <a:r>
              <a:rPr lang="cs-CZ" dirty="0"/>
              <a:t>2006 </a:t>
            </a:r>
            <a:r>
              <a:rPr lang="cs-CZ" dirty="0" err="1"/>
              <a:t>anime</a:t>
            </a:r>
            <a:endParaRPr lang="cs-CZ" dirty="0"/>
          </a:p>
          <a:p>
            <a:pPr lvl="1"/>
            <a:r>
              <a:rPr lang="cs-CZ" dirty="0" err="1"/>
              <a:t>Light</a:t>
            </a:r>
            <a:r>
              <a:rPr lang="cs-CZ" dirty="0"/>
              <a:t> novely, pokračování, bojové hry</a:t>
            </a:r>
          </a:p>
          <a:p>
            <a:pPr lvl="1"/>
            <a:r>
              <a:rPr lang="cs-CZ" dirty="0"/>
              <a:t>2015 </a:t>
            </a:r>
            <a:r>
              <a:rPr lang="cs-CZ" dirty="0" err="1"/>
              <a:t>Fate</a:t>
            </a:r>
            <a:r>
              <a:rPr lang="cs-CZ" dirty="0"/>
              <a:t>/Grand </a:t>
            </a:r>
            <a:r>
              <a:rPr lang="cs-CZ" dirty="0" err="1"/>
              <a:t>Order</a:t>
            </a:r>
            <a:r>
              <a:rPr lang="cs-CZ" dirty="0"/>
              <a:t> &gt; 2019 </a:t>
            </a:r>
            <a:r>
              <a:rPr lang="cs-CZ" dirty="0" err="1"/>
              <a:t>anime</a:t>
            </a:r>
            <a:endParaRPr lang="cs-CZ" dirty="0"/>
          </a:p>
        </p:txBody>
      </p:sp>
      <p:pic>
        <p:nvPicPr>
          <p:cNvPr id="2052" name="Picture 4" descr="Image result for fate/stay n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041" y="2715313"/>
            <a:ext cx="3187959" cy="414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Kantai</a:t>
            </a:r>
            <a:r>
              <a:rPr lang="cs-CZ" dirty="0"/>
              <a:t> </a:t>
            </a:r>
            <a:r>
              <a:rPr lang="cs-CZ" dirty="0" err="1"/>
              <a:t>collection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2013</a:t>
            </a:r>
          </a:p>
          <a:p>
            <a:r>
              <a:rPr lang="cs-CZ" dirty="0"/>
              <a:t>Dmm.com – spíše hry pro dospělé, ve spolupráci s </a:t>
            </a:r>
            <a:r>
              <a:rPr lang="cs-CZ" dirty="0" err="1"/>
              <a:t>Kadokawa</a:t>
            </a:r>
            <a:r>
              <a:rPr lang="cs-CZ" dirty="0"/>
              <a:t> něco šířeji přijatelnějšího</a:t>
            </a:r>
          </a:p>
          <a:p>
            <a:r>
              <a:rPr lang="cs-CZ" dirty="0" err="1"/>
              <a:t>Kankore</a:t>
            </a:r>
            <a:r>
              <a:rPr lang="cs-CZ" dirty="0"/>
              <a:t> jako ukázka vědomého budování značky</a:t>
            </a:r>
          </a:p>
          <a:p>
            <a:pPr lvl="1"/>
            <a:r>
              <a:rPr lang="cs-CZ" sz="2000" dirty="0"/>
              <a:t>LN, manga, </a:t>
            </a:r>
            <a:r>
              <a:rPr lang="cs-CZ" sz="2000" dirty="0" err="1"/>
              <a:t>anime</a:t>
            </a:r>
            <a:r>
              <a:rPr lang="cs-CZ" sz="2000" dirty="0"/>
              <a:t>, anim. Film, </a:t>
            </a:r>
            <a:r>
              <a:rPr lang="cs-CZ" sz="2000" dirty="0" err="1"/>
              <a:t>tabletop</a:t>
            </a:r>
            <a:r>
              <a:rPr lang="cs-CZ" sz="2000" dirty="0"/>
              <a:t> RPG</a:t>
            </a:r>
          </a:p>
          <a:p>
            <a:pPr lvl="1"/>
            <a:r>
              <a:rPr lang="cs-CZ" sz="2000" dirty="0" err="1"/>
              <a:t>Tóken</a:t>
            </a:r>
            <a:r>
              <a:rPr lang="cs-CZ" sz="2000" dirty="0"/>
              <a:t> </a:t>
            </a:r>
            <a:r>
              <a:rPr lang="cs-CZ" sz="2000" dirty="0" err="1"/>
              <a:t>Ranbu</a:t>
            </a:r>
            <a:endParaRPr lang="cs-CZ" dirty="0"/>
          </a:p>
          <a:p>
            <a:r>
              <a:rPr lang="cs-CZ" dirty="0">
                <a:hlinkClick r:id="rId2"/>
              </a:rPr>
              <a:t>web</a:t>
            </a:r>
            <a:endParaRPr lang="cs-CZ" dirty="0"/>
          </a:p>
          <a:p>
            <a:r>
              <a:rPr lang="cs-CZ" dirty="0">
                <a:hlinkClick r:id="rId3"/>
              </a:rPr>
              <a:t>Ukázka hry</a:t>
            </a:r>
            <a:endParaRPr lang="cs-CZ" dirty="0"/>
          </a:p>
          <a:p>
            <a:r>
              <a:rPr lang="cs-CZ" dirty="0" err="1">
                <a:hlinkClick r:id="rId4"/>
              </a:rPr>
              <a:t>Anime</a:t>
            </a:r>
            <a:endParaRPr lang="cs-CZ" dirty="0"/>
          </a:p>
        </p:txBody>
      </p:sp>
      <p:pic>
        <p:nvPicPr>
          <p:cNvPr id="1026" name="Picture 2" descr="Image result for kantai collec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855" y="3757418"/>
            <a:ext cx="5512145" cy="310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Provázanost médií – prolínající se publikum? </a:t>
            </a:r>
            <a:r>
              <a:rPr lang="cs-CZ" dirty="0" err="1"/>
              <a:t>Anime</a:t>
            </a:r>
            <a:r>
              <a:rPr lang="cs-CZ" dirty="0"/>
              <a:t>, manga a hry</a:t>
            </a:r>
          </a:p>
          <a:p>
            <a:r>
              <a:rPr lang="cs-CZ" dirty="0" err="1"/>
              <a:t>Pokemon</a:t>
            </a:r>
            <a:endParaRPr lang="cs-CZ" dirty="0"/>
          </a:p>
          <a:p>
            <a:pPr lvl="1"/>
            <a:r>
              <a:rPr lang="cs-CZ" dirty="0"/>
              <a:t>Ukázka provázanosti médií – návaznost na ZZ</a:t>
            </a:r>
          </a:p>
          <a:p>
            <a:r>
              <a:rPr lang="cs-CZ" dirty="0" err="1"/>
              <a:t>Fate</a:t>
            </a:r>
            <a:r>
              <a:rPr lang="cs-CZ" dirty="0"/>
              <a:t> grand </a:t>
            </a:r>
            <a:r>
              <a:rPr lang="cs-CZ" dirty="0" err="1"/>
              <a:t>order</a:t>
            </a:r>
            <a:endParaRPr lang="cs-CZ" dirty="0"/>
          </a:p>
          <a:p>
            <a:pPr lvl="1"/>
            <a:r>
              <a:rPr lang="cs-CZ" dirty="0"/>
              <a:t>Vysvětlit </a:t>
            </a:r>
            <a:r>
              <a:rPr lang="cs-CZ" dirty="0" err="1"/>
              <a:t>dódžin</a:t>
            </a:r>
            <a:r>
              <a:rPr lang="cs-CZ" dirty="0"/>
              <a:t> tvorbu &gt; velký hit studia Type-</a:t>
            </a:r>
            <a:r>
              <a:rPr lang="cs-CZ" dirty="0" err="1"/>
              <a:t>Moon</a:t>
            </a:r>
            <a:endParaRPr lang="cs-CZ" dirty="0"/>
          </a:p>
          <a:p>
            <a:r>
              <a:rPr lang="cs-CZ" dirty="0" err="1"/>
              <a:t>Kankore</a:t>
            </a:r>
            <a:endParaRPr lang="cs-CZ" dirty="0"/>
          </a:p>
          <a:p>
            <a:pPr lvl="1"/>
            <a:r>
              <a:rPr lang="cs-CZ" dirty="0"/>
              <a:t>Ukázka vědomého budování populární značky</a:t>
            </a:r>
          </a:p>
          <a:p>
            <a:endParaRPr lang="cs-CZ" dirty="0"/>
          </a:p>
          <a:p>
            <a:r>
              <a:rPr lang="cs-CZ" dirty="0" err="1"/>
              <a:t>Dating</a:t>
            </a:r>
            <a:r>
              <a:rPr lang="cs-CZ" dirty="0"/>
              <a:t> sim</a:t>
            </a:r>
          </a:p>
          <a:p>
            <a:pPr lvl="1"/>
            <a:r>
              <a:rPr lang="cs-CZ"/>
              <a:t>Na jindy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Jaké znáte filmy podle her?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Steinberg</a:t>
            </a:r>
            <a:r>
              <a:rPr lang="cs-CZ" dirty="0"/>
              <a:t>. </a:t>
            </a:r>
            <a:r>
              <a:rPr lang="cs-CZ" dirty="0" err="1"/>
              <a:t>Anime‘s</a:t>
            </a:r>
            <a:r>
              <a:rPr lang="cs-CZ" dirty="0"/>
              <a:t> Media Mix:</a:t>
            </a:r>
          </a:p>
          <a:p>
            <a:pPr lvl="1"/>
            <a:r>
              <a:rPr lang="cs-CZ" dirty="0"/>
              <a:t>„nasazení textu napříč více médii, mezi nimiž </a:t>
            </a:r>
            <a:r>
              <a:rPr lang="cs-CZ" dirty="0" err="1"/>
              <a:t>anime</a:t>
            </a:r>
            <a:r>
              <a:rPr lang="cs-CZ" dirty="0"/>
              <a:t> hraje klíčovou roli popularizace </a:t>
            </a:r>
            <a:r>
              <a:rPr lang="cs-CZ" dirty="0" err="1"/>
              <a:t>frančízy</a:t>
            </a:r>
            <a:r>
              <a:rPr lang="cs-CZ" dirty="0"/>
              <a:t>; </a:t>
            </a:r>
            <a:r>
              <a:rPr lang="cs-CZ" dirty="0" err="1"/>
              <a:t>spoléhaní</a:t>
            </a:r>
            <a:r>
              <a:rPr lang="cs-CZ" dirty="0"/>
              <a:t> na jiná ztělesnění textu pro prodej děl téže </a:t>
            </a:r>
            <a:r>
              <a:rPr lang="cs-CZ" dirty="0" err="1"/>
              <a:t>frančízy</a:t>
            </a:r>
            <a:r>
              <a:rPr lang="cs-CZ" dirty="0"/>
              <a:t>; využití postavy jako způsobu propojení jednotlivých médií.“ (s. 148)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reklamizace</a:t>
            </a:r>
            <a:r>
              <a:rPr lang="cs-CZ" dirty="0"/>
              <a:t>“ kulturního objektu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Nakladatelství </a:t>
            </a:r>
            <a:r>
              <a:rPr lang="cs-CZ" dirty="0" err="1"/>
              <a:t>Kadokawa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1976 – filmové studio</a:t>
            </a:r>
          </a:p>
          <a:p>
            <a:pPr lvl="2"/>
            <a:r>
              <a:rPr lang="cs-CZ" dirty="0"/>
              <a:t>„Budete dřív číst nebo sledovat?“ (</a:t>
            </a:r>
            <a:r>
              <a:rPr lang="cs-CZ" dirty="0" err="1"/>
              <a:t>jonde</a:t>
            </a:r>
            <a:r>
              <a:rPr lang="cs-CZ" dirty="0"/>
              <a:t> </a:t>
            </a:r>
            <a:r>
              <a:rPr lang="cs-CZ" dirty="0" err="1"/>
              <a:t>kara</a:t>
            </a:r>
            <a:r>
              <a:rPr lang="cs-CZ" dirty="0"/>
              <a:t> </a:t>
            </a:r>
            <a:r>
              <a:rPr lang="cs-CZ" dirty="0" err="1"/>
              <a:t>miru</a:t>
            </a:r>
            <a:r>
              <a:rPr lang="cs-CZ" dirty="0"/>
              <a:t> </a:t>
            </a:r>
            <a:r>
              <a:rPr lang="cs-CZ" dirty="0" err="1"/>
              <a:t>ka</a:t>
            </a:r>
            <a:r>
              <a:rPr lang="cs-CZ" dirty="0"/>
              <a:t>, </a:t>
            </a:r>
            <a:r>
              <a:rPr lang="cs-CZ" dirty="0" err="1"/>
              <a:t>mite</a:t>
            </a:r>
            <a:r>
              <a:rPr lang="cs-CZ" dirty="0"/>
              <a:t> </a:t>
            </a:r>
            <a:r>
              <a:rPr lang="cs-CZ" dirty="0" err="1"/>
              <a:t>kara</a:t>
            </a:r>
            <a:r>
              <a:rPr lang="cs-CZ" dirty="0"/>
              <a:t> </a:t>
            </a:r>
            <a:r>
              <a:rPr lang="cs-CZ" dirty="0" err="1"/>
              <a:t>jomu</a:t>
            </a:r>
            <a:r>
              <a:rPr lang="cs-CZ" dirty="0"/>
              <a:t> </a:t>
            </a:r>
            <a:r>
              <a:rPr lang="cs-CZ" dirty="0" err="1"/>
              <a:t>ka</a:t>
            </a:r>
            <a:r>
              <a:rPr lang="cs-CZ" dirty="0"/>
              <a:t>)</a:t>
            </a:r>
          </a:p>
          <a:p>
            <a:pPr lvl="3"/>
            <a:r>
              <a:rPr lang="cs-CZ" dirty="0"/>
              <a:t>Vzájemná propagace film/román + reklama na další díla autora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64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Anime</a:t>
            </a:r>
            <a:r>
              <a:rPr lang="cs-CZ" dirty="0"/>
              <a:t>, manga a hry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Hern</a:t>
            </a:r>
            <a:r>
              <a:rPr lang="cs-CZ" dirty="0"/>
              <a:t>í studia vydělávají</a:t>
            </a:r>
            <a:r>
              <a:rPr lang="en-US" dirty="0"/>
              <a:t> v</a:t>
            </a:r>
            <a:r>
              <a:rPr lang="cs-CZ" dirty="0" err="1"/>
              <a:t>íc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Anime</a:t>
            </a:r>
            <a:r>
              <a:rPr lang="cs-CZ" dirty="0"/>
              <a:t> studia podnikají i ve hrách</a:t>
            </a:r>
          </a:p>
          <a:p>
            <a:pPr lvl="1"/>
            <a:r>
              <a:rPr lang="cs-CZ" dirty="0"/>
              <a:t>Hry jako zdroj inspirace</a:t>
            </a:r>
            <a:endParaRPr lang="cs-CZ" dirty="0">
              <a:hlinkClick r:id="rId3"/>
            </a:endParaRPr>
          </a:p>
          <a:p>
            <a:pPr lvl="1"/>
            <a:r>
              <a:rPr lang="cs-CZ" dirty="0" err="1">
                <a:hlinkClick r:id="rId3"/>
              </a:rPr>
              <a:t>Anime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based</a:t>
            </a:r>
            <a:r>
              <a:rPr lang="cs-CZ" dirty="0">
                <a:hlinkClick r:id="rId3"/>
              </a:rPr>
              <a:t> on </a:t>
            </a:r>
            <a:r>
              <a:rPr lang="cs-CZ" dirty="0" err="1">
                <a:hlinkClick r:id="rId3"/>
              </a:rPr>
              <a:t>eroge</a:t>
            </a:r>
            <a:endParaRPr lang="cs-CZ" dirty="0"/>
          </a:p>
          <a:p>
            <a:endParaRPr lang="cs-CZ" dirty="0"/>
          </a:p>
          <a:p>
            <a:r>
              <a:rPr lang="cs-CZ" dirty="0"/>
              <a:t>Manga jako podhoubí pro </a:t>
            </a:r>
            <a:r>
              <a:rPr lang="cs-CZ" dirty="0" err="1"/>
              <a:t>anime</a:t>
            </a:r>
            <a:endParaRPr lang="cs-CZ" dirty="0"/>
          </a:p>
          <a:p>
            <a:pPr lvl="1"/>
            <a:r>
              <a:rPr lang="cs-CZ" dirty="0"/>
              <a:t>větší záběr témat</a:t>
            </a:r>
          </a:p>
          <a:p>
            <a:r>
              <a:rPr lang="cs-CZ" dirty="0"/>
              <a:t>Manga inspiruje i reflektuje trendy</a:t>
            </a:r>
            <a:endParaRPr lang="en-US" dirty="0"/>
          </a:p>
          <a:p>
            <a:pPr lvl="1"/>
            <a:r>
              <a:rPr lang="cs-CZ" dirty="0">
                <a:hlinkClick r:id="rId4"/>
              </a:rPr>
              <a:t>Herní manga</a:t>
            </a:r>
            <a:endParaRPr lang="en-US" dirty="0"/>
          </a:p>
        </p:txBody>
      </p:sp>
      <p:pic>
        <p:nvPicPr>
          <p:cNvPr id="4" name="Picture 2" descr="http://i.imgur.com/5YSjzA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7214" y="326743"/>
            <a:ext cx="5715000" cy="3533776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9205" y="3328416"/>
            <a:ext cx="5261799" cy="302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Manga</a:t>
            </a:r>
            <a:r>
              <a:rPr lang="en-US" dirty="0"/>
              <a:t> a hr</a:t>
            </a:r>
            <a:r>
              <a:rPr lang="cs-CZ" dirty="0"/>
              <a:t>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Manga jako podhoubí pro </a:t>
            </a:r>
            <a:r>
              <a:rPr lang="cs-CZ" dirty="0" err="1"/>
              <a:t>anime</a:t>
            </a:r>
            <a:r>
              <a:rPr lang="cs-CZ" dirty="0"/>
              <a:t> – větší záběr témat</a:t>
            </a:r>
          </a:p>
          <a:p>
            <a:endParaRPr lang="cs-CZ" dirty="0"/>
          </a:p>
          <a:p>
            <a:r>
              <a:rPr lang="cs-CZ" dirty="0"/>
              <a:t>Herní manga:</a:t>
            </a:r>
          </a:p>
          <a:p>
            <a:pPr lvl="1"/>
            <a:r>
              <a:rPr lang="cs-CZ" dirty="0">
                <a:hlinkClick r:id="rId3"/>
              </a:rPr>
              <a:t>http://news.denfaminicogamer.jp/kikakuthetower/170721</a:t>
            </a:r>
            <a:endParaRPr lang="cs-CZ" dirty="0"/>
          </a:p>
          <a:p>
            <a:pPr lvl="1"/>
            <a:r>
              <a:rPr lang="cs-CZ" dirty="0"/>
              <a:t>Jaké jsou tam kategorie?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Pokemon</a:t>
            </a:r>
            <a:r>
              <a:rPr lang="cs-CZ" dirty="0"/>
              <a:t> – ukázka symbiózy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Game </a:t>
            </a:r>
            <a:r>
              <a:rPr lang="cs-CZ" dirty="0" err="1"/>
              <a:t>freak</a:t>
            </a:r>
            <a:r>
              <a:rPr lang="cs-CZ" dirty="0"/>
              <a:t> – původně vydavatelé „</a:t>
            </a:r>
            <a:r>
              <a:rPr lang="cs-CZ" dirty="0" err="1"/>
              <a:t>dódžin</a:t>
            </a:r>
            <a:r>
              <a:rPr lang="cs-CZ" dirty="0"/>
              <a:t>“ časopisu</a:t>
            </a:r>
            <a:endParaRPr lang="en-US" dirty="0"/>
          </a:p>
          <a:p>
            <a:pPr lvl="1"/>
            <a:r>
              <a:rPr lang="cs-CZ" dirty="0" err="1"/>
              <a:t>Satoši</a:t>
            </a:r>
            <a:r>
              <a:rPr lang="cs-CZ" dirty="0"/>
              <a:t> </a:t>
            </a:r>
            <a:r>
              <a:rPr lang="cs-CZ" dirty="0" err="1"/>
              <a:t>Tadžiri</a:t>
            </a:r>
            <a:r>
              <a:rPr lang="cs-CZ" dirty="0"/>
              <a:t> a </a:t>
            </a:r>
            <a:r>
              <a:rPr lang="cs-CZ" dirty="0" err="1"/>
              <a:t>Ken</a:t>
            </a:r>
            <a:r>
              <a:rPr lang="cs-CZ" dirty="0"/>
              <a:t> </a:t>
            </a:r>
            <a:r>
              <a:rPr lang="cs-CZ" dirty="0" err="1"/>
              <a:t>Sugimori</a:t>
            </a:r>
            <a:endParaRPr lang="cs-CZ" dirty="0"/>
          </a:p>
          <a:p>
            <a:r>
              <a:rPr lang="cs-CZ" dirty="0"/>
              <a:t>1996 – </a:t>
            </a:r>
            <a:r>
              <a:rPr lang="cs-CZ" dirty="0" err="1"/>
              <a:t>Pokemon</a:t>
            </a:r>
            <a:r>
              <a:rPr lang="cs-CZ" dirty="0"/>
              <a:t> </a:t>
            </a:r>
            <a:r>
              <a:rPr lang="cs-CZ" dirty="0" err="1"/>
              <a:t>Red</a:t>
            </a:r>
            <a:r>
              <a:rPr lang="cs-CZ" dirty="0"/>
              <a:t> a Green</a:t>
            </a:r>
          </a:p>
          <a:p>
            <a:r>
              <a:rPr lang="cs-CZ" dirty="0"/>
              <a:t>1996 – karetní hra, první manga</a:t>
            </a:r>
          </a:p>
          <a:p>
            <a:r>
              <a:rPr lang="cs-CZ" dirty="0"/>
              <a:t>1997 – </a:t>
            </a:r>
            <a:r>
              <a:rPr lang="cs-CZ" dirty="0" err="1"/>
              <a:t>anime</a:t>
            </a:r>
            <a:r>
              <a:rPr lang="cs-CZ" dirty="0"/>
              <a:t>, </a:t>
            </a:r>
            <a:r>
              <a:rPr lang="en-US" dirty="0"/>
              <a:t>dal</a:t>
            </a:r>
            <a:r>
              <a:rPr lang="cs-CZ" dirty="0" err="1"/>
              <a:t>ší</a:t>
            </a:r>
            <a:r>
              <a:rPr lang="cs-CZ" dirty="0"/>
              <a:t> manga</a:t>
            </a:r>
          </a:p>
          <a:p>
            <a:pPr lvl="1"/>
            <a:r>
              <a:rPr lang="cs-CZ" dirty="0" err="1"/>
              <a:t>Satoši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Šigeru</a:t>
            </a:r>
            <a:endParaRPr lang="cs-CZ" dirty="0"/>
          </a:p>
          <a:p>
            <a:endParaRPr lang="cs-CZ" dirty="0"/>
          </a:p>
        </p:txBody>
      </p:sp>
      <p:pic>
        <p:nvPicPr>
          <p:cNvPr id="1028" name="Picture 4" descr="aQWxlgh">
            <a:extLst>
              <a:ext uri="{FF2B5EF4-FFF2-40B4-BE49-F238E27FC236}">
                <a16:creationId xmlns:a16="http://schemas.microsoft.com/office/drawing/2014/main" id="{CA8A13D3-6BDA-4381-8F39-A3F006BAB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935" y="3790335"/>
            <a:ext cx="7166065" cy="306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Dódžin</a:t>
            </a:r>
            <a:r>
              <a:rPr lang="cs-CZ" dirty="0"/>
              <a:t> </a:t>
            </a:r>
            <a:r>
              <a:rPr lang="cs-CZ" dirty="0" err="1"/>
              <a:t>gému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Dódžinši</a:t>
            </a:r>
            <a:r>
              <a:rPr lang="cs-CZ" dirty="0"/>
              <a:t>, </a:t>
            </a:r>
            <a:r>
              <a:rPr lang="cs-CZ" dirty="0" err="1"/>
              <a:t>dódžin</a:t>
            </a:r>
            <a:r>
              <a:rPr lang="cs-CZ" dirty="0"/>
              <a:t> </a:t>
            </a:r>
            <a:r>
              <a:rPr lang="cs-CZ" dirty="0" err="1"/>
              <a:t>sofuto</a:t>
            </a:r>
            <a:r>
              <a:rPr lang="cs-CZ" dirty="0"/>
              <a:t>…</a:t>
            </a:r>
          </a:p>
          <a:p>
            <a:pPr lvl="1"/>
            <a:r>
              <a:rPr lang="cs-CZ" dirty="0" err="1"/>
              <a:t>Dódžin</a:t>
            </a:r>
            <a:r>
              <a:rPr lang="cs-CZ" dirty="0"/>
              <a:t> soft – občas problematický prodej kvůli nemožnosti ihned ověřit obsah</a:t>
            </a:r>
          </a:p>
          <a:p>
            <a:pPr lvl="2"/>
            <a:r>
              <a:rPr lang="cs-CZ" dirty="0"/>
              <a:t>Vzniká </a:t>
            </a:r>
            <a:r>
              <a:rPr lang="cs-CZ" dirty="0" err="1"/>
              <a:t>Pasoketto</a:t>
            </a:r>
            <a:endParaRPr lang="cs-CZ" dirty="0"/>
          </a:p>
          <a:p>
            <a:r>
              <a:rPr lang="cs-CZ" dirty="0"/>
              <a:t>Jak je to v Japonsku s autorskými právy?</a:t>
            </a:r>
          </a:p>
          <a:p>
            <a:r>
              <a:rPr lang="cs-CZ" dirty="0"/>
              <a:t>Ukázka </a:t>
            </a:r>
            <a:r>
              <a:rPr lang="cs-CZ" dirty="0" err="1"/>
              <a:t>dódžin</a:t>
            </a:r>
            <a:r>
              <a:rPr lang="cs-CZ" dirty="0"/>
              <a:t> </a:t>
            </a:r>
            <a:r>
              <a:rPr lang="cs-CZ" dirty="0" err="1"/>
              <a:t>sofuto</a:t>
            </a:r>
            <a:r>
              <a:rPr lang="cs-CZ" dirty="0"/>
              <a:t>?</a:t>
            </a:r>
          </a:p>
          <a:p>
            <a:r>
              <a:rPr lang="ja-JP" altLang="en-US" dirty="0"/>
              <a:t>二次創作</a:t>
            </a:r>
            <a:endParaRPr lang="cs-CZ" dirty="0"/>
          </a:p>
          <a:p>
            <a:r>
              <a:rPr lang="cs-CZ" dirty="0"/>
              <a:t>Participativní kultura?</a:t>
            </a:r>
          </a:p>
          <a:p>
            <a:r>
              <a:rPr lang="cs-CZ" dirty="0"/>
              <a:t>Rekrutování talentů?</a:t>
            </a:r>
          </a:p>
          <a:p>
            <a:r>
              <a:rPr lang="cs-CZ" dirty="0">
                <a:hlinkClick r:id="rId2"/>
              </a:rPr>
              <a:t>https://en.wikipedia.org/wiki/D%C5%8Djin_soft</a:t>
            </a:r>
            <a:endParaRPr lang="cs-CZ" dirty="0"/>
          </a:p>
          <a:p>
            <a:r>
              <a:rPr lang="cs-CZ" dirty="0">
                <a:hlinkClick r:id="rId3"/>
              </a:rPr>
              <a:t>https://en.wikipedia.org/wiki/Recettear:_An_Item_Shop%27s_Tale</a:t>
            </a: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Dódžin</a:t>
            </a:r>
            <a:r>
              <a:rPr lang="cs-CZ" dirty="0"/>
              <a:t> </a:t>
            </a:r>
            <a:r>
              <a:rPr lang="ja-JP" altLang="en-US" dirty="0"/>
              <a:t>同人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Organizovaná fanouškovská tvorba</a:t>
            </a:r>
          </a:p>
          <a:p>
            <a:pPr lvl="1"/>
            <a:r>
              <a:rPr lang="cs-CZ" dirty="0"/>
              <a:t>„druhotná tvorba“</a:t>
            </a:r>
          </a:p>
          <a:p>
            <a:pPr lvl="1"/>
            <a:endParaRPr lang="cs-CZ" dirty="0"/>
          </a:p>
          <a:p>
            <a:r>
              <a:rPr lang="cs-CZ" dirty="0"/>
              <a:t>Tolerováno držiteli autorských práv</a:t>
            </a:r>
          </a:p>
          <a:p>
            <a:pPr lvl="1"/>
            <a:r>
              <a:rPr lang="cs-CZ" dirty="0"/>
              <a:t>participativní kultura</a:t>
            </a:r>
          </a:p>
          <a:p>
            <a:pPr lvl="1"/>
            <a:r>
              <a:rPr lang="cs-CZ" dirty="0"/>
              <a:t>nábor talentů</a:t>
            </a:r>
          </a:p>
          <a:p>
            <a:pPr lvl="1"/>
            <a:endParaRPr lang="cs-CZ" dirty="0"/>
          </a:p>
          <a:p>
            <a:r>
              <a:rPr lang="cs-CZ" dirty="0" err="1"/>
              <a:t>Dódžinši</a:t>
            </a:r>
            <a:r>
              <a:rPr lang="cs-CZ" dirty="0"/>
              <a:t>/</a:t>
            </a:r>
            <a:r>
              <a:rPr lang="cs-CZ" dirty="0" err="1"/>
              <a:t>dódžin</a:t>
            </a:r>
            <a:r>
              <a:rPr lang="cs-CZ" dirty="0"/>
              <a:t> </a:t>
            </a:r>
            <a:r>
              <a:rPr lang="cs-CZ" dirty="0" err="1"/>
              <a:t>sofuto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Comiket</a:t>
            </a:r>
            <a:endParaRPr lang="cs-CZ" dirty="0"/>
          </a:p>
          <a:p>
            <a:pPr lvl="1"/>
            <a:r>
              <a:rPr lang="cs-CZ" dirty="0"/>
              <a:t>největší con na světě</a:t>
            </a:r>
          </a:p>
        </p:txBody>
      </p:sp>
    </p:spTree>
    <p:extLst>
      <p:ext uri="{BB962C8B-B14F-4D97-AF65-F5344CB8AC3E}">
        <p14:creationId xmlns:p14="http://schemas.microsoft.com/office/powerpoint/2010/main" val="38940104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Širokoúhlá obrazovka</PresentationFormat>
  <Paragraphs>95</Paragraphs>
  <Slides>12</Slides>
  <Notes>3</Notes>
  <HiddenSlides>3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Motiv Office</vt:lpstr>
      <vt:lpstr>Hry a jejich koexistence s jinými populárními médii</vt:lpstr>
      <vt:lpstr>Prezentace aplikace PowerPoint</vt:lpstr>
      <vt:lpstr>Prezentace aplikace PowerPoint</vt:lpstr>
      <vt:lpstr>Media mix</vt:lpstr>
      <vt:lpstr>Anime, manga a hry</vt:lpstr>
      <vt:lpstr>Manga a hry</vt:lpstr>
      <vt:lpstr>Pokemon – ukázka symbiózy médií</vt:lpstr>
      <vt:lpstr>Dódžin gému</vt:lpstr>
      <vt:lpstr>Dódžin 同人</vt:lpstr>
      <vt:lpstr>Dódžin kruhy na Comiketto</vt:lpstr>
      <vt:lpstr>Fate/Stay Night</vt:lpstr>
      <vt:lpstr>Kantai collection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Hry a jejich koexistence s jinými populárními médii</dc:title>
  <dc:creator>Marek Mikeš</dc:creator>
  <cp:lastModifiedBy>Zdeněk Záhora</cp:lastModifiedBy>
  <cp:revision>67</cp:revision>
  <dcterms:created xsi:type="dcterms:W3CDTF">2018-10-15T10:51:49Z</dcterms:created>
  <dcterms:modified xsi:type="dcterms:W3CDTF">2019-10-14T13:53:00Z</dcterms:modified>
</cp:coreProperties>
</file>